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H38MWID4ID27N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Mikrovlnná trouba I-TAP SERIES 4 s grilem bez rámečku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28 l, gril, průměr otočného talíře 31,5 cm, dotykové ovládání,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70091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4078244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28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skleněného talíře (mm)	315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Úrovně ohřevu (W)			5 (900/720/450/270/90)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</a:t>
            </a:r>
            <a:r>
              <a:rPr lang="cs-CZ" altLang="cs-CZ" sz="800" dirty="0">
                <a:latin typeface="Arial" charset="0"/>
                <a:cs typeface="+mn-cs"/>
              </a:rPr>
              <a:t> grilu (W)			1100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 mikrovlnného ohřevu (W)		1450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Výkon mikrovlnného ohřevu (W)		900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10 (</a:t>
            </a:r>
            <a:r>
              <a:rPr lang="pl-PL" altLang="cs-CZ" sz="800" dirty="0">
                <a:latin typeface="Arial" charset="0"/>
              </a:rPr>
              <a:t>6,3 A při 1450 W)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cs-CZ" altLang="cs-CZ" sz="800" u="sng" dirty="0">
                <a:latin typeface="Arial" charset="0"/>
              </a:rPr>
              <a:t>Rozmrazování dle času / dle hmotnosti </a:t>
            </a:r>
            <a:r>
              <a:rPr lang="cs-CZ" altLang="cs-CZ" sz="800" dirty="0">
                <a:latin typeface="Arial" charset="0"/>
              </a:rPr>
              <a:t>(100 až 2 000 gramů)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cs-CZ" altLang="cs-CZ" sz="800" u="sng" dirty="0">
                <a:latin typeface="Arial" charset="0"/>
              </a:rPr>
              <a:t>Mikrovlnné vaření (ohřev)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3.     </a:t>
            </a:r>
            <a:r>
              <a:rPr lang="cs-CZ" altLang="cs-CZ" sz="800" u="sng" dirty="0">
                <a:latin typeface="Arial" charset="0"/>
              </a:rPr>
              <a:t>Gril </a:t>
            </a:r>
            <a:r>
              <a:rPr lang="cs-CZ" altLang="cs-CZ" sz="800" dirty="0">
                <a:latin typeface="Arial" charset="0"/>
              </a:rPr>
              <a:t>= 1 100 W</a:t>
            </a:r>
          </a:p>
          <a:p>
            <a:pPr marL="228600" indent="-228600">
              <a:spcBef>
                <a:spcPct val="0"/>
              </a:spcBef>
              <a:buAutoNum type="arabicPeriod" startAt="4"/>
            </a:pPr>
            <a:r>
              <a:rPr lang="cs-CZ" altLang="cs-CZ" sz="800" u="sng" dirty="0">
                <a:latin typeface="Arial" charset="0"/>
              </a:rPr>
              <a:t>Kombinované vaření - Mikrovlna &amp; Gril</a:t>
            </a:r>
          </a:p>
          <a:p>
            <a:pPr marL="228600" indent="-228600">
              <a:spcBef>
                <a:spcPct val="0"/>
              </a:spcBef>
              <a:buAutoNum type="arabicPeriod" startAt="4"/>
            </a:pPr>
            <a:r>
              <a:rPr lang="cs-CZ" altLang="cs-CZ" sz="800" u="sng" dirty="0">
                <a:latin typeface="Arial" charset="0"/>
              </a:rPr>
              <a:t>Vícefázový ohřev – max 2 fáze</a:t>
            </a:r>
          </a:p>
          <a:p>
            <a:pPr marL="228600" indent="-228600">
              <a:spcBef>
                <a:spcPct val="0"/>
              </a:spcBef>
              <a:buAutoNum type="arabicPeriod" startAt="5"/>
            </a:pPr>
            <a:r>
              <a:rPr lang="cs-CZ" altLang="cs-CZ" sz="800" u="sng" dirty="0">
                <a:latin typeface="Arial" charset="0"/>
              </a:rPr>
              <a:t>8 Automatických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       A1 – Pizza, A2 –Maso, A3 – Zelenina, A4 – Těstoviny, A5 – Brambory,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       A6 – Ryby, A7 – Nápoje, A8 – Popcorn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funkcí, </a:t>
            </a:r>
            <a:r>
              <a:rPr lang="cs-CZ" altLang="cs-CZ" sz="800" dirty="0">
                <a:latin typeface="Arial" charset="0"/>
              </a:rPr>
              <a:t>B</a:t>
            </a:r>
            <a:r>
              <a:rPr lang="cs-CZ" altLang="cs-CZ" sz="800" dirty="0">
                <a:latin typeface="Arial" charset="0"/>
                <a:cs typeface="+mn-cs"/>
              </a:rPr>
              <a:t>íle podsvícený displej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Rychlý ohřev (+30“)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Nerezový interiér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vlevo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Dětský zámek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grilovací mřížka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skleněný talíř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38900779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8059019089638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387 × 595 × 390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18,2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484 × 684 × 566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22,6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9193" y="1163569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716016" y="1302444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DB997C5-4F65-9CE2-04CC-A829B968C68B}"/>
              </a:ext>
            </a:extLst>
          </p:cNvPr>
          <p:cNvSpPr txBox="1"/>
          <p:nvPr/>
        </p:nvSpPr>
        <p:spPr>
          <a:xfrm>
            <a:off x="4764098" y="2033290"/>
            <a:ext cx="867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Ideální v kombinaci s designem trub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C7407B1-BFF3-19C5-4F13-1A79CC644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463" y="2026096"/>
            <a:ext cx="565646" cy="6734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4F1A0F6-9CF6-39A8-A0FB-153E401EC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8056" y="1484784"/>
            <a:ext cx="3142356" cy="20305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1DA1D3B-60B6-F4B1-8039-5A9E3547E7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4223" y="3590728"/>
            <a:ext cx="2112512" cy="126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a09af93a-bc92-4cce-8ba3-c8fdbed82e22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2496</TotalTime>
  <Words>287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325</cp:revision>
  <cp:lastPrinted>2021-09-06T11:35:00Z</cp:lastPrinted>
  <dcterms:created xsi:type="dcterms:W3CDTF">2015-07-16T11:02:07Z</dcterms:created>
  <dcterms:modified xsi:type="dcterms:W3CDTF">2025-05-05T07:41:44Z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