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=""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26.01.2023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HSR5918DWMP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Volně </a:t>
            </a:r>
            <a:r>
              <a:rPr lang="cs-CZ" altLang="cs-CZ" sz="1400" dirty="0">
                <a:latin typeface="Arial" charset="0"/>
              </a:rPr>
              <a:t>stojící chladnička Side by Side 90 </a:t>
            </a:r>
            <a:r>
              <a:rPr lang="cs-CZ" altLang="cs-CZ" sz="1400" dirty="0" smtClean="0">
                <a:latin typeface="Arial" charset="0"/>
              </a:rPr>
              <a:t>cm, </a:t>
            </a:r>
            <a:r>
              <a:rPr lang="cs-CZ" altLang="cs-CZ" sz="1400" dirty="0" smtClean="0">
                <a:solidFill>
                  <a:srgbClr val="4472C4"/>
                </a:solidFill>
                <a:latin typeface="Arial" charset="0"/>
              </a:rPr>
              <a:t>SBS </a:t>
            </a:r>
            <a:r>
              <a:rPr lang="cs-CZ" altLang="cs-CZ" sz="1400" dirty="0">
                <a:solidFill>
                  <a:srgbClr val="4472C4"/>
                </a:solidFill>
                <a:latin typeface="Arial" charset="0"/>
              </a:rPr>
              <a:t>90 Series </a:t>
            </a:r>
            <a:r>
              <a:rPr lang="cs-CZ" altLang="cs-CZ" sz="1400" dirty="0" smtClean="0">
                <a:solidFill>
                  <a:srgbClr val="4472C4"/>
                </a:solidFill>
                <a:latin typeface="Arial" charset="0"/>
              </a:rPr>
              <a:t>3</a:t>
            </a:r>
            <a:endParaRPr lang="cs-CZ" altLang="cs-CZ" sz="1400" dirty="0">
              <a:solidFill>
                <a:srgbClr val="4472C4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Total No Frost, Invertorový kompresor se zárukou 12 let,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Dávkovač vody, LED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osvětlení,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Displej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72008" y="908720"/>
            <a:ext cx="3995936" cy="576064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2019/2016)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</a:t>
            </a:r>
            <a:r>
              <a:rPr lang="cs-CZ" altLang="cs-CZ" sz="800" dirty="0" smtClean="0">
                <a:latin typeface="Arial" charset="0"/>
              </a:rPr>
              <a:t>D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Celkový čistý objem (l)		</a:t>
            </a:r>
            <a:r>
              <a:rPr lang="cs-CZ" altLang="cs-CZ" sz="800" dirty="0" smtClean="0">
                <a:latin typeface="Arial" charset="0"/>
              </a:rPr>
              <a:t>521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Čistý objem chladničky/ mrazáku (l)		</a:t>
            </a:r>
            <a:r>
              <a:rPr lang="cs-CZ" altLang="cs-CZ" sz="800" dirty="0" smtClean="0">
                <a:latin typeface="Arial" charset="0"/>
              </a:rPr>
              <a:t>330/191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za den (kWh/24 hod)		</a:t>
            </a:r>
            <a:r>
              <a:rPr lang="cs-CZ" altLang="cs-CZ" sz="800" dirty="0" smtClean="0">
                <a:latin typeface="Arial" charset="0"/>
              </a:rPr>
              <a:t>0,701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Roční spotřeba energie (kWh/rok)		</a:t>
            </a:r>
            <a:r>
              <a:rPr lang="cs-CZ" altLang="cs-CZ" sz="800" dirty="0" smtClean="0">
                <a:latin typeface="Arial" charset="0"/>
              </a:rPr>
              <a:t>256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Mrazicí výkon (kg/24 hod)		10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Doba skladování při výpadku proudu (hod)	</a:t>
            </a:r>
            <a:r>
              <a:rPr lang="cs-CZ" altLang="cs-CZ" sz="800" dirty="0" smtClean="0">
                <a:latin typeface="Arial" charset="0"/>
              </a:rPr>
              <a:t>7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šířeného vzduchem (dB(A) re 1 pW)	</a:t>
            </a:r>
            <a:r>
              <a:rPr lang="cs-CZ" altLang="cs-CZ" sz="800" dirty="0" smtClean="0">
                <a:latin typeface="Arial" charset="0"/>
              </a:rPr>
              <a:t>38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		C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Klimatická třída			</a:t>
            </a:r>
            <a:r>
              <a:rPr lang="cs-CZ" altLang="cs-CZ" sz="800" dirty="0" smtClean="0">
                <a:latin typeface="Arial" charset="0"/>
              </a:rPr>
              <a:t>N </a:t>
            </a:r>
            <a:r>
              <a:rPr lang="cs-CZ" altLang="cs-CZ" sz="800" dirty="0">
                <a:latin typeface="Arial" charset="0"/>
              </a:rPr>
              <a:t>- ST  </a:t>
            </a:r>
            <a:r>
              <a:rPr lang="cs-CZ" altLang="cs-CZ" sz="800" dirty="0" smtClean="0">
                <a:latin typeface="Arial" charset="0"/>
              </a:rPr>
              <a:t>16°- </a:t>
            </a:r>
            <a:r>
              <a:rPr lang="cs-CZ" altLang="cs-CZ" sz="800" dirty="0">
                <a:latin typeface="Arial" charset="0"/>
              </a:rPr>
              <a:t>38°C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Hvězdičkové označení 		****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energetické účinnosti světla		</a:t>
            </a:r>
            <a:r>
              <a:rPr lang="cs-CZ" altLang="cs-CZ" sz="800" dirty="0" smtClean="0">
                <a:latin typeface="Arial" charset="0"/>
              </a:rPr>
              <a:t>G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>
                <a:latin typeface="Arial" charset="0"/>
              </a:rPr>
              <a:t>Vlastnosti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Invertorový kompresor – tichý a energeticky úsporný chod                    s prodlouženou zárukou 12 let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>
              <a:lnSpc>
                <a:spcPct val="115000"/>
              </a:lnSpc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Total No Frost – beznámrazová technologie mrazení, panel Multi Air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            Flow v zadní části zabezpečuje  aktivní cirkulaci vzduchu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Dávkovač vody ve dveřích lednice (manuální plnění, bez filtru na vodu a bez připojení na vodu)</a:t>
            </a: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Jeden chladící okruh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Funkce Rychlé chlazení, Rychlé mrazení, Dovolená, Auto nastavení, </a:t>
            </a:r>
            <a:r>
              <a:rPr lang="cs-CZ" altLang="cs-CZ" sz="800" dirty="0" smtClean="0">
                <a:latin typeface="Arial" charset="0"/>
              </a:rPr>
              <a:t>Dětská </a:t>
            </a:r>
            <a:r>
              <a:rPr lang="cs-CZ" altLang="cs-CZ" sz="800" dirty="0">
                <a:latin typeface="Arial" charset="0"/>
              </a:rPr>
              <a:t>pojistka, </a:t>
            </a:r>
            <a:r>
              <a:rPr lang="cs-CZ" altLang="cs-CZ" sz="800" dirty="0" smtClean="0">
                <a:latin typeface="Arial" charset="0"/>
              </a:rPr>
              <a:t>zablokování a odblokování výdeje vody, Stand </a:t>
            </a:r>
            <a:r>
              <a:rPr lang="cs-CZ" altLang="cs-CZ" sz="800" dirty="0">
                <a:latin typeface="Arial" charset="0"/>
              </a:rPr>
              <a:t>by – pohotovostní režim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Elektronické ovládání teploty +1 až +9°C chladnička / -14 až -24°C mrazák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Externí dotykový displej na dvířkách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Automatické odmrazování chladničky i mrazáku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Akustický signál otevřených dvířek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>
                <a:latin typeface="Arial" charset="0"/>
              </a:rPr>
              <a:t>Chladnička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3 + 1 skleněné police / 2 přihrádky ve dveřích + 1 nádoba na vodu (2,5 l)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2x zásuvka </a:t>
            </a:r>
            <a:r>
              <a:rPr lang="cs-CZ" altLang="cs-CZ" sz="800" dirty="0">
                <a:latin typeface="Arial" charset="0"/>
              </a:rPr>
              <a:t>na </a:t>
            </a:r>
            <a:r>
              <a:rPr lang="cs-CZ" altLang="cs-CZ" sz="800" dirty="0" smtClean="0">
                <a:latin typeface="Arial" charset="0"/>
              </a:rPr>
              <a:t>zeleninu, držák na vajíčka</a:t>
            </a:r>
            <a:endParaRPr lang="cs-CZ" altLang="cs-CZ" sz="800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>
                <a:latin typeface="Arial" charset="0"/>
              </a:rPr>
              <a:t>Mrazák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3 +1 skleněné police </a:t>
            </a:r>
            <a:r>
              <a:rPr lang="cs-CZ" altLang="cs-CZ" sz="800" dirty="0" smtClean="0">
                <a:latin typeface="Arial" charset="0"/>
              </a:rPr>
              <a:t>/ </a:t>
            </a:r>
            <a:r>
              <a:rPr lang="cs-CZ" altLang="cs-CZ" sz="800" dirty="0">
                <a:latin typeface="Arial" charset="0"/>
              </a:rPr>
              <a:t>2x </a:t>
            </a:r>
            <a:r>
              <a:rPr lang="cs-CZ" altLang="cs-CZ" sz="800" dirty="0" smtClean="0">
                <a:latin typeface="Arial" charset="0"/>
              </a:rPr>
              <a:t>zásuvka / 3 přihrádky ve dveřích / tvořítko na led</a:t>
            </a:r>
            <a:endParaRPr lang="cs-CZ" altLang="cs-CZ" sz="800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endParaRPr lang="cs-CZ" altLang="cs-CZ" sz="800" b="1" dirty="0" smtClean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Osvětlení LED </a:t>
            </a:r>
            <a:r>
              <a:rPr lang="cs-CZ" altLang="cs-CZ" sz="800" b="1" dirty="0" smtClean="0">
                <a:latin typeface="Arial" charset="0"/>
              </a:rPr>
              <a:t> </a:t>
            </a:r>
            <a:r>
              <a:rPr lang="cs-CZ" altLang="cs-CZ" sz="800" b="1" dirty="0">
                <a:latin typeface="Arial" charset="0"/>
              </a:rPr>
              <a:t>/ </a:t>
            </a:r>
            <a:r>
              <a:rPr lang="cs-CZ" altLang="cs-CZ" sz="800" dirty="0">
                <a:latin typeface="Arial" charset="0"/>
              </a:rPr>
              <a:t>Integrované madlo / 2 nastavitelné nožičky; 2 </a:t>
            </a:r>
            <a:r>
              <a:rPr lang="cs-CZ" altLang="cs-CZ" sz="800" dirty="0" smtClean="0">
                <a:latin typeface="Arial" charset="0"/>
              </a:rPr>
              <a:t>kolečka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Auto Stop 90°- otevírání dvířek v úhlu 90°s automatickým zastavením</a:t>
            </a:r>
            <a:endParaRPr lang="cs-CZ" altLang="cs-CZ" sz="800" b="1" dirty="0"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34005266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6901018082375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Nerez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1775 x 908 x 659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94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1880 x 980 x 716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104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4788024" y="191683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Bezdotyková technologie ovládání chladničky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922112" y="1678126"/>
            <a:ext cx="87453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177,5</a:t>
            </a:r>
          </a:p>
          <a:p>
            <a:pPr algn="r"/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87"/>
          <a:stretch/>
        </p:blipFill>
        <p:spPr>
          <a:xfrm>
            <a:off x="7740874" y="1739585"/>
            <a:ext cx="143944" cy="605767"/>
          </a:xfrm>
          <a:prstGeom prst="rect">
            <a:avLst/>
          </a:prstGeom>
        </p:spPr>
      </p:pic>
      <p:pic>
        <p:nvPicPr>
          <p:cNvPr id="21" name="Obrázek 20">
            <a:extLst>
              <a:ext uri="{FF2B5EF4-FFF2-40B4-BE49-F238E27FC236}">
                <a16:creationId xmlns="" xmlns:a16="http://schemas.microsoft.com/office/drawing/2014/main" id="{71B340DF-2DCF-4E22-A2E4-C532E6A472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8108" y="1753505"/>
            <a:ext cx="684000" cy="682167"/>
          </a:xfrm>
          <a:prstGeom prst="rect">
            <a:avLst/>
          </a:prstGeom>
        </p:spPr>
      </p:pic>
      <p:sp>
        <p:nvSpPr>
          <p:cNvPr id="22" name="TextovéPole 21"/>
          <p:cNvSpPr txBox="1"/>
          <p:nvPr/>
        </p:nvSpPr>
        <p:spPr>
          <a:xfrm>
            <a:off x="4811250" y="1078383"/>
            <a:ext cx="9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Beznámrazová technologie Total No Frost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793061" y="1785010"/>
            <a:ext cx="914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Zdarma prodloužená záruka 12 let na invertorový kompresor</a:t>
            </a:r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758" y="951500"/>
            <a:ext cx="720000" cy="720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106" y="931471"/>
            <a:ext cx="720000" cy="720000"/>
          </a:xfrm>
          <a:prstGeom prst="rect">
            <a:avLst/>
          </a:prstGeom>
        </p:spPr>
      </p:pic>
      <p:sp>
        <p:nvSpPr>
          <p:cNvPr id="29" name="TextovéPole 28"/>
          <p:cNvSpPr txBox="1"/>
          <p:nvPr/>
        </p:nvSpPr>
        <p:spPr>
          <a:xfrm>
            <a:off x="4788024" y="2531121"/>
            <a:ext cx="914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Dávkovač vody ve dveřích lednice s manuálním plněním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748" y="3433243"/>
            <a:ext cx="720000" cy="720000"/>
          </a:xfrm>
          <a:prstGeom prst="rect">
            <a:avLst/>
          </a:prstGeom>
        </p:spPr>
      </p:pic>
      <p:sp>
        <p:nvSpPr>
          <p:cNvPr id="36" name="TextovéPole 35"/>
          <p:cNvSpPr txBox="1"/>
          <p:nvPr/>
        </p:nvSpPr>
        <p:spPr>
          <a:xfrm>
            <a:off x="4778244" y="3429000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Dotykový displej na dvířkách pro ovládání teploty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4770749" y="4195876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osvětlení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poskytuje světlo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dokonalý přehled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4797479" y="4947595"/>
            <a:ext cx="8932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</a:t>
            </a:r>
          </a:p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Rychlé mrazení</a:t>
            </a:r>
          </a:p>
        </p:txBody>
      </p:sp>
      <p:pic>
        <p:nvPicPr>
          <p:cNvPr id="45" name="Obrázek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615" y="4725144"/>
            <a:ext cx="720000" cy="720000"/>
          </a:xfrm>
          <a:prstGeom prst="rect">
            <a:avLst/>
          </a:prstGeom>
        </p:spPr>
      </p:pic>
      <p:sp>
        <p:nvSpPr>
          <p:cNvPr id="28" name="TextovéPole 27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2019/2016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24" y="4077072"/>
            <a:ext cx="720000" cy="720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48" y="5445224"/>
            <a:ext cx="720000" cy="720000"/>
          </a:xfrm>
          <a:prstGeom prst="rect">
            <a:avLst/>
          </a:prstGeom>
        </p:spPr>
      </p:pic>
      <p:sp>
        <p:nvSpPr>
          <p:cNvPr id="37" name="TextovéPole 36"/>
          <p:cNvSpPr txBox="1"/>
          <p:nvPr/>
        </p:nvSpPr>
        <p:spPr>
          <a:xfrm>
            <a:off x="4741740" y="5465732"/>
            <a:ext cx="893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Stop 90°panty dvířek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3" t="6951" r="9363" b="6951"/>
          <a:stretch/>
        </p:blipFill>
        <p:spPr>
          <a:xfrm>
            <a:off x="5756051" y="3094279"/>
            <a:ext cx="1643890" cy="1872208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1" t="6951" r="14051" b="5900"/>
          <a:stretch/>
        </p:blipFill>
        <p:spPr>
          <a:xfrm>
            <a:off x="5784492" y="931471"/>
            <a:ext cx="1105931" cy="208618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966" y="2560110"/>
            <a:ext cx="720000" cy="720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31" b="90878"/>
          <a:stretch/>
        </p:blipFill>
        <p:spPr>
          <a:xfrm>
            <a:off x="8387995" y="951500"/>
            <a:ext cx="647026" cy="62556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1375" y="2636911"/>
            <a:ext cx="1164788" cy="23295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1747CF-528E-4FB1-8821-D297DBD7BA7C}">
  <ds:schemaRefs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b4af0723-3826-4aee-ba08-906e8dce3040"/>
    <ds:schemaRef ds:uri="http://schemas.microsoft.com/office/infopath/2007/PartnerControls"/>
    <ds:schemaRef ds:uri="http://purl.org/dc/elements/1.1/"/>
    <ds:schemaRef ds:uri="a09af93a-bc92-4cce-8ba3-c8fdbed82e2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1884</TotalTime>
  <Words>93</Words>
  <Application>Microsoft Office PowerPoint</Application>
  <PresentationFormat>Předvádění na obrazovce (4:3)</PresentationFormat>
  <Paragraphs>62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258</cp:revision>
  <cp:lastPrinted>2016-05-31T13:00:02Z</cp:lastPrinted>
  <dcterms:created xsi:type="dcterms:W3CDTF">2015-07-16T11:02:07Z</dcterms:created>
  <dcterms:modified xsi:type="dcterms:W3CDTF">2023-01-26T11:48:46Z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