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17" autoAdjust="0"/>
  </p:normalViewPr>
  <p:slideViewPr>
    <p:cSldViewPr>
      <p:cViewPr varScale="1">
        <p:scale>
          <a:sx n="84" d="100"/>
          <a:sy n="84" d="100"/>
        </p:scale>
        <p:origin x="14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27.03.2023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brázek 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1" r="14900"/>
          <a:stretch/>
        </p:blipFill>
        <p:spPr>
          <a:xfrm>
            <a:off x="0" y="6237312"/>
            <a:ext cx="9144000" cy="1097295"/>
          </a:xfrm>
          <a:prstGeom prst="rect">
            <a:avLst/>
          </a:prstGeom>
        </p:spPr>
      </p:pic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0093CE"/>
                </a:solidFill>
                <a:latin typeface="Arial" charset="0"/>
              </a:rPr>
              <a:t>RP4 476BWMUC-S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Předem plněná automatická pračka RapidÓ Pro SLIM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solidFill>
                  <a:srgbClr val="706F6F"/>
                </a:solidFill>
                <a:latin typeface="Arial" charset="0"/>
              </a:rPr>
              <a:t>9 rychlých cyklů, Wifi + Bluetooth, Snap&amp;Wash, pára, dotykový displej s češtinou, invertorový motor Speed Drive</a:t>
            </a: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836712"/>
            <a:ext cx="4067944" cy="594928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 smtClean="0">
                <a:latin typeface="Arial" charset="0"/>
              </a:rPr>
              <a:t>A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</a:t>
            </a:r>
            <a:r>
              <a:rPr lang="cs-CZ" altLang="cs-CZ" sz="800" dirty="0" smtClean="0">
                <a:latin typeface="Arial" charset="0"/>
              </a:rPr>
              <a:t>7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</a:t>
            </a:r>
            <a:r>
              <a:rPr lang="cs-CZ" altLang="cs-CZ" sz="800" dirty="0" smtClean="0">
                <a:latin typeface="Arial" charset="0"/>
              </a:rPr>
              <a:t>0,448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</a:t>
            </a:r>
            <a:r>
              <a:rPr lang="cs-CZ" altLang="cs-CZ" sz="800" dirty="0" smtClean="0">
                <a:latin typeface="Arial" charset="0"/>
              </a:rPr>
              <a:t>45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Eco 40-60 (l) 	</a:t>
            </a:r>
            <a:r>
              <a:rPr lang="cs-CZ" altLang="cs-CZ" sz="800" dirty="0" smtClean="0">
                <a:latin typeface="Arial" charset="0"/>
              </a:rPr>
              <a:t>41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</a:t>
            </a:r>
            <a:r>
              <a:rPr lang="cs-CZ" altLang="cs-CZ" sz="800" dirty="0" smtClean="0">
                <a:latin typeface="Arial" charset="0"/>
              </a:rPr>
              <a:t>1351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</a:t>
            </a:r>
            <a:r>
              <a:rPr lang="cs-CZ" altLang="cs-CZ" sz="800" dirty="0" smtClean="0">
                <a:latin typeface="Arial" charset="0"/>
              </a:rPr>
              <a:t>B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</a:t>
            </a:r>
            <a:r>
              <a:rPr lang="cs-CZ" altLang="cs-CZ" sz="800" dirty="0" smtClean="0">
                <a:latin typeface="Arial" charset="0"/>
              </a:rPr>
              <a:t>3:28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</a:t>
            </a:r>
            <a:r>
              <a:rPr lang="cs-CZ" altLang="cs-CZ" sz="800" dirty="0" smtClean="0">
                <a:latin typeface="Arial" charset="0"/>
              </a:rPr>
              <a:t>77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C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Technologie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Wifi + Bluetooth připojení - možnost ovládat pračku </a:t>
            </a:r>
            <a:r>
              <a:rPr lang="cs-CZ" altLang="cs-CZ" sz="800" b="1" dirty="0">
                <a:latin typeface="Arial" charset="0"/>
              </a:rPr>
              <a:t>přes aplikaci </a:t>
            </a:r>
            <a:r>
              <a:rPr lang="cs-CZ" altLang="cs-CZ" sz="800" b="1" dirty="0" smtClean="0">
                <a:latin typeface="Arial" charset="0"/>
              </a:rPr>
              <a:t>hOn </a:t>
            </a:r>
            <a:r>
              <a:rPr lang="cs-CZ" altLang="cs-CZ" sz="800" b="1" dirty="0" smtClean="0">
                <a:latin typeface="Arial" panose="020B0604020202020204" pitchFamily="34" charset="0"/>
              </a:rPr>
              <a:t>se </a:t>
            </a:r>
            <a:r>
              <a:rPr lang="cs-CZ" altLang="cs-CZ" sz="800" b="1" dirty="0">
                <a:latin typeface="Arial" panose="020B0604020202020204" pitchFamily="34" charset="0"/>
              </a:rPr>
              <a:t>širokou škálou dodatečných informací a </a:t>
            </a:r>
            <a:r>
              <a:rPr lang="cs-CZ" altLang="cs-CZ" sz="800" b="1" dirty="0" smtClean="0">
                <a:latin typeface="Arial" panose="020B0604020202020204" pitchFamily="34" charset="0"/>
              </a:rPr>
              <a:t>funkcí: 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Stahování nových funkcí a cyklů; Funkce pro odložený začátek a konec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Kontrolní cyklus; </a:t>
            </a:r>
            <a:r>
              <a:rPr lang="cs-CZ" altLang="cs-CZ" sz="800" b="1" dirty="0" smtClean="0">
                <a:latin typeface="Arial" charset="0"/>
              </a:rPr>
              <a:t>Vedení </a:t>
            </a:r>
            <a:r>
              <a:rPr lang="cs-CZ" altLang="cs-CZ" sz="800" b="1" dirty="0">
                <a:latin typeface="Arial" charset="0"/>
              </a:rPr>
              <a:t>statistik praní a čerpání energie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Tipy a triky; Průvodce chybovými hláškami a uživatelský </a:t>
            </a:r>
            <a:r>
              <a:rPr lang="cs-CZ" altLang="cs-CZ" sz="800" b="1" dirty="0" smtClean="0">
                <a:latin typeface="Arial" charset="0"/>
              </a:rPr>
              <a:t>návod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panose="020B0604020202020204" pitchFamily="34" charset="0"/>
              </a:rPr>
              <a:t>Kompatibilní s hlasovými </a:t>
            </a:r>
            <a:r>
              <a:rPr lang="cs-CZ" altLang="cs-CZ" sz="800" b="1" dirty="0" smtClean="0">
                <a:latin typeface="Arial" panose="020B0604020202020204" pitchFamily="34" charset="0"/>
              </a:rPr>
              <a:t>asistenty Alexa </a:t>
            </a:r>
            <a:r>
              <a:rPr lang="cs-CZ" altLang="cs-CZ" sz="800" b="1" dirty="0">
                <a:latin typeface="Arial" panose="020B0604020202020204" pitchFamily="34" charset="0"/>
              </a:rPr>
              <a:t>(Amazon) a </a:t>
            </a:r>
            <a:r>
              <a:rPr lang="cs-CZ" altLang="cs-CZ" sz="800" b="1" dirty="0" smtClean="0">
                <a:latin typeface="Arial" panose="020B0604020202020204" pitchFamily="34" charset="0"/>
              </a:rPr>
              <a:t>Google (pouze v ENG)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 smtClean="0">
              <a:latin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panose="020B0604020202020204" pitchFamily="34" charset="0"/>
              </a:rPr>
              <a:t>Snap&amp;Wash – vyfoť prádlo a aplikace sama pozná množství a barvu a vybere nejvhodnější rychlý cyklus s dalšími nastaveními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 smtClean="0">
              <a:latin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err="1" smtClean="0">
                <a:latin typeface="Arial" charset="0"/>
              </a:rPr>
              <a:t>Quick</a:t>
            </a:r>
            <a:r>
              <a:rPr lang="cs-CZ" altLang="cs-CZ" sz="800" b="1" dirty="0" smtClean="0">
                <a:latin typeface="Arial" charset="0"/>
              </a:rPr>
              <a:t> </a:t>
            </a:r>
            <a:r>
              <a:rPr lang="cs-CZ" altLang="cs-CZ" sz="800" b="1" dirty="0">
                <a:latin typeface="Arial" charset="0"/>
              </a:rPr>
              <a:t>&amp; </a:t>
            </a:r>
            <a:r>
              <a:rPr lang="cs-CZ" altLang="cs-CZ" sz="800" b="1" dirty="0" err="1">
                <a:latin typeface="Arial" charset="0"/>
              </a:rPr>
              <a:t>Clean</a:t>
            </a:r>
            <a:r>
              <a:rPr lang="cs-CZ" altLang="cs-CZ" sz="800" b="1" dirty="0">
                <a:latin typeface="Arial" charset="0"/>
              </a:rPr>
              <a:t> – smísení vody a detergentu pro dosažení stejných výsledků praní při 20°C / 40°C jako při 40 °C / 60°C</a:t>
            </a:r>
            <a:r>
              <a:rPr lang="cs-CZ" altLang="cs-CZ" sz="800" dirty="0">
                <a:latin typeface="Arial" charset="0"/>
              </a:rPr>
              <a:t>,</a:t>
            </a:r>
            <a:endParaRPr lang="cs-CZ" altLang="cs-CZ" sz="800" b="1" dirty="0">
              <a:latin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9</a:t>
            </a:r>
            <a:r>
              <a:rPr lang="cs-CZ" altLang="cs-CZ" sz="800" b="1" dirty="0" smtClean="0">
                <a:latin typeface="Arial" charset="0"/>
              </a:rPr>
              <a:t> Rychlých programů do 1 hod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16 programů základních + Wifi programy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Rychlý speciální 39 min, Rychlé barevné 59 min, Rychlá perfektní bavlna 59 min, Rychlý hygienický plus 59 min, </a:t>
            </a:r>
            <a:r>
              <a:rPr lang="cs-CZ" altLang="cs-CZ" sz="800" b="1" dirty="0" smtClean="0">
                <a:latin typeface="Arial" charset="0"/>
              </a:rPr>
              <a:t>Easy Iron - Snadné žehlení plus 39 min</a:t>
            </a:r>
            <a:r>
              <a:rPr lang="cs-CZ" altLang="cs-CZ" sz="800" dirty="0" smtClean="0">
                <a:latin typeface="Arial" charset="0"/>
              </a:rPr>
              <a:t>, Rychlý jemný 59 min, Rychlý pro malé náplně 14, 30, 44 min</a:t>
            </a:r>
            <a:r>
              <a:rPr lang="cs-CZ" altLang="cs-CZ" sz="800" dirty="0">
                <a:latin typeface="Arial" charset="0"/>
              </a:rPr>
              <a:t>, </a:t>
            </a:r>
            <a:r>
              <a:rPr lang="cs-CZ" altLang="cs-CZ" sz="800" dirty="0" smtClean="0">
                <a:latin typeface="Arial" charset="0"/>
              </a:rPr>
              <a:t>Máchání, Odčerpání </a:t>
            </a:r>
            <a:r>
              <a:rPr lang="cs-CZ" altLang="cs-CZ" sz="800" dirty="0">
                <a:latin typeface="Arial" charset="0"/>
              </a:rPr>
              <a:t>+ Odstřeďování, </a:t>
            </a:r>
            <a:r>
              <a:rPr lang="cs-CZ" altLang="cs-CZ" sz="800" dirty="0" smtClean="0">
                <a:latin typeface="Arial" charset="0"/>
              </a:rPr>
              <a:t>Vlna/Ruční praní, Syntetika a barevné, 20°C, Eco 40 – 60°, Bavlna, Wifi programy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Odložený </a:t>
            </a:r>
            <a:r>
              <a:rPr lang="cs-CZ" altLang="cs-CZ" sz="800" dirty="0">
                <a:latin typeface="Arial" charset="0"/>
              </a:rPr>
              <a:t>start až 24 hod, </a:t>
            </a:r>
            <a:r>
              <a:rPr lang="cs-CZ" altLang="cs-CZ" sz="800" dirty="0" smtClean="0">
                <a:latin typeface="Arial" charset="0"/>
              </a:rPr>
              <a:t>Předpírka, Extra máchání, </a:t>
            </a:r>
            <a:r>
              <a:rPr lang="cs-CZ" altLang="cs-CZ" sz="800" b="1" dirty="0" smtClean="0">
                <a:latin typeface="Arial" charset="0"/>
              </a:rPr>
              <a:t>Pára – Easy Iron – 3 úrovně Bavlna, Syntetika, Jemné</a:t>
            </a:r>
            <a:r>
              <a:rPr lang="cs-CZ" altLang="cs-CZ" sz="800" dirty="0" smtClean="0">
                <a:latin typeface="Arial" charset="0"/>
              </a:rPr>
              <a:t>, </a:t>
            </a:r>
            <a:r>
              <a:rPr lang="cs-CZ" altLang="cs-CZ" sz="800" b="1" dirty="0" smtClean="0">
                <a:latin typeface="Arial" charset="0"/>
              </a:rPr>
              <a:t>Parní hygienický plus – certifikace The British Allergy Foundation, Noční praní, Čištění bubnu, </a:t>
            </a:r>
            <a:r>
              <a:rPr lang="cs-CZ" altLang="cs-CZ" sz="800" dirty="0" smtClean="0">
                <a:latin typeface="Arial" charset="0"/>
              </a:rPr>
              <a:t>Rychlý/Nastavení </a:t>
            </a:r>
            <a:r>
              <a:rPr lang="cs-CZ" altLang="cs-CZ" sz="800" dirty="0">
                <a:latin typeface="Arial" charset="0"/>
              </a:rPr>
              <a:t>míry </a:t>
            </a:r>
            <a:r>
              <a:rPr lang="cs-CZ" altLang="cs-CZ" sz="800" dirty="0" smtClean="0">
                <a:latin typeface="Arial" charset="0"/>
              </a:rPr>
              <a:t>znečištění (3), </a:t>
            </a:r>
            <a:r>
              <a:rPr lang="cs-CZ" altLang="cs-CZ" sz="800" dirty="0">
                <a:latin typeface="Arial" charset="0"/>
              </a:rPr>
              <a:t>Nastavení teploty praní, Nastavení otáček odstřeďování</a:t>
            </a:r>
            <a:r>
              <a:rPr lang="cs-CZ" altLang="cs-CZ" sz="800" dirty="0" smtClean="0">
                <a:latin typeface="Arial" charset="0"/>
              </a:rPr>
              <a:t>, Zablokování tlačítek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Bezpečnost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</a:t>
            </a:r>
            <a:r>
              <a:rPr lang="cs-CZ" altLang="cs-CZ" sz="800" dirty="0" smtClean="0">
                <a:latin typeface="Arial" charset="0"/>
              </a:rPr>
              <a:t>dveří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Ochrana proti úniku vody Antioverflow; Ochrana proti přepěnění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Horizontální dotykový displej na hraně dvířek - ergonomické ovládání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6 místný digitální displej v češtině; Invertorový motor Speed Drive – Tichý chod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Objem bubnu 48 l; 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Buben Shiatsu – masážní body na povrchu pro šetrnou péči o tkaniny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Šířka </a:t>
            </a:r>
            <a:r>
              <a:rPr lang="cs-CZ" altLang="cs-CZ" sz="800" dirty="0">
                <a:latin typeface="Arial" charset="0"/>
              </a:rPr>
              <a:t>dvířek </a:t>
            </a:r>
            <a:r>
              <a:rPr lang="cs-CZ" altLang="cs-CZ" sz="800" dirty="0" smtClean="0">
                <a:latin typeface="Arial" charset="0"/>
              </a:rPr>
              <a:t>35 cm / Úhel </a:t>
            </a:r>
            <a:r>
              <a:rPr lang="cs-CZ" altLang="cs-CZ" sz="800" dirty="0">
                <a:latin typeface="Arial" charset="0"/>
              </a:rPr>
              <a:t>otevírání dvířek </a:t>
            </a:r>
            <a:r>
              <a:rPr lang="cs-CZ" altLang="cs-CZ" sz="800" dirty="0" smtClean="0">
                <a:latin typeface="Arial" charset="0"/>
              </a:rPr>
              <a:t>180°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Candy_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25" y="6525592"/>
            <a:ext cx="1755271" cy="359792"/>
          </a:xfrm>
          <a:prstGeom prst="rect">
            <a:avLst/>
          </a:prstGeom>
        </p:spPr>
      </p:pic>
      <p:sp>
        <p:nvSpPr>
          <p:cNvPr id="10" name="Ovál 9"/>
          <p:cNvSpPr/>
          <p:nvPr/>
        </p:nvSpPr>
        <p:spPr>
          <a:xfrm>
            <a:off x="4822683" y="1789470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7" name="Ovál 26"/>
          <p:cNvSpPr/>
          <p:nvPr/>
        </p:nvSpPr>
        <p:spPr>
          <a:xfrm>
            <a:off x="4879591" y="4192340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8" name="TextovéPole 27"/>
          <p:cNvSpPr txBox="1"/>
          <p:nvPr/>
        </p:nvSpPr>
        <p:spPr>
          <a:xfrm>
            <a:off x="4779188" y="1800053"/>
            <a:ext cx="800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Parní hygienický             plus - funkce certifikovaná BAF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9" name="Ovál 28"/>
          <p:cNvSpPr/>
          <p:nvPr/>
        </p:nvSpPr>
        <p:spPr>
          <a:xfrm>
            <a:off x="4860032" y="1052816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788024" y="1052736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36" name="Ovál 35"/>
          <p:cNvSpPr/>
          <p:nvPr/>
        </p:nvSpPr>
        <p:spPr>
          <a:xfrm>
            <a:off x="4860032" y="4953442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8" name="Ovál 37"/>
          <p:cNvSpPr/>
          <p:nvPr/>
        </p:nvSpPr>
        <p:spPr>
          <a:xfrm>
            <a:off x="4860032" y="2636912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42" name="Ovál 41"/>
          <p:cNvSpPr/>
          <p:nvPr/>
        </p:nvSpPr>
        <p:spPr>
          <a:xfrm>
            <a:off x="4860032" y="5733336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45" name="Ovál 44"/>
          <p:cNvSpPr/>
          <p:nvPr/>
        </p:nvSpPr>
        <p:spPr>
          <a:xfrm>
            <a:off x="4860032" y="3429080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46" name="TextovéPole 45"/>
          <p:cNvSpPr txBox="1"/>
          <p:nvPr/>
        </p:nvSpPr>
        <p:spPr>
          <a:xfrm>
            <a:off x="4860032" y="3492377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Ošetření párou pro snadné žehlení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19" name="Obdélník 18"/>
          <p:cNvSpPr/>
          <p:nvPr/>
        </p:nvSpPr>
        <p:spPr>
          <a:xfrm>
            <a:off x="5724128" y="5013176"/>
            <a:ext cx="33123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31019236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8059019058450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 		Bílá s modrými dvířky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850 x 600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450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60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890 x 650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480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62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9" name="TextovéPole 48"/>
          <p:cNvSpPr txBox="1"/>
          <p:nvPr/>
        </p:nvSpPr>
        <p:spPr>
          <a:xfrm>
            <a:off x="4841677" y="5796553"/>
            <a:ext cx="748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Smísení pracího prostředku  s vodou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270892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Invertorový </a:t>
            </a:r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 Speed Drive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51" name="TextovéPole 50"/>
          <p:cNvSpPr txBox="1"/>
          <p:nvPr/>
        </p:nvSpPr>
        <p:spPr>
          <a:xfrm>
            <a:off x="4831397" y="5013176"/>
            <a:ext cx="792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Snap&amp;Wash vyfoť prádlo, aplikace ti vybere cyklus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52" name="TextovéPole 51"/>
          <p:cNvSpPr txBox="1"/>
          <p:nvPr/>
        </p:nvSpPr>
        <p:spPr>
          <a:xfrm>
            <a:off x="4879591" y="426434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rychlých cyklů </a:t>
            </a:r>
          </a:p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1 hod</a:t>
            </a:r>
            <a:endParaRPr lang="cs-CZ" sz="800" dirty="0">
              <a:solidFill>
                <a:schemeClr val="bg1"/>
              </a:solidFill>
            </a:endParaRPr>
          </a:p>
        </p:txBody>
      </p:sp>
      <p:pic>
        <p:nvPicPr>
          <p:cNvPr id="43" name="Immagine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95936" y="3501008"/>
            <a:ext cx="972000" cy="508093"/>
          </a:xfrm>
          <a:prstGeom prst="rect">
            <a:avLst/>
          </a:prstGeom>
        </p:spPr>
      </p:pic>
      <p:pic>
        <p:nvPicPr>
          <p:cNvPr id="40" name="Picture 2" descr="VÃ½sledek obrÃ¡zku pro alex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3" t="7143" r="25978" b="7619"/>
          <a:stretch/>
        </p:blipFill>
        <p:spPr bwMode="auto">
          <a:xfrm>
            <a:off x="5797216" y="950414"/>
            <a:ext cx="6480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VÃ½sledek obrÃ¡zku pro google hom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6" r="62359" b="14322"/>
          <a:stretch/>
        </p:blipFill>
        <p:spPr bwMode="auto">
          <a:xfrm>
            <a:off x="6516216" y="1007268"/>
            <a:ext cx="936000" cy="59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1460" y="5106103"/>
            <a:ext cx="758456" cy="507237"/>
          </a:xfrm>
          <a:prstGeom prst="rect">
            <a:avLst/>
          </a:prstGeom>
        </p:spPr>
      </p:pic>
      <p:cxnSp>
        <p:nvCxnSpPr>
          <p:cNvPr id="18" name="Přímá spojnice se šipkou 17"/>
          <p:cNvCxnSpPr/>
          <p:nvPr/>
        </p:nvCxnSpPr>
        <p:spPr>
          <a:xfrm>
            <a:off x="6461797" y="2329728"/>
            <a:ext cx="300711" cy="3255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ovéPole 19"/>
          <p:cNvSpPr txBox="1"/>
          <p:nvPr/>
        </p:nvSpPr>
        <p:spPr>
          <a:xfrm>
            <a:off x="6612152" y="219321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cm</a:t>
            </a:r>
            <a:endParaRPr lang="cs-CZ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ovéPole 43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2019/2014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21" name="Obrázek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955" y="1618170"/>
            <a:ext cx="1111250" cy="552450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24" y="5730394"/>
            <a:ext cx="756000" cy="756000"/>
          </a:xfrm>
          <a:prstGeom prst="flowChartConnector">
            <a:avLst/>
          </a:prstGeom>
        </p:spPr>
      </p:pic>
      <p:pic>
        <p:nvPicPr>
          <p:cNvPr id="47" name="Obrázek 46"/>
          <p:cNvPicPr>
            <a:picLocks noChangeAspect="1"/>
          </p:cNvPicPr>
          <p:nvPr/>
        </p:nvPicPr>
        <p:blipFill rotWithShape="1">
          <a:blip r:embed="rId11"/>
          <a:srcRect l="3022" t="8817" r="4558" b="5317"/>
          <a:stretch/>
        </p:blipFill>
        <p:spPr>
          <a:xfrm>
            <a:off x="4037348" y="1035298"/>
            <a:ext cx="733246" cy="741873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142" y="1825478"/>
            <a:ext cx="756000" cy="756000"/>
          </a:xfrm>
          <a:prstGeom prst="flowChartConnector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24" y="2616035"/>
            <a:ext cx="756000" cy="756000"/>
          </a:xfrm>
          <a:prstGeom prst="flowChartConnector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566" y="4185168"/>
            <a:ext cx="756000" cy="756000"/>
          </a:xfrm>
          <a:prstGeom prst="flowChartConnector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208" y="2089281"/>
            <a:ext cx="720000" cy="720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244529" y="935732"/>
            <a:ext cx="706388" cy="69269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769" y="2105272"/>
            <a:ext cx="1447147" cy="2894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9051" r="23246" b="6951"/>
          <a:stretch/>
        </p:blipFill>
        <p:spPr>
          <a:xfrm>
            <a:off x="5768987" y="2889878"/>
            <a:ext cx="1522422" cy="209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91</Words>
  <Application>Microsoft Office PowerPoint</Application>
  <PresentationFormat>Předvádění na obrazovce (4:3)</PresentationFormat>
  <Paragraphs>67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153</cp:revision>
  <cp:lastPrinted>2016-05-05T10:40:20Z</cp:lastPrinted>
  <dcterms:created xsi:type="dcterms:W3CDTF">2015-07-16T11:02:07Z</dcterms:created>
  <dcterms:modified xsi:type="dcterms:W3CDTF">2023-03-27T09:38:17Z</dcterms:modified>
</cp:coreProperties>
</file>