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</p:sldIdLst>
  <p:sldSz cx="9144000" cy="6858000" type="screen4x3"/>
  <p:notesSz cx="6858000" cy="994568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  <p15:guide id="3" orient="horz" pos="1389" userDrawn="1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5405" autoAdjust="0"/>
  </p:normalViewPr>
  <p:slideViewPr>
    <p:cSldViewPr snapToGrid="0">
      <p:cViewPr>
        <p:scale>
          <a:sx n="90" d="100"/>
          <a:sy n="90" d="100"/>
        </p:scale>
        <p:origin x="1262" y="101"/>
      </p:cViewPr>
      <p:guideLst>
        <p:guide orient="horz" pos="2478"/>
        <p:guide orient="horz" pos="2160"/>
        <p:guide orient="horz" pos="138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30.06.2023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33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30.06.2023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86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30.06.2023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982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14536" y="410412"/>
            <a:ext cx="7772400" cy="576064"/>
          </a:xfrm>
          <a:prstGeom prst="rect">
            <a:avLst/>
          </a:prstGeom>
        </p:spPr>
        <p:txBody>
          <a:bodyPr anchor="t"/>
          <a:lstStyle>
            <a:lvl1pPr algn="l">
              <a:defRPr sz="2400" b="1" cap="all" baseline="0">
                <a:solidFill>
                  <a:srgbClr val="CC0000"/>
                </a:solidFill>
                <a:latin typeface="Gotham Narrow Bold" pitchFamily="50" charset="0"/>
              </a:defRPr>
            </a:lvl1pPr>
          </a:lstStyle>
          <a:p>
            <a:r>
              <a:rPr lang="cs-CZ" dirty="0"/>
              <a:t>Kliknutím lze upravit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20284" y="1170254"/>
            <a:ext cx="8517700" cy="37827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solidFill>
                  <a:srgbClr val="CC0000"/>
                </a:solidFill>
                <a:latin typeface="Gotham Narrow Light" pitchFamily="50" charset="0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pic>
        <p:nvPicPr>
          <p:cNvPr id="7" name="bolloH.png"/>
          <p:cNvPicPr/>
          <p:nvPr userDrawn="1"/>
        </p:nvPicPr>
        <p:blipFill>
          <a:blip r:embed="rId2" cstate="print">
            <a:alphaModFix amt="50277"/>
          </a:blip>
          <a:srcRect l="24242" t="42040"/>
          <a:stretch>
            <a:fillRect/>
          </a:stretch>
        </p:blipFill>
        <p:spPr>
          <a:xfrm>
            <a:off x="-16423" y="-27383"/>
            <a:ext cx="3148264" cy="2352183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egnaposto testo 2"/>
          <p:cNvSpPr>
            <a:spLocks noGrp="1"/>
          </p:cNvSpPr>
          <p:nvPr>
            <p:ph type="body" idx="14" hasCustomPrompt="1"/>
          </p:nvPr>
        </p:nvSpPr>
        <p:spPr>
          <a:xfrm>
            <a:off x="467544" y="2420888"/>
            <a:ext cx="3600400" cy="4176464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600" b="0" i="0">
                <a:solidFill>
                  <a:schemeClr val="tx1">
                    <a:lumMod val="50000"/>
                    <a:lumOff val="50000"/>
                  </a:schemeClr>
                </a:solidFill>
                <a:latin typeface="Gotham Narrow Medium"/>
                <a:cs typeface="Gotham Narrow Medium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8324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30.06.2023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226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30.06.2023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666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30.06.2023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63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30.06.2023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588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30.06.2023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31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30.06.2023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47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30.06.2023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63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30.06.2023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826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00C46-D848-4F40-BD5D-C53C2B13DC1D}" type="datetimeFigureOut">
              <a:rPr lang="cs-CZ" smtClean="0"/>
              <a:t>30.06.2023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823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12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g"/><Relationship Id="rId15" Type="http://schemas.openxmlformats.org/officeDocument/2006/relationships/image" Target="../media/image15.jpeg"/><Relationship Id="rId10" Type="http://schemas.openxmlformats.org/officeDocument/2006/relationships/image" Target="../media/image10.pn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 descr="L:\marketing\L O G O\HOOVER\logo Hoover 2014\logo_hoover B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2793" y="5922000"/>
            <a:ext cx="961207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0"/>
            <a:ext cx="8808720" cy="928255"/>
          </a:xfrm>
        </p:spPr>
        <p:txBody>
          <a:bodyPr>
            <a:normAutofit fontScale="90000"/>
          </a:bodyPr>
          <a:lstStyle/>
          <a:p>
            <a:r>
              <a:rPr lang="cs-CZ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HF </a:t>
            </a:r>
            <a:r>
              <a:rPr lang="cs-CZ" sz="2700" dirty="0">
                <a:latin typeface="Arial" panose="020B0604020202020204" pitchFamily="34" charset="0"/>
                <a:cs typeface="Arial" panose="020B0604020202020204" pitchFamily="34" charset="0"/>
              </a:rPr>
              <a:t>3C5L0X</a:t>
            </a:r>
            <a:br>
              <a:rPr lang="cs-CZ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1400" b="0" cap="none" dirty="0">
                <a:solidFill>
                  <a:schemeClr val="tx1"/>
                </a:solidFill>
                <a:latin typeface="Arial" charset="0"/>
              </a:rPr>
              <a:t>Volně stojící myčka nádobí </a:t>
            </a: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H</a:t>
            </a:r>
            <a:r>
              <a:rPr lang="cs-CZ" altLang="cs-CZ" sz="1400" b="0" cap="none" dirty="0">
                <a:solidFill>
                  <a:schemeClr val="tx1"/>
                </a:solidFill>
                <a:latin typeface="Arial" charset="0"/>
              </a:rPr>
              <a:t>-DISH 3</a:t>
            </a:r>
            <a:r>
              <a:rPr lang="cs-CZ" altLang="cs-CZ" sz="1400" b="0" cap="none" dirty="0" smtClean="0">
                <a:solidFill>
                  <a:schemeClr val="tx1"/>
                </a:solidFill>
                <a:latin typeface="Arial" charset="0"/>
              </a:rPr>
              <a:t>00 </a:t>
            </a:r>
            <a:r>
              <a:rPr lang="cs-CZ" altLang="cs-CZ" sz="1400" b="0" cap="none" dirty="0">
                <a:solidFill>
                  <a:schemeClr val="tx1"/>
                </a:solidFill>
                <a:latin typeface="Arial" charset="0"/>
              </a:rPr>
              <a:t>šíře 60 cm</a:t>
            </a:r>
            <a:br>
              <a:rPr lang="cs-CZ" altLang="cs-CZ" sz="1400" b="0" cap="none" dirty="0">
                <a:solidFill>
                  <a:schemeClr val="tx1"/>
                </a:solidFill>
                <a:latin typeface="Arial" charset="0"/>
              </a:rPr>
            </a:b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Wifi + Bluetooth,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</a:rPr>
              <a:t>LED kontrolky, 5 </a:t>
            </a: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programů,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</a:rPr>
              <a:t>13 </a:t>
            </a: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sad,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</a:rPr>
              <a:t>10,9 </a:t>
            </a: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l,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</a:rPr>
              <a:t>45 </a:t>
            </a: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dB(A),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</a:rPr>
              <a:t>2 </a:t>
            </a: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koše, Auto Open,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</a:rPr>
              <a:t>Speed Drive Inverter motor</a:t>
            </a:r>
            <a:endParaRPr lang="cs-CZ" altLang="cs-CZ" sz="1400" b="0" cap="none" dirty="0">
              <a:solidFill>
                <a:srgbClr val="C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1" name="Zástupný symbol pro text 3"/>
          <p:cNvSpPr>
            <a:spLocks noGrp="1"/>
          </p:cNvSpPr>
          <p:nvPr>
            <p:ph type="body" idx="14"/>
          </p:nvPr>
        </p:nvSpPr>
        <p:spPr>
          <a:xfrm>
            <a:off x="137575" y="928255"/>
            <a:ext cx="3958518" cy="5937304"/>
          </a:xfrm>
        </p:spPr>
        <p:txBody>
          <a:bodyPr anchor="t">
            <a:noAutofit/>
          </a:bodyPr>
          <a:lstStyle/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  <a:cs typeface="+mn-cs"/>
              </a:rPr>
              <a:t>Hlavní vlastnosti (Nařízení v přenesené pravomoci: (EU) 2019/2017)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Třída energetické účinnosti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C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Jmenovitá kapacita (sady nádobí)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13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Spotřeba energie na 1 cyklus programu Eco (kWh) 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0,73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Spotřeba energie na 100 cyklů programu Eco (kWh)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73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Spotřeba vody na 1 cyklus v programu Eco (l) 	10,9	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Trvání programu Eco (h:min)		3:57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Úroveň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emisí hluku šířeného vzduchem (dB(A) re 1 pW)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45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Emisní třída hluku šířeného vzduchem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C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Technologie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Wifi + Bluetooth připojení -  možnost bezdotykového připojení k Wifi a ovládání pračky přes aplikaci hOn se širokou škálou dodatečných informací a funkcí</a:t>
            </a: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cs-CZ" altLang="cs-CZ" sz="8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Kompatibilní s hlasovými aplikacemi Alexa (Amazon) a Google (pouze v ENG</a:t>
            </a:r>
            <a:r>
              <a:rPr lang="cs-CZ" altLang="cs-CZ" sz="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Rychlý 49 min – mytí včetně sušení poloviční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náplně</a:t>
            </a:r>
            <a:endParaRPr lang="cs-CZ" altLang="cs-CZ" sz="8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b="1" dirty="0" smtClean="0">
              <a:solidFill>
                <a:prstClr val="black"/>
              </a:solidFill>
              <a:latin typeface="Arial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Programy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5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programů základních +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Wifi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Univerzální 60°C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,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Intenzivní 75°C,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Eco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, 45°C,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Rychlý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49 min – mytí včetně sušení poloviční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náplně,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Opláchnutí</a:t>
            </a:r>
            <a:endParaRPr lang="cs-CZ" altLang="cs-CZ" sz="800" dirty="0">
              <a:solidFill>
                <a:schemeClr val="tx1"/>
              </a:solidFill>
              <a:latin typeface="Arial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Funkce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Wifi, 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Poloviční náplň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,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Multifunkční tablety, Odložený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start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3, 6, 9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hod</a:t>
            </a: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, Auto Open – Automatické otevření dvířek na konci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cyklu,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Dětská pojistka, ukazatel nedostatku soli, elektronické nastavení tvrdosti vody, nastavení zvukové signalizace, uložení posledního programu do paměti</a:t>
            </a:r>
            <a:endParaRPr lang="cs-CZ" altLang="cs-CZ" sz="800" dirty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  <a:cs typeface="+mn-cs"/>
              </a:rPr>
              <a:t>Konstrukce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Speed Drive Inverter motor </a:t>
            </a:r>
            <a:r>
              <a:rPr lang="cs-CZ" altLang="cs-CZ" sz="800" b="1" dirty="0">
                <a:solidFill>
                  <a:prstClr val="black"/>
                </a:solidFill>
                <a:latin typeface="Arial" charset="0"/>
                <a:cs typeface="+mn-cs"/>
              </a:rPr>
              <a:t>– bezkartáčový motor s permanentním magnetem, s nejdelší životností. Nejvýkonnější a nejefektivnější technologie pohonu, která je na trhu k dispozici.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b="1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LED kontrolky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Materiál vany nerez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Tříúrovňový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filtr; Skryté topné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těleso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2 </a:t>
            </a:r>
            <a:r>
              <a:rPr lang="cs-CZ" altLang="cs-CZ" sz="800" b="1" dirty="0">
                <a:solidFill>
                  <a:prstClr val="black"/>
                </a:solidFill>
                <a:latin typeface="Arial" charset="0"/>
                <a:cs typeface="+mn-cs"/>
              </a:rPr>
              <a:t>koše;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Výklopné držáky šálku v horním koši, Držák na dlouhé kuchyňské náčiní v horním koši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Polohování horního koše;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Fixní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držáky na talíře ve spodním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koši, košíček na příbory ve spodním koši</a:t>
            </a:r>
            <a:endParaRPr lang="cs-CZ" altLang="cs-CZ" sz="800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b="1" dirty="0" smtClean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Bezpečnost</a:t>
            </a:r>
            <a:endParaRPr lang="cs-CZ" altLang="cs-CZ" sz="800" b="1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Ochrana proti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přetečení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Antioverflow 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b="1" dirty="0">
              <a:solidFill>
                <a:prstClr val="black"/>
              </a:solidFill>
              <a:latin typeface="Arial" charset="0"/>
              <a:cs typeface="+mn-c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126078" y="1067303"/>
            <a:ext cx="0" cy="540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78604" y="1067314"/>
            <a:ext cx="0" cy="540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2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406" y="5001760"/>
            <a:ext cx="720000" cy="720000"/>
          </a:xfrm>
          <a:prstGeom prst="rect">
            <a:avLst/>
          </a:prstGeom>
        </p:spPr>
      </p:pic>
      <p:sp>
        <p:nvSpPr>
          <p:cNvPr id="33" name="TextBox 22"/>
          <p:cNvSpPr txBox="1"/>
          <p:nvPr/>
        </p:nvSpPr>
        <p:spPr>
          <a:xfrm>
            <a:off x="4920443" y="5020365"/>
            <a:ext cx="762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Rychlý program mytí včetně sušení </a:t>
            </a:r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sz="7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</a:t>
            </a:r>
            <a:endParaRPr lang="cs-CZ" sz="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747" y="1844454"/>
            <a:ext cx="720000" cy="720000"/>
          </a:xfrm>
          <a:prstGeom prst="rect">
            <a:avLst/>
          </a:prstGeom>
        </p:spPr>
      </p:pic>
      <p:sp>
        <p:nvSpPr>
          <p:cNvPr id="37" name="TextBox 22"/>
          <p:cNvSpPr txBox="1"/>
          <p:nvPr/>
        </p:nvSpPr>
        <p:spPr>
          <a:xfrm>
            <a:off x="4905470" y="1945541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Vysoký výkon, </a:t>
            </a:r>
          </a:p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dlouhá životnost</a:t>
            </a:r>
          </a:p>
        </p:txBody>
      </p:sp>
      <p:pic>
        <p:nvPicPr>
          <p:cNvPr id="23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786" y="1077147"/>
            <a:ext cx="720000" cy="720000"/>
          </a:xfrm>
          <a:prstGeom prst="rect">
            <a:avLst/>
          </a:prstGeom>
        </p:spPr>
      </p:pic>
      <p:sp>
        <p:nvSpPr>
          <p:cNvPr id="25" name="TextBox 22"/>
          <p:cNvSpPr txBox="1"/>
          <p:nvPr/>
        </p:nvSpPr>
        <p:spPr>
          <a:xfrm>
            <a:off x="4892040" y="1157565"/>
            <a:ext cx="75210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 </a:t>
            </a:r>
          </a:p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Bluetooth připojení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27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026" y="2638172"/>
            <a:ext cx="720000" cy="720000"/>
          </a:xfrm>
          <a:prstGeom prst="rect">
            <a:avLst/>
          </a:prstGeom>
        </p:spPr>
      </p:pic>
      <p:sp>
        <p:nvSpPr>
          <p:cNvPr id="28" name="TextBox 22"/>
          <p:cNvSpPr txBox="1"/>
          <p:nvPr/>
        </p:nvSpPr>
        <p:spPr>
          <a:xfrm>
            <a:off x="4918364" y="2786476"/>
            <a:ext cx="755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 Open Automatické otevření </a:t>
            </a:r>
          </a:p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dvířek</a:t>
            </a:r>
          </a:p>
        </p:txBody>
      </p:sp>
      <p:sp>
        <p:nvSpPr>
          <p:cNvPr id="35" name="Obdélník 34"/>
          <p:cNvSpPr/>
          <p:nvPr/>
        </p:nvSpPr>
        <p:spPr>
          <a:xfrm>
            <a:off x="5707536" y="4911264"/>
            <a:ext cx="34364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32002393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	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8059019060736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Nerez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850 x 600 x 600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43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896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640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676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45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6247721" y="2520733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60 cm</a:t>
            </a:r>
          </a:p>
        </p:txBody>
      </p:sp>
      <p:cxnSp>
        <p:nvCxnSpPr>
          <p:cNvPr id="51" name="Přímá spojnice se šipkou 50"/>
          <p:cNvCxnSpPr/>
          <p:nvPr/>
        </p:nvCxnSpPr>
        <p:spPr>
          <a:xfrm>
            <a:off x="6372587" y="2450264"/>
            <a:ext cx="504000" cy="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" name="Obrázek 6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587" y="1695161"/>
            <a:ext cx="648000" cy="648000"/>
          </a:xfrm>
          <a:prstGeom prst="rect">
            <a:avLst/>
          </a:prstGeom>
        </p:spPr>
      </p:pic>
      <p:sp>
        <p:nvSpPr>
          <p:cNvPr id="64" name="Obdélník 63"/>
          <p:cNvSpPr/>
          <p:nvPr/>
        </p:nvSpPr>
        <p:spPr>
          <a:xfrm>
            <a:off x="5796595" y="1695161"/>
            <a:ext cx="504056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cs-CZ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9840" y="1659161"/>
            <a:ext cx="720000" cy="720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769" y="2646472"/>
            <a:ext cx="720000" cy="720000"/>
          </a:xfrm>
          <a:prstGeom prst="rect">
            <a:avLst/>
          </a:prstGeom>
        </p:spPr>
      </p:pic>
      <p:pic>
        <p:nvPicPr>
          <p:cNvPr id="56" name="Obrázek 5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6763" y="1046269"/>
            <a:ext cx="720000" cy="720000"/>
          </a:xfrm>
          <a:prstGeom prst="flowChartConnector">
            <a:avLst/>
          </a:prstGeom>
        </p:spPr>
      </p:pic>
      <p:pic>
        <p:nvPicPr>
          <p:cNvPr id="44" name="Picture 2" descr="VÃ½sledek obrÃ¡zku pro alexa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23" t="7143" r="25978" b="7619"/>
          <a:stretch/>
        </p:blipFill>
        <p:spPr bwMode="auto">
          <a:xfrm>
            <a:off x="5734745" y="896102"/>
            <a:ext cx="648000" cy="64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8" descr="VÃ½sledek obrÃ¡zku pro google home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86" r="62359" b="14322"/>
          <a:stretch/>
        </p:blipFill>
        <p:spPr bwMode="auto">
          <a:xfrm>
            <a:off x="6452401" y="871347"/>
            <a:ext cx="936000" cy="597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2608" y="878652"/>
            <a:ext cx="648000" cy="652320"/>
          </a:xfrm>
          <a:prstGeom prst="rect">
            <a:avLst/>
          </a:prstGeom>
        </p:spPr>
      </p:pic>
      <p:sp>
        <p:nvSpPr>
          <p:cNvPr id="47" name="TextovéPole 46">
            <a:extLst>
              <a:ext uri="{FF2B5EF4-FFF2-40B4-BE49-F238E27FC236}">
                <a16:creationId xmlns:a16="http://schemas.microsoft.com/office/drawing/2014/main" xmlns="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2019/2017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sp>
        <p:nvSpPr>
          <p:cNvPr id="48" name="Obdélník 47"/>
          <p:cNvSpPr/>
          <p:nvPr/>
        </p:nvSpPr>
        <p:spPr>
          <a:xfrm>
            <a:off x="6947625" y="1941029"/>
            <a:ext cx="619468" cy="213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10,9</a:t>
            </a:r>
            <a:endParaRPr lang="cs-CZ" sz="16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vál 15"/>
          <p:cNvSpPr/>
          <p:nvPr/>
        </p:nvSpPr>
        <p:spPr>
          <a:xfrm>
            <a:off x="4159854" y="1844454"/>
            <a:ext cx="720000" cy="720000"/>
          </a:xfrm>
          <a:prstGeom prst="ellipse">
            <a:avLst/>
          </a:prstGeom>
          <a:noFill/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4121109" y="1845249"/>
            <a:ext cx="837658" cy="738664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105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Speed Drive Inverter</a:t>
            </a:r>
            <a:endParaRPr lang="cs-CZ" sz="105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cs-CZ" sz="105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motor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20" t="7582" r="21081" b="7974"/>
          <a:stretch/>
        </p:blipFill>
        <p:spPr>
          <a:xfrm>
            <a:off x="5794946" y="2851350"/>
            <a:ext cx="1380871" cy="1986731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04" b="89935"/>
          <a:stretch/>
        </p:blipFill>
        <p:spPr>
          <a:xfrm>
            <a:off x="8336432" y="832835"/>
            <a:ext cx="692524" cy="690282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9029" y="2267808"/>
            <a:ext cx="1265021" cy="253004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633" y="3416008"/>
            <a:ext cx="720000" cy="720000"/>
          </a:xfrm>
          <a:prstGeom prst="flowChartConnector">
            <a:avLst/>
          </a:prstGeom>
        </p:spPr>
      </p:pic>
      <p:pic>
        <p:nvPicPr>
          <p:cNvPr id="39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780" y="3415065"/>
            <a:ext cx="720000" cy="720000"/>
          </a:xfrm>
          <a:prstGeom prst="rect">
            <a:avLst/>
          </a:prstGeom>
        </p:spPr>
      </p:pic>
      <p:sp>
        <p:nvSpPr>
          <p:cNvPr id="40" name="TextBox 22"/>
          <p:cNvSpPr txBox="1"/>
          <p:nvPr/>
        </p:nvSpPr>
        <p:spPr>
          <a:xfrm>
            <a:off x="4911118" y="3563369"/>
            <a:ext cx="75507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Funkce pro multifunkční tablety</a:t>
            </a:r>
            <a:endParaRPr lang="cs-CZ" sz="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903" y="4210066"/>
            <a:ext cx="720000" cy="720000"/>
          </a:xfrm>
          <a:prstGeom prst="flowChartConnector">
            <a:avLst/>
          </a:prstGeom>
        </p:spPr>
      </p:pic>
      <p:pic>
        <p:nvPicPr>
          <p:cNvPr id="42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1230" y="4212646"/>
            <a:ext cx="720000" cy="720000"/>
          </a:xfrm>
          <a:prstGeom prst="rect">
            <a:avLst/>
          </a:prstGeom>
        </p:spPr>
      </p:pic>
      <p:sp>
        <p:nvSpPr>
          <p:cNvPr id="43" name="TextBox 22"/>
          <p:cNvSpPr txBox="1"/>
          <p:nvPr/>
        </p:nvSpPr>
        <p:spPr>
          <a:xfrm>
            <a:off x="4911568" y="4360950"/>
            <a:ext cx="7550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Tichý chod 45 dB(A)</a:t>
            </a:r>
            <a:endParaRPr lang="cs-CZ" sz="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Vývojový diagram: spojnice 17"/>
          <p:cNvSpPr/>
          <p:nvPr/>
        </p:nvSpPr>
        <p:spPr>
          <a:xfrm>
            <a:off x="4154486" y="5001760"/>
            <a:ext cx="720000" cy="720000"/>
          </a:xfrm>
          <a:prstGeom prst="flowChartConnector">
            <a:avLst/>
          </a:prstGeom>
          <a:noFill/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 w="6350">
                <a:solidFill>
                  <a:schemeClr val="tx1"/>
                </a:solidFill>
              </a:ln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4079535" y="5195957"/>
            <a:ext cx="837658" cy="307777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1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 min</a:t>
            </a:r>
            <a:endParaRPr lang="cs-CZ" sz="1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92111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712</TotalTime>
  <Words>55</Words>
  <Application>Microsoft Office PowerPoint</Application>
  <PresentationFormat>Předvádění na obrazovce (4:3)</PresentationFormat>
  <Paragraphs>60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Gotham Narrow Bold</vt:lpstr>
      <vt:lpstr>Gotham Narrow Light</vt:lpstr>
      <vt:lpstr>Gotham Narrow Medium</vt:lpstr>
      <vt:lpstr>Motiv Office</vt:lpstr>
      <vt:lpstr>HF 3C5L0X Volně stojící myčka nádobí H-DISH 300 šíře 60 cm Wifi + Bluetooth, LED kontrolky, 5 programů, 13 sad, 10,9 l, 45 dB(A), 2 koše, Auto Open, Speed Drive Inverter motor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CP70_CP50011 - SÁČKOVÝ vysavač CAPTURE</dc:title>
  <dc:creator>Martina Křižáková</dc:creator>
  <cp:lastModifiedBy>Martina Křižáková</cp:lastModifiedBy>
  <cp:revision>158</cp:revision>
  <cp:lastPrinted>2016-03-31T14:41:45Z</cp:lastPrinted>
  <dcterms:created xsi:type="dcterms:W3CDTF">2016-03-31T13:54:55Z</dcterms:created>
  <dcterms:modified xsi:type="dcterms:W3CDTF">2023-06-30T08:35:16Z</dcterms:modified>
</cp:coreProperties>
</file>