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26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22.8.2018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jpe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eg"/><Relationship Id="rId4" Type="http://schemas.openxmlformats.org/officeDocument/2006/relationships/image" Target="../media/image2.png"/><Relationship Id="rId9" Type="http://schemas.openxmlformats.org/officeDocument/2006/relationships/image" Target="../media/image7.jpeg"/><Relationship Id="rId1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41" r="14900"/>
          <a:stretch/>
        </p:blipFill>
        <p:spPr>
          <a:xfrm>
            <a:off x="-1" y="6076121"/>
            <a:ext cx="9144000" cy="1097295"/>
          </a:xfrm>
          <a:prstGeom prst="rect">
            <a:avLst/>
          </a:prstGeom>
        </p:spPr>
      </p:pic>
      <p:sp>
        <p:nvSpPr>
          <p:cNvPr id="32" name="Zástupný symbol pro text 3"/>
          <p:cNvSpPr txBox="1">
            <a:spLocks/>
          </p:cNvSpPr>
          <p:nvPr/>
        </p:nvSpPr>
        <p:spPr>
          <a:xfrm>
            <a:off x="107504" y="44624"/>
            <a:ext cx="9036496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0093CE"/>
                </a:solidFill>
                <a:latin typeface="Arial" charset="0"/>
              </a:rPr>
              <a:t>CSWS40 364D/2-S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Předem plněná automatická pračka se sušičkou SLIM Smart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Technologie Smart Touch</a:t>
            </a:r>
            <a:r>
              <a:rPr lang="cs-CZ" altLang="cs-CZ" sz="1200" dirty="0" smtClean="0">
                <a:solidFill>
                  <a:srgbClr val="706F6F"/>
                </a:solidFill>
                <a:latin typeface="Arial" charset="0"/>
              </a:rPr>
              <a:t>, pára, </a:t>
            </a:r>
            <a:r>
              <a:rPr lang="cs-CZ" altLang="cs-CZ" sz="1200" dirty="0">
                <a:solidFill>
                  <a:srgbClr val="706F6F"/>
                </a:solidFill>
                <a:latin typeface="Arial" charset="0"/>
              </a:rPr>
              <a:t>hlasový asistent,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Rychlé cykly 14, 30, 44 a 59 min, digitální displej, senzorové sušení, AC motor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40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836712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Kapacita </a:t>
            </a:r>
            <a:r>
              <a:rPr lang="cs-CZ" altLang="cs-CZ" sz="800" dirty="0">
                <a:latin typeface="Arial" charset="0"/>
              </a:rPr>
              <a:t>bavlna </a:t>
            </a:r>
            <a:r>
              <a:rPr lang="cs-CZ" altLang="cs-CZ" sz="800" dirty="0" smtClean="0">
                <a:latin typeface="Arial" charset="0"/>
              </a:rPr>
              <a:t>praní/ sušení (kg</a:t>
            </a:r>
            <a:r>
              <a:rPr lang="cs-CZ" altLang="cs-CZ" sz="800" dirty="0">
                <a:latin typeface="Arial" charset="0"/>
              </a:rPr>
              <a:t>) 	</a:t>
            </a:r>
            <a:r>
              <a:rPr lang="cs-CZ" altLang="cs-CZ" sz="800" dirty="0" smtClean="0">
                <a:latin typeface="Arial" charset="0"/>
              </a:rPr>
              <a:t>	6/4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Maximální otáčky odstřeďování	</a:t>
            </a:r>
            <a:r>
              <a:rPr lang="cs-CZ" altLang="cs-CZ" sz="800" dirty="0" smtClean="0">
                <a:latin typeface="Arial" charset="0"/>
              </a:rPr>
              <a:t>	1300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Energetická třída	</a:t>
            </a:r>
            <a:r>
              <a:rPr lang="cs-CZ" altLang="cs-CZ" sz="800" dirty="0" smtClean="0">
                <a:latin typeface="Arial" charset="0"/>
              </a:rPr>
              <a:t>	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účinnosti praní		A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Třída </a:t>
            </a:r>
            <a:r>
              <a:rPr lang="cs-CZ" altLang="cs-CZ" sz="800" dirty="0">
                <a:latin typeface="Arial" charset="0"/>
              </a:rPr>
              <a:t>účinnosti odstřeďování	</a:t>
            </a:r>
            <a:r>
              <a:rPr lang="cs-CZ" altLang="cs-CZ" sz="800" dirty="0" smtClean="0">
                <a:latin typeface="Arial" charset="0"/>
              </a:rPr>
              <a:t>	B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pl-PL" altLang="cs-CZ" sz="800" dirty="0">
                <a:latin typeface="Arial" charset="0"/>
              </a:rPr>
              <a:t>Spotřeba energie na cyklus - praní (kWh) </a:t>
            </a:r>
            <a:r>
              <a:rPr lang="cs-CZ" altLang="cs-CZ" sz="800" dirty="0" smtClean="0">
                <a:latin typeface="Arial" charset="0"/>
              </a:rPr>
              <a:t>	1,00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Spotř. en. </a:t>
            </a:r>
            <a:r>
              <a:rPr lang="cs-CZ" altLang="cs-CZ" sz="800" dirty="0">
                <a:latin typeface="Arial" charset="0"/>
              </a:rPr>
              <a:t>na cyklus - praní + sušení (plná náplň) (kWh</a:t>
            </a:r>
            <a:r>
              <a:rPr lang="cs-CZ" altLang="cs-CZ" sz="800" dirty="0" smtClean="0">
                <a:latin typeface="Arial" charset="0"/>
              </a:rPr>
              <a:t>)	4,85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vody na cyklus - praní + sušení (plná náplň) (l</a:t>
            </a:r>
            <a:r>
              <a:rPr lang="cs-CZ" altLang="cs-CZ" sz="800" dirty="0" smtClean="0">
                <a:latin typeface="Arial" charset="0"/>
              </a:rPr>
              <a:t>)	110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Hlučnost praní/ odstřeďování/ sušení (dB(A))	58/78/62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Technologie </a:t>
            </a:r>
            <a:r>
              <a:rPr lang="cs-CZ" altLang="cs-CZ" sz="800" b="1" dirty="0">
                <a:latin typeface="Arial" charset="0"/>
              </a:rPr>
              <a:t>Smart Touch - bezdotykové propojení pračky pomocí technologie NFC s chytrým telefonem a její ovládání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Stahování nových funkcí a </a:t>
            </a:r>
            <a:r>
              <a:rPr lang="cs-CZ" altLang="cs-CZ" sz="800" b="1" dirty="0" smtClean="0">
                <a:latin typeface="Arial" charset="0"/>
              </a:rPr>
              <a:t>cyklů; Funkce </a:t>
            </a:r>
            <a:r>
              <a:rPr lang="cs-CZ" altLang="cs-CZ" sz="800" b="1" dirty="0">
                <a:latin typeface="Arial" charset="0"/>
              </a:rPr>
              <a:t>pro odložený začátek a konec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Kontrolní </a:t>
            </a:r>
            <a:r>
              <a:rPr lang="cs-CZ" altLang="cs-CZ" sz="800" b="1" dirty="0" smtClean="0">
                <a:latin typeface="Arial" charset="0"/>
              </a:rPr>
              <a:t>cyklus; Ovládání </a:t>
            </a:r>
            <a:r>
              <a:rPr lang="cs-CZ" altLang="cs-CZ" sz="800" b="1" dirty="0">
                <a:latin typeface="Arial" charset="0"/>
              </a:rPr>
              <a:t>pomocí hlasu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Vedení statistik praní a čerpání </a:t>
            </a:r>
            <a:r>
              <a:rPr lang="cs-CZ" altLang="cs-CZ" sz="800" b="1" dirty="0" smtClean="0">
                <a:latin typeface="Arial" charset="0"/>
              </a:rPr>
              <a:t>energie; </a:t>
            </a:r>
            <a:r>
              <a:rPr lang="en-US" altLang="cs-CZ" sz="800" b="1" dirty="0" smtClean="0">
                <a:latin typeface="Arial" charset="0"/>
              </a:rPr>
              <a:t>Tip</a:t>
            </a:r>
            <a:r>
              <a:rPr lang="cs-CZ" altLang="cs-CZ" sz="800" b="1" dirty="0">
                <a:latin typeface="Arial" charset="0"/>
              </a:rPr>
              <a:t>y</a:t>
            </a:r>
            <a:r>
              <a:rPr lang="en-US" altLang="cs-CZ" sz="800" b="1" dirty="0">
                <a:latin typeface="Arial" charset="0"/>
              </a:rPr>
              <a:t> a </a:t>
            </a:r>
            <a:r>
              <a:rPr lang="cs-CZ" altLang="cs-CZ" sz="800" b="1" dirty="0">
                <a:latin typeface="Arial" charset="0"/>
              </a:rPr>
              <a:t>t</a:t>
            </a:r>
            <a:r>
              <a:rPr lang="en-US" altLang="cs-CZ" sz="800" b="1" dirty="0">
                <a:latin typeface="Arial" charset="0"/>
              </a:rPr>
              <a:t>r</a:t>
            </a:r>
            <a:r>
              <a:rPr lang="cs-CZ" altLang="cs-CZ" sz="800" b="1" dirty="0">
                <a:latin typeface="Arial" charset="0"/>
              </a:rPr>
              <a:t>iky</a:t>
            </a:r>
            <a:endParaRPr lang="en-US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Průvodce chybovými hláškami a uživatelský návod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Kg detector – detekce množství vloženého prádla a přizpůsobení praní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Senzorové sušení -  3 úrovně: Extra suché, K žehlení, Na ramínko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Ochlazovací cyklus na konci sušení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Snížená teplota sušení – ochrana vláken a barev, prodloužení jejich životnosti 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Programy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16 programů základních + 40 programů Smart Touch 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Parní program Snadné žehlení</a:t>
            </a:r>
            <a:r>
              <a:rPr lang="cs-CZ" altLang="cs-CZ" sz="800" dirty="0">
                <a:latin typeface="Arial" charset="0"/>
              </a:rPr>
              <a:t>, Syntetika, Dětské, Denní 59 min, Rychlý 14, 30, 44 min, Bavlna, Bílé + předpírka, Máchání, Odčerpání + Odstřeďování, Jemné, Vlna</a:t>
            </a:r>
            <a:r>
              <a:rPr lang="cs-CZ" altLang="cs-CZ" sz="800" b="1" dirty="0">
                <a:latin typeface="Arial" charset="0"/>
              </a:rPr>
              <a:t> </a:t>
            </a:r>
            <a:r>
              <a:rPr lang="cs-CZ" altLang="cs-CZ" sz="800" dirty="0">
                <a:latin typeface="Arial" charset="0"/>
              </a:rPr>
              <a:t>/Hedvábí, </a:t>
            </a:r>
            <a:r>
              <a:rPr lang="cs-CZ" altLang="cs-CZ" sz="800" b="1" dirty="0">
                <a:latin typeface="Arial" charset="0"/>
              </a:rPr>
              <a:t>Sušení Vlna – Woolmark Apparel Care</a:t>
            </a:r>
            <a:r>
              <a:rPr lang="cs-CZ" altLang="cs-CZ" sz="800" dirty="0">
                <a:latin typeface="Arial" charset="0"/>
              </a:rPr>
              <a:t>, Sušení Syntetika, Sušení Bavlna, Smart Touch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>
                <a:latin typeface="Arial" charset="0"/>
              </a:rPr>
              <a:t>Funkce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Volba sušení, </a:t>
            </a:r>
            <a:r>
              <a:rPr lang="cs-CZ" altLang="cs-CZ" sz="800" b="1" dirty="0">
                <a:latin typeface="Arial" charset="0"/>
              </a:rPr>
              <a:t>Parní funkce -  Snadné žehlení/Syntetika, Bavlna, Osvěžení párou, </a:t>
            </a:r>
            <a:r>
              <a:rPr lang="cs-CZ" altLang="cs-CZ" sz="800" dirty="0">
                <a:latin typeface="Arial" charset="0"/>
              </a:rPr>
              <a:t>Odložený start až 24 hod, Rychlé praní/ Nastavení úrovně znečištění (3), Nastavení otáček odstřeďování, Nastavení teploty praní, Ukazatel zůstatkového času praní, Ukazatel ukončení cyklu; Pokračování programu v místě přerušení v případě výpadku proudu; Možnost přidání prádla po zapnutí pračky</a:t>
            </a:r>
          </a:p>
          <a:p>
            <a:pPr marL="0" indent="0">
              <a:spcBef>
                <a:spcPct val="0"/>
              </a:spcBef>
              <a:buNone/>
            </a:pPr>
            <a:endParaRPr lang="cs-CZ" altLang="cs-CZ" sz="800" b="1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Konstrukce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Digitální displej; AC motor 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Materiál bubnu Nerez/ vany Silitech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Buben Shiatsu – masážní body na povrchu pro šetrnou péči o tkaniny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Šířka dvířek 35 </a:t>
            </a:r>
            <a:r>
              <a:rPr lang="cs-CZ" altLang="cs-CZ" sz="800" dirty="0" smtClean="0">
                <a:latin typeface="Arial" charset="0"/>
              </a:rPr>
              <a:t>cm; Úhel </a:t>
            </a:r>
            <a:r>
              <a:rPr lang="cs-CZ" altLang="cs-CZ" sz="800" dirty="0">
                <a:latin typeface="Arial" charset="0"/>
              </a:rPr>
              <a:t>otevírání dvířek 180°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Bezpečnost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Bezpečnostní zámek dveří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Ochrana proti úniku vody </a:t>
            </a:r>
            <a:r>
              <a:rPr lang="cs-CZ" altLang="cs-CZ" sz="800" dirty="0" smtClean="0">
                <a:latin typeface="Arial" charset="0"/>
              </a:rPr>
              <a:t>Antioverflow; Ochrana </a:t>
            </a:r>
            <a:r>
              <a:rPr lang="cs-CZ" altLang="cs-CZ" sz="800" dirty="0">
                <a:latin typeface="Arial" charset="0"/>
              </a:rPr>
              <a:t>proti přepěnění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40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" name="Picture 2" descr="Candy_logo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81225" y="6381328"/>
            <a:ext cx="1755271" cy="359792"/>
          </a:xfrm>
          <a:prstGeom prst="rect">
            <a:avLst/>
          </a:prstGeom>
        </p:spPr>
      </p:pic>
      <p:sp>
        <p:nvSpPr>
          <p:cNvPr id="10" name="Ovál 9"/>
          <p:cNvSpPr/>
          <p:nvPr/>
        </p:nvSpPr>
        <p:spPr>
          <a:xfrm>
            <a:off x="4860032" y="3573016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4788024" y="3645024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Ošetření párou pro snadné žehlení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7" name="Ovál 26"/>
          <p:cNvSpPr/>
          <p:nvPr/>
        </p:nvSpPr>
        <p:spPr>
          <a:xfrm>
            <a:off x="4860032" y="1952752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28" name="TextovéPole 27"/>
          <p:cNvSpPr txBox="1"/>
          <p:nvPr/>
        </p:nvSpPr>
        <p:spPr>
          <a:xfrm>
            <a:off x="4788024" y="206084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programy 14,30,44 min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6" name="Ovál 35"/>
          <p:cNvSpPr/>
          <p:nvPr/>
        </p:nvSpPr>
        <p:spPr>
          <a:xfrm>
            <a:off x="4860032" y="436510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7" name="TextovéPole 36"/>
          <p:cNvSpPr txBox="1"/>
          <p:nvPr/>
        </p:nvSpPr>
        <p:spPr>
          <a:xfrm>
            <a:off x="4788024" y="4365104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Buben </a:t>
            </a:r>
            <a:endParaRPr lang="cs-CZ" sz="800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Shiatsu masážní </a:t>
            </a:r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body pro šetrnou péči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19" name="Obdélník 18"/>
          <p:cNvSpPr/>
          <p:nvPr/>
        </p:nvSpPr>
        <p:spPr>
          <a:xfrm>
            <a:off x="5796136" y="5013176"/>
            <a:ext cx="3347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31008426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8016361958531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Bílá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850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400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64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890 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650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480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66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1" t="2800" r="3200" b="3599"/>
          <a:stretch/>
        </p:blipFill>
        <p:spPr>
          <a:xfrm>
            <a:off x="4068024" y="4365184"/>
            <a:ext cx="720000" cy="720000"/>
          </a:xfrm>
          <a:prstGeom prst="flowChartConnector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024" y="1916832"/>
            <a:ext cx="756000" cy="756000"/>
          </a:xfrm>
          <a:prstGeom prst="flowChartConnector">
            <a:avLst/>
          </a:prstGeom>
        </p:spPr>
      </p:pic>
      <p:pic>
        <p:nvPicPr>
          <p:cNvPr id="20" name="Obrázek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2708920"/>
            <a:ext cx="792000" cy="792000"/>
          </a:xfrm>
          <a:prstGeom prst="rect">
            <a:avLst/>
          </a:prstGeom>
        </p:spPr>
      </p:pic>
      <p:sp>
        <p:nvSpPr>
          <p:cNvPr id="38" name="Ovál 37"/>
          <p:cNvSpPr/>
          <p:nvPr/>
        </p:nvSpPr>
        <p:spPr>
          <a:xfrm>
            <a:off x="4860032" y="2708920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39" name="TextovéPole 38"/>
          <p:cNvSpPr txBox="1"/>
          <p:nvPr/>
        </p:nvSpPr>
        <p:spPr>
          <a:xfrm>
            <a:off x="4788024" y="2780928"/>
            <a:ext cx="8640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Rychlý program 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59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21" name="Obrázek 20"/>
          <p:cNvPicPr>
            <a:picLocks/>
          </p:cNvPicPr>
          <p:nvPr/>
        </p:nvPicPr>
        <p:blipFill rotWithShape="1">
          <a:blip r:embed="rId8"/>
          <a:srcRect l="34750" t="37442" r="62167" b="49845"/>
          <a:stretch/>
        </p:blipFill>
        <p:spPr>
          <a:xfrm>
            <a:off x="4139952" y="5157192"/>
            <a:ext cx="540000" cy="1196757"/>
          </a:xfrm>
          <a:prstGeom prst="flowChartConnector">
            <a:avLst/>
          </a:prstGeom>
        </p:spPr>
      </p:pic>
      <p:sp>
        <p:nvSpPr>
          <p:cNvPr id="40" name="Ovál 39"/>
          <p:cNvSpPr/>
          <p:nvPr/>
        </p:nvSpPr>
        <p:spPr>
          <a:xfrm>
            <a:off x="4824112" y="5157192"/>
            <a:ext cx="756000" cy="756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88024" y="5169386"/>
            <a:ext cx="8640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Senzorové sušení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Extra suché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 žehlení</a:t>
            </a:r>
          </a:p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 ramínko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3" name="Obrázek 4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124744"/>
            <a:ext cx="509933" cy="720000"/>
          </a:xfrm>
          <a:prstGeom prst="rect">
            <a:avLst/>
          </a:prstGeom>
        </p:spPr>
      </p:pic>
      <p:sp>
        <p:nvSpPr>
          <p:cNvPr id="44" name="Ovál 43"/>
          <p:cNvSpPr/>
          <p:nvPr/>
        </p:nvSpPr>
        <p:spPr>
          <a:xfrm>
            <a:off x="4860032" y="1124744"/>
            <a:ext cx="720000" cy="720000"/>
          </a:xfrm>
          <a:prstGeom prst="ellipse">
            <a:avLst/>
          </a:prstGeom>
          <a:solidFill>
            <a:srgbClr val="0E8FC5"/>
          </a:solidFill>
          <a:ln w="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5" name="TextovéPole 44"/>
          <p:cNvSpPr txBox="1"/>
          <p:nvPr/>
        </p:nvSpPr>
        <p:spPr>
          <a:xfrm>
            <a:off x="4788024" y="1260049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pračky</a:t>
            </a:r>
            <a:endParaRPr lang="cs-CZ" sz="800" dirty="0">
              <a:solidFill>
                <a:schemeClr val="bg1"/>
              </a:solidFill>
            </a:endParaRP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980728"/>
            <a:ext cx="612000" cy="612000"/>
          </a:xfrm>
          <a:prstGeom prst="rect">
            <a:avLst/>
          </a:prstGeom>
        </p:spPr>
      </p:pic>
      <p:sp>
        <p:nvSpPr>
          <p:cNvPr id="42" name="TextovéPole 41"/>
          <p:cNvSpPr txBox="1"/>
          <p:nvPr/>
        </p:nvSpPr>
        <p:spPr>
          <a:xfrm>
            <a:off x="6876256" y="1052736"/>
            <a:ext cx="1149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6 + 4 kg</a:t>
            </a: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cxnSp>
        <p:nvCxnSpPr>
          <p:cNvPr id="49" name="Přímá spojnice se šipkou 48"/>
          <p:cNvCxnSpPr/>
          <p:nvPr/>
        </p:nvCxnSpPr>
        <p:spPr>
          <a:xfrm>
            <a:off x="8172400" y="1772816"/>
            <a:ext cx="216000" cy="28803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0" name="Obrázek 49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8144" y="908720"/>
            <a:ext cx="720000" cy="720000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7" t="4399" r="8230" b="4879"/>
          <a:stretch/>
        </p:blipFill>
        <p:spPr>
          <a:xfrm>
            <a:off x="5868144" y="2132856"/>
            <a:ext cx="1959020" cy="2739306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0432" y="1700808"/>
            <a:ext cx="468000" cy="468000"/>
          </a:xfrm>
          <a:prstGeom prst="rect">
            <a:avLst/>
          </a:prstGeom>
        </p:spPr>
      </p:pic>
      <p:pic>
        <p:nvPicPr>
          <p:cNvPr id="47" name="Immagine 1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300192" y="1484784"/>
            <a:ext cx="972000" cy="508093"/>
          </a:xfrm>
          <a:prstGeom prst="rect">
            <a:avLst/>
          </a:prstGeom>
        </p:spPr>
      </p:pic>
      <p:pic>
        <p:nvPicPr>
          <p:cNvPr id="48" name="Immagine 10"/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95936" y="3640987"/>
            <a:ext cx="972000" cy="508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869</TotalTime>
  <Words>89</Words>
  <Application>Microsoft Office PowerPoint</Application>
  <PresentationFormat>Předvádění na obrazovce (4:3)</PresentationFormat>
  <Paragraphs>63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113</cp:revision>
  <cp:lastPrinted>2016-05-05T10:40:20Z</cp:lastPrinted>
  <dcterms:created xsi:type="dcterms:W3CDTF">2015-07-16T11:02:07Z</dcterms:created>
  <dcterms:modified xsi:type="dcterms:W3CDTF">2018-08-22T11:04:48Z</dcterms:modified>
</cp:coreProperties>
</file>