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9" r:id="rId2"/>
    <p:sldId id="260" r:id="rId3"/>
    <p:sldId id="261" r:id="rId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AC0000"/>
    <a:srgbClr val="008000"/>
    <a:srgbClr val="33CC33"/>
    <a:srgbClr val="FF7C80"/>
    <a:srgbClr val="CBAA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418" autoAdjust="0"/>
  </p:normalViewPr>
  <p:slideViewPr>
    <p:cSldViewPr>
      <p:cViewPr varScale="1">
        <p:scale>
          <a:sx n="82" d="100"/>
          <a:sy n="82" d="100"/>
        </p:scale>
        <p:origin x="-112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D5D8D7-2759-494F-8A2A-4751B98C49A1}" type="datetimeFigureOut">
              <a:rPr lang="en-US" smtClean="0"/>
              <a:pPr/>
              <a:t>7/27/2015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762DC-96D9-4AEB-AF9C-1821B4007C1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4762DC-96D9-4AEB-AF9C-1821B4007C1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4762DC-96D9-4AEB-AF9C-1821B4007C1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F88E2-DFC0-42AF-9720-2361E34EAF79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E4273-A489-4915-9E0F-F18AF49BD9F0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959600" y="188913"/>
            <a:ext cx="1924050" cy="5878512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182688" y="188913"/>
            <a:ext cx="5624512" cy="5878512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FB32A-D979-4660-8E9E-5E7C5BD80EA5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0D0E99-F7F0-4EFA-8E73-8BB2AD6E4B9A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7DFF44-7F82-4264-AE21-07A3C603044C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187450" y="1600200"/>
            <a:ext cx="3771900" cy="4467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11750" y="1600200"/>
            <a:ext cx="3771900" cy="4467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42580-7713-4B8E-8B27-9A88D8C57F6A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4D52F-B5D7-4722-861C-5D352A4FB0A0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C5921-1B7C-46C6-A3B9-FAE4DB55022B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214650-A099-4CA0-B831-4247635B4937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5B7D72-D0EF-4C0E-8CF0-1965815F6F75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dirty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6A4359-B50E-455E-99DC-2F6C663917E0}" type="slidenum">
              <a:rPr lang="fr-FR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SilverBullet:Users:therezelefevre:Documents:1%20-%20ON%20THE%20GO%20[13]:1%20-%20DOSSIERS%20:SEB%20IDENTIT&#201;%20GROUPE:11&#176;%20CHARTE:01%20-%20CALAGES:PRES%20POWER%20PONT:CALAGE:IMPORTLOGO.jp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82688" y="188913"/>
            <a:ext cx="7680325" cy="6477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ja-JP" smtClean="0"/>
              <a:t>Cliquez et modifiez le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7450" y="1600200"/>
            <a:ext cx="76962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ja-JP" smtClean="0"/>
              <a:t>Cliquez pour modifier les styles du texte du masque</a:t>
            </a:r>
          </a:p>
          <a:p>
            <a:pPr lvl="1"/>
            <a:r>
              <a:rPr lang="fr-FR" altLang="ja-JP" smtClean="0"/>
              <a:t>Deuxième niveau</a:t>
            </a:r>
          </a:p>
          <a:p>
            <a:pPr lvl="2"/>
            <a:r>
              <a:rPr lang="fr-FR" altLang="ja-JP" smtClean="0"/>
              <a:t>Troisième niveau</a:t>
            </a:r>
          </a:p>
          <a:p>
            <a:pPr lvl="3"/>
            <a:r>
              <a:rPr lang="fr-FR" altLang="ja-JP" smtClean="0"/>
              <a:t>Quatrième niveau</a:t>
            </a:r>
          </a:p>
          <a:p>
            <a:pPr lvl="4"/>
            <a:r>
              <a:rPr lang="fr-FR" altLang="ja-JP" smtClean="0"/>
              <a:t>Cinquième niveau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95388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aseline="0">
                <a:latin typeface="Arial" charset="0"/>
                <a:ea typeface="ＭＳ Ｐゴシック" pitchFamily="1" charset="-128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775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aseline="0">
                <a:latin typeface="Arial" charset="0"/>
                <a:ea typeface="ＭＳ Ｐゴシック" pitchFamily="1" charset="-128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fr-FR" altLang="ja-JP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62775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>
                <a:latin typeface="Arial" charset="0"/>
                <a:ea typeface="ＭＳ Ｐゴシック" pitchFamily="1" charset="-128"/>
              </a:defRPr>
            </a:lvl1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1174478-C53C-4C9E-9C32-FBAAD172B6F4}" type="slidenum">
              <a:rPr lang="fr-FR" altLang="ja-JP">
                <a:solidFill>
                  <a:srgbClr val="000000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fr-FR" altLang="ja-JP">
              <a:solidFill>
                <a:srgbClr val="000000"/>
              </a:solidFill>
            </a:endParaRPr>
          </a:p>
        </p:txBody>
      </p:sp>
      <p:pic>
        <p:nvPicPr>
          <p:cNvPr id="1031" name="Picture 7" descr="SilverBullet:Users:therezelefevre:Documents:1 - ON THE GO [13]:1 - DOSSIERS :SEB IDENTITÉ GROUPE:11° CHARTE:01 - CALAGES:PRES POWER PONT:CALAGE:IMPORTLOGO.jpg"/>
          <p:cNvPicPr>
            <a:picLocks noChangeAspect="1" noChangeArrowheads="1"/>
          </p:cNvPicPr>
          <p:nvPr/>
        </p:nvPicPr>
        <p:blipFill>
          <a:blip r:embed="rId13" r:link="rId14" cstate="print"/>
          <a:srcRect/>
          <a:stretch>
            <a:fillRect/>
          </a:stretch>
        </p:blipFill>
        <p:spPr bwMode="auto">
          <a:xfrm>
            <a:off x="0" y="0"/>
            <a:ext cx="1109663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pitchFamily="34" charset="0"/>
          <a:ea typeface="ＭＳ Ｐゴシック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E1111"/>
        </a:buClr>
        <a:buFont typeface="Wingdings 2" pitchFamily="18" charset="2"/>
        <a:buChar char="¢"/>
        <a:defRPr sz="2400" b="1">
          <a:solidFill>
            <a:srgbClr val="8E858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¡"/>
        <a:defRPr sz="2000" b="1">
          <a:solidFill>
            <a:srgbClr val="8E858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 2" pitchFamily="18" charset="2"/>
        <a:buChar char="¡"/>
        <a:defRPr sz="1900" b="1">
          <a:solidFill>
            <a:srgbClr val="8E8581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900" b="1">
          <a:solidFill>
            <a:srgbClr val="8E8581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900" b="1">
          <a:solidFill>
            <a:srgbClr val="8E8581"/>
          </a:solidFill>
          <a:latin typeface="+mn-lt"/>
        </a:defRPr>
      </a:lvl5pPr>
      <a:lvl6pPr marL="2438400" indent="-228600" algn="l" rtl="0" fontAlgn="base">
        <a:spcBef>
          <a:spcPct val="20000"/>
        </a:spcBef>
        <a:spcAft>
          <a:spcPct val="0"/>
        </a:spcAft>
        <a:buChar char="»"/>
        <a:defRPr sz="1900" b="1">
          <a:solidFill>
            <a:srgbClr val="8E8581"/>
          </a:solidFill>
          <a:latin typeface="+mn-lt"/>
        </a:defRPr>
      </a:lvl6pPr>
      <a:lvl7pPr marL="2895600" indent="-228600" algn="l" rtl="0" fontAlgn="base">
        <a:spcBef>
          <a:spcPct val="20000"/>
        </a:spcBef>
        <a:spcAft>
          <a:spcPct val="0"/>
        </a:spcAft>
        <a:buChar char="»"/>
        <a:defRPr sz="1900" b="1">
          <a:solidFill>
            <a:srgbClr val="8E8581"/>
          </a:solidFill>
          <a:latin typeface="+mn-lt"/>
        </a:defRPr>
      </a:lvl7pPr>
      <a:lvl8pPr marL="3352800" indent="-228600" algn="l" rtl="0" fontAlgn="base">
        <a:spcBef>
          <a:spcPct val="20000"/>
        </a:spcBef>
        <a:spcAft>
          <a:spcPct val="0"/>
        </a:spcAft>
        <a:buChar char="»"/>
        <a:defRPr sz="1900" b="1">
          <a:solidFill>
            <a:srgbClr val="8E8581"/>
          </a:solidFill>
          <a:latin typeface="+mn-lt"/>
        </a:defRPr>
      </a:lvl8pPr>
      <a:lvl9pPr marL="3810000" indent="-228600" algn="l" rtl="0" fontAlgn="base">
        <a:spcBef>
          <a:spcPct val="20000"/>
        </a:spcBef>
        <a:spcAft>
          <a:spcPct val="0"/>
        </a:spcAft>
        <a:buChar char="»"/>
        <a:defRPr sz="1900" b="1">
          <a:solidFill>
            <a:srgbClr val="8E858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18" Type="http://schemas.openxmlformats.org/officeDocument/2006/relationships/image" Target="../media/image16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17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file://localhost/Users/imac27/Desktop/JOB%202013-2014/ALUNITES%202014/IPC%202014/2-Fresh%20Nectar/%E2%80%A2StoryFresh%20Nectar/FRESH201425.jpg" TargetMode="External"/><Relationship Id="rId5" Type="http://schemas.openxmlformats.org/officeDocument/2006/relationships/image" Target="../media/image4.png"/><Relationship Id="rId15" Type="http://schemas.openxmlformats.org/officeDocument/2006/relationships/image" Target="../media/image13.jpeg"/><Relationship Id="rId10" Type="http://schemas.openxmlformats.org/officeDocument/2006/relationships/image" Target="../media/image9.jpeg"/><Relationship Id="rId19" Type="http://schemas.openxmlformats.org/officeDocument/2006/relationships/image" Target="../media/image17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file://localhost/Users/imac27/Desktop/JOB%202013-2014/ALUNITES%202014/IPC%202014/2-Fresh%20Nectar/%E2%80%A2StoryFresh%20Nectar/FRESH201425.jpg" TargetMode="External"/><Relationship Id="rId18" Type="http://schemas.openxmlformats.org/officeDocument/2006/relationships/image" Target="../media/image14.png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12" Type="http://schemas.openxmlformats.org/officeDocument/2006/relationships/image" Target="../media/image9.jpeg"/><Relationship Id="rId17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7.jpeg"/><Relationship Id="rId5" Type="http://schemas.openxmlformats.org/officeDocument/2006/relationships/image" Target="../media/image4.png"/><Relationship Id="rId15" Type="http://schemas.openxmlformats.org/officeDocument/2006/relationships/image" Target="../media/image11.png"/><Relationship Id="rId10" Type="http://schemas.openxmlformats.org/officeDocument/2006/relationships/image" Target="../media/image16.jpeg"/><Relationship Id="rId19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15.jpeg"/><Relationship Id="rId1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10.png"/><Relationship Id="rId18" Type="http://schemas.openxmlformats.org/officeDocument/2006/relationships/image" Target="../media/image18.png"/><Relationship Id="rId3" Type="http://schemas.openxmlformats.org/officeDocument/2006/relationships/image" Target="../media/image4.png"/><Relationship Id="rId7" Type="http://schemas.openxmlformats.org/officeDocument/2006/relationships/image" Target="../media/image15.jpeg"/><Relationship Id="rId12" Type="http://schemas.openxmlformats.org/officeDocument/2006/relationships/image" Target="../media/image3.jpeg"/><Relationship Id="rId17" Type="http://schemas.openxmlformats.org/officeDocument/2006/relationships/image" Target="../media/image14.png"/><Relationship Id="rId2" Type="http://schemas.openxmlformats.org/officeDocument/2006/relationships/image" Target="../media/image2.png"/><Relationship Id="rId16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file://localhost/Users/imac27/Desktop/JOB%202013-2014/ALUNITES%202014/IPC%202014/2-Fresh%20Nectar/%E2%80%A2StoryFresh%20Nectar/FRESH201425.jpg" TargetMode="External"/><Relationship Id="rId5" Type="http://schemas.openxmlformats.org/officeDocument/2006/relationships/image" Target="../media/image6.png"/><Relationship Id="rId15" Type="http://schemas.openxmlformats.org/officeDocument/2006/relationships/image" Target="../media/image12.jpeg"/><Relationship Id="rId10" Type="http://schemas.openxmlformats.org/officeDocument/2006/relationships/image" Target="../media/image9.jpeg"/><Relationship Id="rId4" Type="http://schemas.openxmlformats.org/officeDocument/2006/relationships/image" Target="../media/image5.png"/><Relationship Id="rId9" Type="http://schemas.openxmlformats.org/officeDocument/2006/relationships/image" Target="../media/image17.jpe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971861"/>
            <a:ext cx="2520280" cy="3329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6" descr="C:\Users\cbioux\Desktop\visuels ipc\14-05-01 - Fresh Express Delices - Cone tranché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699792" y="5661248"/>
            <a:ext cx="607508" cy="855011"/>
          </a:xfrm>
          <a:prstGeom prst="rect">
            <a:avLst/>
          </a:prstGeom>
          <a:noFill/>
        </p:spPr>
      </p:pic>
      <p:pic>
        <p:nvPicPr>
          <p:cNvPr id="50" name="Picture 3"/>
          <p:cNvPicPr>
            <a:picLocks noChangeAspect="1" noChangeArrowheads="1"/>
          </p:cNvPicPr>
          <p:nvPr/>
        </p:nvPicPr>
        <p:blipFill>
          <a:blip r:embed="rId5" cstate="print"/>
          <a:srcRect l="4594" r="7448"/>
          <a:stretch>
            <a:fillRect/>
          </a:stretch>
        </p:blipFill>
        <p:spPr bwMode="auto">
          <a:xfrm>
            <a:off x="1403648" y="548680"/>
            <a:ext cx="1902131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4789040" y="1280810"/>
            <a:ext cx="4391472" cy="4893647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273050" indent="-266700">
              <a:buClr>
                <a:srgbClr val="2CB22C"/>
              </a:buClr>
              <a:buFont typeface="Wingdings 2" pitchFamily="18" charset="2"/>
              <a:buChar char="¢"/>
            </a:pPr>
            <a:endParaRPr lang="cs-CZ" sz="1200" dirty="0" smtClean="0">
              <a:solidFill>
                <a:srgbClr val="8E8581"/>
              </a:solidFill>
              <a:latin typeface="Calibri" pitchFamily="34" charset="0"/>
            </a:endParaRPr>
          </a:p>
          <a:p>
            <a:pPr marL="273050" indent="-266700">
              <a:buClr>
                <a:srgbClr val="2CB22C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Calibri" pitchFamily="34" charset="0"/>
              </a:rPr>
              <a:t>vysoký výkon a 5 výměnných nástavců garantuje rychlý a dokonalý výsledek</a:t>
            </a:r>
          </a:p>
          <a:p>
            <a:pPr marL="273050" indent="-266700">
              <a:buClr>
                <a:srgbClr val="2CB22C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Calibri" pitchFamily="34" charset="0"/>
              </a:rPr>
              <a:t>Turbo rychlost umožňuje zpracovat až 2 kg surovin za min*</a:t>
            </a:r>
          </a:p>
          <a:p>
            <a:pPr marL="273050" indent="-266700">
              <a:buClr>
                <a:srgbClr val="2CB22C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Calibri" pitchFamily="34" charset="0"/>
              </a:rPr>
              <a:t>rychlé a snadné plnění díky extra velkému otvoru</a:t>
            </a:r>
          </a:p>
          <a:p>
            <a:pPr marL="273050" indent="-266700">
              <a:buClr>
                <a:srgbClr val="2CB22C"/>
              </a:buClr>
            </a:pPr>
            <a:r>
              <a:rPr lang="cs-CZ" sz="1200" dirty="0" smtClean="0">
                <a:solidFill>
                  <a:srgbClr val="8E8581"/>
                </a:solidFill>
                <a:latin typeface="Calibri" pitchFamily="34" charset="0"/>
              </a:rPr>
              <a:t>       o velikosti 6,5 cm x 5,7 cm**</a:t>
            </a:r>
          </a:p>
          <a:p>
            <a:pPr marL="273050" indent="-266700">
              <a:buClr>
                <a:srgbClr val="2CB22C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Calibri" pitchFamily="34" charset="0"/>
              </a:rPr>
              <a:t>kompaktní velikost pro snadné skladování</a:t>
            </a:r>
          </a:p>
          <a:p>
            <a:pPr marL="273050" indent="-266700">
              <a:buClr>
                <a:srgbClr val="2CB22C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Calibri" pitchFamily="34" charset="0"/>
              </a:rPr>
              <a:t>nástavce o průměru 80 mm***</a:t>
            </a:r>
          </a:p>
          <a:p>
            <a:pPr marL="730250" lvl="1" indent="-266700">
              <a:buClr>
                <a:srgbClr val="2CB22C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Calibri" pitchFamily="34" charset="0"/>
              </a:rPr>
              <a:t> hrubé strouhání </a:t>
            </a:r>
          </a:p>
          <a:p>
            <a:pPr marL="730250" lvl="1" indent="-266700">
              <a:buClr>
                <a:srgbClr val="2CB22C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Calibri" pitchFamily="34" charset="0"/>
              </a:rPr>
              <a:t> jemné strouhání </a:t>
            </a:r>
          </a:p>
          <a:p>
            <a:pPr marL="730250" lvl="1" indent="-266700">
              <a:buClr>
                <a:srgbClr val="2CB22C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Calibri" pitchFamily="34" charset="0"/>
              </a:rPr>
              <a:t> tenké plátky </a:t>
            </a:r>
          </a:p>
          <a:p>
            <a:pPr marL="730250" lvl="1" indent="-266700">
              <a:buClr>
                <a:srgbClr val="2CB22C"/>
              </a:buClr>
              <a:buFont typeface="Wingdings 2" pitchFamily="18" charset="2"/>
              <a:buChar char="¢"/>
            </a:pPr>
            <a:r>
              <a:rPr lang="cs-CZ" sz="1200" b="1" dirty="0" smtClean="0">
                <a:solidFill>
                  <a:srgbClr val="FF0000"/>
                </a:solidFill>
                <a:latin typeface="Calibri" pitchFamily="34" charset="0"/>
              </a:rPr>
              <a:t> drcení ledu</a:t>
            </a:r>
          </a:p>
          <a:p>
            <a:pPr marL="730250" lvl="1" indent="-266700">
              <a:buClr>
                <a:srgbClr val="2CB22C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Calibri" pitchFamily="34" charset="0"/>
              </a:rPr>
              <a:t> bramboráky</a:t>
            </a:r>
          </a:p>
          <a:p>
            <a:pPr marL="273050" indent="-266700">
              <a:buClr>
                <a:srgbClr val="2CB22C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Calibri" pitchFamily="34" charset="0"/>
              </a:rPr>
              <a:t>příkon 260 W</a:t>
            </a:r>
          </a:p>
          <a:p>
            <a:pPr marL="273050" indent="-266700">
              <a:buClr>
                <a:srgbClr val="2CB22C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Calibri" pitchFamily="34" charset="0"/>
              </a:rPr>
              <a:t>2 stupně nastavení rychlosti </a:t>
            </a:r>
          </a:p>
          <a:p>
            <a:pPr marL="273050" indent="-266700">
              <a:buClr>
                <a:srgbClr val="2CB22C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Calibri" pitchFamily="34" charset="0"/>
              </a:rPr>
              <a:t>praktický a moderní design s </a:t>
            </a:r>
          </a:p>
          <a:p>
            <a:pPr marL="273050" indent="-266700">
              <a:buClr>
                <a:srgbClr val="2CB22C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Calibri" pitchFamily="34" charset="0"/>
              </a:rPr>
              <a:t>garancí maximální stability</a:t>
            </a:r>
          </a:p>
          <a:p>
            <a:pPr marL="273050" indent="-266700">
              <a:buClr>
                <a:srgbClr val="2CB22C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Calibri" pitchFamily="34" charset="0"/>
              </a:rPr>
              <a:t>prostor pro uložení stohovatelných nástavců  </a:t>
            </a:r>
          </a:p>
          <a:p>
            <a:pPr marL="273050" indent="-266700">
              <a:buClr>
                <a:srgbClr val="2CB22C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Calibri" pitchFamily="34" charset="0"/>
              </a:rPr>
              <a:t>prostor pro uložení přívodní šňůry</a:t>
            </a:r>
          </a:p>
          <a:p>
            <a:pPr marL="273050" indent="-266700">
              <a:buClr>
                <a:srgbClr val="2CB22C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Calibri" pitchFamily="34" charset="0"/>
              </a:rPr>
              <a:t>snadná údržba díky možnosti mytí všech plastových částí v myčce</a:t>
            </a:r>
          </a:p>
          <a:p>
            <a:pPr marL="273050" indent="-266700">
              <a:buClr>
                <a:srgbClr val="2CB22C"/>
              </a:buClr>
              <a:buFont typeface="Wingdings 2" pitchFamily="18" charset="2"/>
              <a:buChar char="¢"/>
            </a:pPr>
            <a:r>
              <a:rPr lang="cs-CZ" sz="1200" dirty="0" smtClean="0">
                <a:solidFill>
                  <a:srgbClr val="8E8581"/>
                </a:solidFill>
                <a:latin typeface="Calibri" pitchFamily="34" charset="0"/>
              </a:rPr>
              <a:t>metalicky červený povrch </a:t>
            </a:r>
          </a:p>
          <a:p>
            <a:pPr marL="273050" indent="-266700">
              <a:buClr>
                <a:srgbClr val="2CB22C"/>
              </a:buClr>
              <a:buFont typeface="Wingdings 2" pitchFamily="18" charset="2"/>
              <a:buChar char="¢"/>
            </a:pPr>
            <a:r>
              <a:rPr lang="pt-BR" sz="1200" dirty="0" smtClean="0">
                <a:solidFill>
                  <a:srgbClr val="8E8581"/>
                </a:solidFill>
                <a:latin typeface="Calibri" pitchFamily="34" charset="0"/>
              </a:rPr>
              <a:t>rozměry š 19 x v 30 x h 28 cm</a:t>
            </a:r>
          </a:p>
          <a:p>
            <a:pPr marL="273050" indent="-266700">
              <a:buClr>
                <a:srgbClr val="2CB22C"/>
              </a:buClr>
              <a:buFont typeface="Arial" pitchFamily="34" charset="0"/>
              <a:buChar char="•"/>
            </a:pPr>
            <a:endParaRPr lang="cs-CZ" sz="1200" dirty="0" smtClean="0">
              <a:solidFill>
                <a:srgbClr val="8E8581"/>
              </a:solidFill>
              <a:latin typeface="Calibri" pitchFamily="34" charset="0"/>
            </a:endParaRPr>
          </a:p>
          <a:p>
            <a:pPr marL="273050" indent="-266700">
              <a:buClr>
                <a:srgbClr val="2CB22C"/>
              </a:buClr>
              <a:buFont typeface="Arial" pitchFamily="34" charset="0"/>
              <a:buChar char="•"/>
            </a:pPr>
            <a:endParaRPr lang="cs-CZ" sz="1200" dirty="0" smtClean="0">
              <a:solidFill>
                <a:srgbClr val="8E8581"/>
              </a:solidFill>
              <a:latin typeface="Calibri" pitchFamily="34" charset="0"/>
            </a:endParaRPr>
          </a:p>
          <a:p>
            <a:pPr marL="273050" indent="-266700">
              <a:buClr>
                <a:srgbClr val="2CB22C"/>
              </a:buClr>
              <a:buFont typeface="Wingdings 2" pitchFamily="18" charset="2"/>
              <a:buChar char="¢"/>
            </a:pPr>
            <a:endParaRPr lang="cs-CZ" sz="1200" dirty="0" smtClean="0">
              <a:solidFill>
                <a:srgbClr val="8E8581"/>
              </a:solidFill>
              <a:latin typeface="Calibri" pitchFamily="34" charset="0"/>
            </a:endParaRP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403350" y="0"/>
            <a:ext cx="7740650" cy="461665"/>
          </a:xfrm>
          <a:prstGeom prst="rect">
            <a:avLst/>
          </a:prstGeom>
          <a:solidFill>
            <a:srgbClr val="AC0000"/>
          </a:solidFill>
          <a:ln w="12700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Tefal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el. strouhač </a:t>
            </a:r>
            <a:r>
              <a:rPr lang="cs-CZ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Fresh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Express Max </a:t>
            </a:r>
            <a:r>
              <a:rPr lang="cs-CZ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Ref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. č.: MB813538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491880" y="692696"/>
            <a:ext cx="5328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b="1" dirty="0" smtClean="0">
                <a:solidFill>
                  <a:srgbClr val="FF5050"/>
                </a:solidFill>
                <a:latin typeface="Calibri" pitchFamily="34" charset="0"/>
              </a:rPr>
              <a:t>„</a:t>
            </a:r>
            <a:r>
              <a:rPr lang="cs-CZ" sz="1400" b="1" dirty="0" smtClean="0">
                <a:solidFill>
                  <a:srgbClr val="FF5050"/>
                </a:solidFill>
                <a:latin typeface="Calibri" pitchFamily="34" charset="0"/>
              </a:rPr>
              <a:t>Unikátní přístroj pro </a:t>
            </a:r>
            <a:r>
              <a:rPr lang="cs-CZ" sz="2700" b="1" dirty="0" smtClean="0">
                <a:solidFill>
                  <a:srgbClr val="FF5050"/>
                </a:solidFill>
                <a:latin typeface="Calibri" pitchFamily="34" charset="0"/>
              </a:rPr>
              <a:t>MAX</a:t>
            </a:r>
            <a:r>
              <a:rPr lang="cs-CZ" sz="1400" b="1" dirty="0" smtClean="0">
                <a:solidFill>
                  <a:srgbClr val="FF5050"/>
                </a:solidFill>
                <a:latin typeface="Calibri" pitchFamily="34" charset="0"/>
              </a:rPr>
              <a:t>imální komfort během přípravy jídla</a:t>
            </a:r>
            <a:r>
              <a:rPr lang="cs-CZ" sz="1300" b="1" dirty="0" smtClean="0">
                <a:solidFill>
                  <a:srgbClr val="FF5050"/>
                </a:solidFill>
                <a:latin typeface="Calibri" pitchFamily="34" charset="0"/>
              </a:rPr>
              <a:t>“</a:t>
            </a:r>
          </a:p>
          <a:p>
            <a:endParaRPr lang="en-US" sz="1300" b="1" dirty="0">
              <a:solidFill>
                <a:srgbClr val="FF505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843808" y="6381328"/>
            <a:ext cx="5904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* O 50% více u nástavce na krájení tenkých plátků,   o 20% u ostatních nástavců vs Fresh Express+ DJ756.</a:t>
            </a:r>
            <a:endParaRPr lang="en-US" sz="800" dirty="0" smtClean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r>
              <a:rPr lang="cs-CZ" sz="8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**O 40% větší  v porovnání s s Fresh Express+ DJ756.</a:t>
            </a:r>
            <a:endParaRPr lang="en-US" sz="800" dirty="0" smtClean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r>
              <a:rPr lang="cs-CZ" sz="8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*** O 9 mm větší v porovnání s Fresh Express+ DJ756. </a:t>
            </a:r>
            <a:endParaRPr lang="en-US" sz="800" dirty="0" smtClean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  <a:p>
            <a:endParaRPr lang="en-US" sz="800" dirty="0">
              <a:solidFill>
                <a:schemeClr val="bg1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56323" name="Line 3"/>
          <p:cNvSpPr>
            <a:spLocks noChangeShapeType="1"/>
          </p:cNvSpPr>
          <p:nvPr/>
        </p:nvSpPr>
        <p:spPr bwMode="auto">
          <a:xfrm>
            <a:off x="1403350" y="0"/>
            <a:ext cx="298" cy="6237312"/>
          </a:xfrm>
          <a:prstGeom prst="line">
            <a:avLst/>
          </a:prstGeom>
          <a:noFill/>
          <a:ln w="38100">
            <a:solidFill>
              <a:srgbClr val="A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24328" y="2060848"/>
            <a:ext cx="936104" cy="85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93313" y="6112147"/>
            <a:ext cx="743183" cy="701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884368" y="5157192"/>
            <a:ext cx="1080120" cy="731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9" cstate="print"/>
          <a:srcRect t="264" r="414"/>
          <a:stretch>
            <a:fillRect/>
          </a:stretch>
        </p:blipFill>
        <p:spPr bwMode="auto">
          <a:xfrm>
            <a:off x="52703" y="6381328"/>
            <a:ext cx="1782993" cy="437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Image 9"/>
          <p:cNvPicPr>
            <a:picLocks noChangeAspect="1"/>
          </p:cNvPicPr>
          <p:nvPr/>
        </p:nvPicPr>
        <p:blipFill>
          <a:blip r:embed="rId10" r:link="rId11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733257"/>
            <a:ext cx="901780" cy="54859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0" name="Picture 3"/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5508104" y="5661248"/>
            <a:ext cx="101545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4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1547664" y="5661248"/>
            <a:ext cx="1001566" cy="61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Picture 4" descr="J:\DGA ELECTRIQUE CULINAIRE\VPM Food\FAMILLES DE PRODUITS\CHOPPERS &amp; MILLS\13.VISUELS\SHREDDERS\FRESH EXPRESS +\FE + 5 CONES REIBEKUCHEN\bol pomme de terre + cône.jpg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4211960" y="5661248"/>
            <a:ext cx="1121663" cy="648072"/>
          </a:xfrm>
          <a:prstGeom prst="rect">
            <a:avLst/>
          </a:prstGeom>
          <a:noFill/>
        </p:spPr>
      </p:pic>
      <p:grpSp>
        <p:nvGrpSpPr>
          <p:cNvPr id="43" name="Skupina 42"/>
          <p:cNvGrpSpPr/>
          <p:nvPr/>
        </p:nvGrpSpPr>
        <p:grpSpPr>
          <a:xfrm>
            <a:off x="6516216" y="5461864"/>
            <a:ext cx="1224136" cy="900880"/>
            <a:chOff x="6516216" y="5461864"/>
            <a:chExt cx="1224136" cy="900880"/>
          </a:xfrm>
        </p:grpSpPr>
        <p:pic>
          <p:nvPicPr>
            <p:cNvPr id="44" name="Picture 4" descr="C:\Users\cbioux\Desktop\visuels ipc\14-04-30 - Fresh Express Delices - Detail Cone Dessert.jpg"/>
            <p:cNvPicPr>
              <a:picLocks noChangeAspect="1" noChangeArrowheads="1"/>
            </p:cNvPicPr>
            <p:nvPr/>
          </p:nvPicPr>
          <p:blipFill>
            <a:blip r:embed="rId15" cstate="email"/>
            <a:srcRect r="9091"/>
            <a:stretch>
              <a:fillRect/>
            </a:stretch>
          </p:blipFill>
          <p:spPr bwMode="auto">
            <a:xfrm>
              <a:off x="6516216" y="5587289"/>
              <a:ext cx="648071" cy="650031"/>
            </a:xfrm>
            <a:prstGeom prst="rect">
              <a:avLst/>
            </a:prstGeom>
            <a:noFill/>
          </p:spPr>
        </p:pic>
        <p:pic>
          <p:nvPicPr>
            <p:cNvPr id="45" name="Picture 6" descr="http://www.cheekyfoods.com.au/media/catalog/product/cache/1/image/338x/9df78eab33525d08d6e5fb8d27136e95/m/o/mohito2.png"/>
            <p:cNvPicPr>
              <a:picLocks noChangeAspect="1" noChangeArrowheads="1"/>
            </p:cNvPicPr>
            <p:nvPr/>
          </p:nvPicPr>
          <p:blipFill>
            <a:blip r:embed="rId16" cstate="email"/>
            <a:srcRect l="5000" t="6958"/>
            <a:stretch>
              <a:fillRect/>
            </a:stretch>
          </p:blipFill>
          <p:spPr bwMode="auto">
            <a:xfrm>
              <a:off x="7164288" y="5461864"/>
              <a:ext cx="576064" cy="900880"/>
            </a:xfrm>
            <a:prstGeom prst="rect">
              <a:avLst/>
            </a:prstGeom>
            <a:noFill/>
          </p:spPr>
        </p:pic>
      </p:grpSp>
      <p:pic>
        <p:nvPicPr>
          <p:cNvPr id="46" name="Picture 4" descr="C:\Bara\Jirka\Novinky\Novinky 2014\Food prep\185-Elektrické strouhače_Shredders\Fresh express max\Ikony Tefal FrechExpressMax_10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0918" y="1628800"/>
            <a:ext cx="1260722" cy="1014138"/>
          </a:xfrm>
          <a:prstGeom prst="rect">
            <a:avLst/>
          </a:prstGeom>
          <a:noFill/>
        </p:spPr>
      </p:pic>
      <p:pic>
        <p:nvPicPr>
          <p:cNvPr id="47" name="Picture 5" descr="C:\Bara\Jirka\Novinky\Novinky 2014\Food prep\185-Elektrické strouhače_Shredders\Fresh express max\Ikony Tefal FrechExpressMax_12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0918" y="3927030"/>
            <a:ext cx="1260722" cy="1014138"/>
          </a:xfrm>
          <a:prstGeom prst="rect">
            <a:avLst/>
          </a:prstGeom>
          <a:noFill/>
        </p:spPr>
      </p:pic>
      <p:pic>
        <p:nvPicPr>
          <p:cNvPr id="48" name="Picture 2" descr="X:\Marketing\VÝROBKOVÁ DATABÁZE_Product_database\5. NOVELITIES 2014\185-Elektrické strouhače_Shredders\MB756G31_Fresh Express Max\Details_MB756G31\Icons\Ikony Tefal FrechExpressMax_11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7162" y="2780928"/>
            <a:ext cx="1274478" cy="1025203"/>
          </a:xfrm>
          <a:prstGeom prst="rect">
            <a:avLst/>
          </a:prstGeom>
          <a:noFill/>
        </p:spPr>
      </p:pic>
      <p:pic>
        <p:nvPicPr>
          <p:cNvPr id="49" name="Picture 4"/>
          <p:cNvPicPr>
            <a:picLocks noChangeAspect="1" noChangeArrowheads="1"/>
          </p:cNvPicPr>
          <p:nvPr/>
        </p:nvPicPr>
        <p:blipFill>
          <a:blip r:embed="rId20" cstate="email"/>
          <a:srcRect l="11768"/>
          <a:stretch>
            <a:fillRect/>
          </a:stretch>
        </p:blipFill>
        <p:spPr bwMode="auto">
          <a:xfrm>
            <a:off x="179512" y="5085184"/>
            <a:ext cx="1067212" cy="1043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6" descr="C:\Users\cbioux\Desktop\visuels ipc\14-05-01 - Fresh Express Delices - Cone tranché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99792" y="5661248"/>
            <a:ext cx="607508" cy="855011"/>
          </a:xfrm>
          <a:prstGeom prst="rect">
            <a:avLst/>
          </a:prstGeom>
          <a:noFill/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1971861"/>
            <a:ext cx="2520280" cy="3329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" name="Picture 3"/>
          <p:cNvPicPr>
            <a:picLocks noChangeAspect="1" noChangeArrowheads="1"/>
          </p:cNvPicPr>
          <p:nvPr/>
        </p:nvPicPr>
        <p:blipFill>
          <a:blip r:embed="rId5" cstate="print"/>
          <a:srcRect l="4594" r="7448"/>
          <a:stretch>
            <a:fillRect/>
          </a:stretch>
        </p:blipFill>
        <p:spPr bwMode="auto">
          <a:xfrm>
            <a:off x="1403648" y="548680"/>
            <a:ext cx="1902131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2" name="Rectangle 2"/>
          <p:cNvSpPr>
            <a:spLocks noChangeArrowheads="1"/>
          </p:cNvSpPr>
          <p:nvPr/>
        </p:nvSpPr>
        <p:spPr bwMode="auto">
          <a:xfrm>
            <a:off x="4572000" y="1252792"/>
            <a:ext cx="4716016" cy="4893647"/>
          </a:xfrm>
          <a:prstGeom prst="rect">
            <a:avLst/>
          </a:prstGeom>
          <a:noFill/>
          <a:ln w="31750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273050" indent="-266700">
              <a:buClr>
                <a:srgbClr val="26B437"/>
              </a:buClr>
              <a:buFont typeface="Wingdings 2" pitchFamily="18" charset="2"/>
              <a:buChar char="¢"/>
            </a:pPr>
            <a:endParaRPr lang="sk-SK" sz="1200" dirty="0" smtClean="0">
              <a:solidFill>
                <a:srgbClr val="8E8581"/>
              </a:solidFill>
              <a:latin typeface="Calibri" pitchFamily="34" charset="0"/>
            </a:endParaRPr>
          </a:p>
          <a:p>
            <a:pPr marL="273050" indent="-266700">
              <a:buClr>
                <a:srgbClr val="26B437"/>
              </a:buClr>
              <a:buFont typeface="Wingdings 2" pitchFamily="18" charset="2"/>
              <a:buChar char="¢"/>
            </a:pPr>
            <a:r>
              <a:rPr lang="sk-SK" sz="1200" dirty="0" smtClean="0">
                <a:solidFill>
                  <a:srgbClr val="8E8581"/>
                </a:solidFill>
                <a:latin typeface="Calibri" pitchFamily="34" charset="0"/>
              </a:rPr>
              <a:t>vysoký výkon a 5 výmenných nástavcov garantuje rýchly a dokonalý výsledok</a:t>
            </a:r>
          </a:p>
          <a:p>
            <a:pPr marL="273050" indent="-266700">
              <a:buClr>
                <a:srgbClr val="26B437"/>
              </a:buClr>
              <a:buFont typeface="Wingdings 2" pitchFamily="18" charset="2"/>
              <a:buChar char="¢"/>
            </a:pPr>
            <a:r>
              <a:rPr lang="sk-SK" sz="1200" dirty="0" err="1" smtClean="0">
                <a:solidFill>
                  <a:srgbClr val="8E8581"/>
                </a:solidFill>
                <a:latin typeface="Calibri" pitchFamily="34" charset="0"/>
              </a:rPr>
              <a:t>Turbo</a:t>
            </a:r>
            <a:r>
              <a:rPr lang="sk-SK" sz="1200" dirty="0" smtClean="0">
                <a:solidFill>
                  <a:srgbClr val="8E8581"/>
                </a:solidFill>
                <a:latin typeface="Calibri" pitchFamily="34" charset="0"/>
              </a:rPr>
              <a:t> rýchlosť umožňuje spracovať až 2 kg surovín za min*</a:t>
            </a:r>
          </a:p>
          <a:p>
            <a:pPr marL="273050" indent="-266700">
              <a:buClr>
                <a:srgbClr val="26B437"/>
              </a:buClr>
              <a:buFont typeface="Wingdings 2" pitchFamily="18" charset="2"/>
              <a:buChar char="¢"/>
            </a:pPr>
            <a:r>
              <a:rPr lang="sk-SK" sz="1200" dirty="0" smtClean="0">
                <a:solidFill>
                  <a:srgbClr val="8E8581"/>
                </a:solidFill>
                <a:latin typeface="Calibri" pitchFamily="34" charset="0"/>
              </a:rPr>
              <a:t>rýchle a jednoduché plnenie vďaka extra veľkému otvoru</a:t>
            </a:r>
          </a:p>
          <a:p>
            <a:pPr marL="273050" indent="-266700">
              <a:buClr>
                <a:srgbClr val="26B437"/>
              </a:buClr>
            </a:pPr>
            <a:r>
              <a:rPr lang="sk-SK" sz="1200" dirty="0" smtClean="0">
                <a:solidFill>
                  <a:srgbClr val="8E8581"/>
                </a:solidFill>
                <a:latin typeface="Calibri" pitchFamily="34" charset="0"/>
              </a:rPr>
              <a:t>	 s veľkosťou 6,5 cm x 5,7 cm**</a:t>
            </a:r>
          </a:p>
          <a:p>
            <a:pPr marL="273050" indent="-266700">
              <a:buClr>
                <a:srgbClr val="26B437"/>
              </a:buClr>
              <a:buFont typeface="Wingdings 2" pitchFamily="18" charset="2"/>
              <a:buChar char="¢"/>
            </a:pPr>
            <a:r>
              <a:rPr lang="sk-SK" sz="1200" dirty="0" smtClean="0">
                <a:solidFill>
                  <a:srgbClr val="8E8581"/>
                </a:solidFill>
                <a:latin typeface="Calibri" pitchFamily="34" charset="0"/>
              </a:rPr>
              <a:t>kompaktná veľkosť pre jednoduché skladov</a:t>
            </a:r>
            <a:r>
              <a:rPr lang="sk-SK" sz="12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anie</a:t>
            </a:r>
          </a:p>
          <a:p>
            <a:pPr marL="273050" indent="-266700">
              <a:buClr>
                <a:srgbClr val="26B437"/>
              </a:buClr>
              <a:buFont typeface="Wingdings 2" pitchFamily="18" charset="2"/>
              <a:buChar char="¢"/>
            </a:pPr>
            <a:r>
              <a:rPr lang="sk-SK" sz="1200" dirty="0" smtClean="0">
                <a:solidFill>
                  <a:srgbClr val="8E8581"/>
                </a:solidFill>
                <a:latin typeface="Calibri" pitchFamily="34" charset="0"/>
              </a:rPr>
              <a:t>nástavce s priemerom 80 mm***</a:t>
            </a:r>
          </a:p>
          <a:p>
            <a:pPr marL="730250" lvl="1" indent="-266700">
              <a:buClr>
                <a:srgbClr val="26B437"/>
              </a:buClr>
              <a:buFont typeface="Wingdings 2" pitchFamily="18" charset="2"/>
              <a:buChar char="¢"/>
            </a:pPr>
            <a:r>
              <a:rPr lang="sk-SK" sz="1200" dirty="0" smtClean="0">
                <a:solidFill>
                  <a:srgbClr val="8E8581"/>
                </a:solidFill>
                <a:latin typeface="Calibri" pitchFamily="34" charset="0"/>
              </a:rPr>
              <a:t> hrubé strúhanie </a:t>
            </a:r>
          </a:p>
          <a:p>
            <a:pPr marL="730250" lvl="1" indent="-266700">
              <a:buClr>
                <a:srgbClr val="26B437"/>
              </a:buClr>
              <a:buFont typeface="Wingdings 2" pitchFamily="18" charset="2"/>
              <a:buChar char="¢"/>
            </a:pPr>
            <a:r>
              <a:rPr lang="sk-SK" sz="1200" dirty="0" smtClean="0">
                <a:solidFill>
                  <a:srgbClr val="8E8581"/>
                </a:solidFill>
                <a:latin typeface="Calibri" pitchFamily="34" charset="0"/>
              </a:rPr>
              <a:t> jemné strúhanie </a:t>
            </a:r>
          </a:p>
          <a:p>
            <a:pPr marL="730250" lvl="1" indent="-266700">
              <a:buClr>
                <a:srgbClr val="26B437"/>
              </a:buClr>
              <a:buFont typeface="Wingdings 2" pitchFamily="18" charset="2"/>
              <a:buChar char="¢"/>
            </a:pPr>
            <a:r>
              <a:rPr lang="sk-SK" sz="1200" dirty="0" smtClean="0">
                <a:solidFill>
                  <a:srgbClr val="8E8581"/>
                </a:solidFill>
                <a:latin typeface="Calibri" pitchFamily="34" charset="0"/>
              </a:rPr>
              <a:t> tenké plátky </a:t>
            </a:r>
          </a:p>
          <a:p>
            <a:pPr marL="730250" lvl="1" indent="-266700">
              <a:buClr>
                <a:srgbClr val="26B437"/>
              </a:buClr>
              <a:buFont typeface="Wingdings 2" pitchFamily="18" charset="2"/>
              <a:buChar char="¢"/>
            </a:pPr>
            <a:r>
              <a:rPr lang="sk-SK" sz="1200" b="1" dirty="0" smtClean="0">
                <a:solidFill>
                  <a:srgbClr val="FF0000"/>
                </a:solidFill>
                <a:latin typeface="Calibri" pitchFamily="34" charset="0"/>
              </a:rPr>
              <a:t>drvenie ľadu </a:t>
            </a:r>
          </a:p>
          <a:p>
            <a:pPr marL="730250" lvl="1" indent="-266700">
              <a:buClr>
                <a:srgbClr val="26B437"/>
              </a:buClr>
              <a:buFont typeface="Wingdings 2" pitchFamily="18" charset="2"/>
              <a:buChar char="¢"/>
            </a:pPr>
            <a:r>
              <a:rPr lang="sk-SK" sz="1200" dirty="0" smtClean="0">
                <a:solidFill>
                  <a:srgbClr val="8E8581"/>
                </a:solidFill>
                <a:latin typeface="Calibri" pitchFamily="34" charset="0"/>
              </a:rPr>
              <a:t>zemiakové placky </a:t>
            </a:r>
          </a:p>
          <a:p>
            <a:pPr marL="273050" lvl="1" indent="-266700">
              <a:buClr>
                <a:srgbClr val="26B437"/>
              </a:buClr>
              <a:buFont typeface="Wingdings 2" pitchFamily="18" charset="2"/>
              <a:buChar char="¢"/>
            </a:pPr>
            <a:r>
              <a:rPr lang="sk-SK" sz="1200" dirty="0" smtClean="0">
                <a:solidFill>
                  <a:srgbClr val="8E8581"/>
                </a:solidFill>
                <a:latin typeface="Calibri" pitchFamily="34" charset="0"/>
              </a:rPr>
              <a:t>príkon 260 W</a:t>
            </a:r>
          </a:p>
          <a:p>
            <a:pPr marL="273050" indent="-266700">
              <a:buClr>
                <a:srgbClr val="26B437"/>
              </a:buClr>
              <a:buFont typeface="Wingdings 2" pitchFamily="18" charset="2"/>
              <a:buChar char="¢"/>
            </a:pPr>
            <a:r>
              <a:rPr lang="sk-SK" sz="1200" dirty="0" smtClean="0">
                <a:solidFill>
                  <a:srgbClr val="8E8581"/>
                </a:solidFill>
                <a:latin typeface="Calibri" pitchFamily="34" charset="0"/>
              </a:rPr>
              <a:t>2 stupne nastavenia rýchlosti </a:t>
            </a:r>
          </a:p>
          <a:p>
            <a:pPr marL="273050" indent="-266700">
              <a:buClr>
                <a:srgbClr val="26B437"/>
              </a:buClr>
              <a:buFont typeface="Wingdings 2" pitchFamily="18" charset="2"/>
              <a:buChar char="¢"/>
            </a:pPr>
            <a:r>
              <a:rPr lang="sk-SK" sz="1200" dirty="0" smtClean="0">
                <a:solidFill>
                  <a:srgbClr val="8E8581"/>
                </a:solidFill>
                <a:latin typeface="Calibri" pitchFamily="34" charset="0"/>
              </a:rPr>
              <a:t>praktický a moderný </a:t>
            </a:r>
            <a:r>
              <a:rPr lang="sk-SK" sz="1200" dirty="0" err="1" smtClean="0">
                <a:solidFill>
                  <a:srgbClr val="8E8581"/>
                </a:solidFill>
                <a:latin typeface="Calibri" pitchFamily="34" charset="0"/>
              </a:rPr>
              <a:t>design</a:t>
            </a:r>
            <a:r>
              <a:rPr lang="sk-SK" sz="1200" dirty="0" smtClean="0">
                <a:solidFill>
                  <a:srgbClr val="8E8581"/>
                </a:solidFill>
                <a:latin typeface="Calibri" pitchFamily="34" charset="0"/>
              </a:rPr>
              <a:t> s</a:t>
            </a:r>
          </a:p>
          <a:p>
            <a:pPr marL="273050" indent="-266700">
              <a:buClr>
                <a:srgbClr val="26B437"/>
              </a:buClr>
            </a:pPr>
            <a:r>
              <a:rPr lang="sk-SK" sz="1200" dirty="0" smtClean="0">
                <a:solidFill>
                  <a:srgbClr val="8E8581"/>
                </a:solidFill>
                <a:latin typeface="Calibri" pitchFamily="34" charset="0"/>
              </a:rPr>
              <a:t>       garanciou  maximálnej stability</a:t>
            </a:r>
          </a:p>
          <a:p>
            <a:pPr marL="273050" indent="-266700">
              <a:buClr>
                <a:srgbClr val="26B437"/>
              </a:buClr>
              <a:buFont typeface="Wingdings 2" pitchFamily="18" charset="2"/>
              <a:buChar char="¢"/>
            </a:pPr>
            <a:r>
              <a:rPr lang="sk-SK" sz="1200" dirty="0" smtClean="0">
                <a:solidFill>
                  <a:srgbClr val="8E8581"/>
                </a:solidFill>
                <a:latin typeface="Calibri" pitchFamily="34" charset="0"/>
              </a:rPr>
              <a:t>priestor pre uloženie prívodnej šnúry</a:t>
            </a:r>
          </a:p>
          <a:p>
            <a:pPr marL="273050" indent="-266700">
              <a:buClr>
                <a:srgbClr val="26B437"/>
              </a:buClr>
              <a:buFont typeface="Wingdings 2" pitchFamily="18" charset="2"/>
              <a:buChar char="¢"/>
            </a:pPr>
            <a:r>
              <a:rPr lang="sk-SK" sz="1200" dirty="0" smtClean="0">
                <a:solidFill>
                  <a:srgbClr val="8E8581"/>
                </a:solidFill>
                <a:latin typeface="Calibri" pitchFamily="34" charset="0"/>
              </a:rPr>
              <a:t>priestor pre uloženie </a:t>
            </a:r>
            <a:r>
              <a:rPr lang="sk-SK" sz="1200" dirty="0" err="1" smtClean="0">
                <a:solidFill>
                  <a:srgbClr val="8E8581"/>
                </a:solidFill>
                <a:latin typeface="Calibri" pitchFamily="34" charset="0"/>
              </a:rPr>
              <a:t>stohovateľných</a:t>
            </a:r>
            <a:r>
              <a:rPr lang="sk-SK" sz="1200" dirty="0" smtClean="0">
                <a:solidFill>
                  <a:srgbClr val="8E8581"/>
                </a:solidFill>
                <a:latin typeface="Calibri" pitchFamily="34" charset="0"/>
              </a:rPr>
              <a:t> nástavcov  </a:t>
            </a:r>
          </a:p>
          <a:p>
            <a:pPr marL="273050" indent="-266700">
              <a:buClr>
                <a:srgbClr val="26B437"/>
              </a:buClr>
              <a:buFont typeface="Wingdings 2" pitchFamily="18" charset="2"/>
              <a:buChar char="¢"/>
            </a:pPr>
            <a:r>
              <a:rPr lang="sk-SK" sz="1200" dirty="0" smtClean="0">
                <a:solidFill>
                  <a:srgbClr val="8E8581"/>
                </a:solidFill>
                <a:latin typeface="Calibri" pitchFamily="34" charset="0"/>
              </a:rPr>
              <a:t>jednoduchá údržba vďaka možnosti umývanie všetkých plastových častí v umývačke riadu</a:t>
            </a:r>
          </a:p>
          <a:p>
            <a:pPr marL="273050" indent="-266700">
              <a:buClr>
                <a:srgbClr val="26B437"/>
              </a:buClr>
              <a:buFont typeface="Wingdings 2" pitchFamily="18" charset="2"/>
              <a:buChar char="¢"/>
            </a:pPr>
            <a:r>
              <a:rPr lang="sk-SK" sz="1200" dirty="0" err="1" smtClean="0">
                <a:solidFill>
                  <a:srgbClr val="8E8581"/>
                </a:solidFill>
                <a:latin typeface="Calibri" pitchFamily="34" charset="0"/>
              </a:rPr>
              <a:t>metalicky</a:t>
            </a:r>
            <a:r>
              <a:rPr lang="sk-SK" sz="1200" dirty="0" smtClean="0">
                <a:solidFill>
                  <a:srgbClr val="8E8581"/>
                </a:solidFill>
                <a:latin typeface="Calibri" pitchFamily="34" charset="0"/>
              </a:rPr>
              <a:t> červený povrch </a:t>
            </a:r>
          </a:p>
          <a:p>
            <a:pPr marL="273050" indent="-266700">
              <a:buClr>
                <a:srgbClr val="26B437"/>
              </a:buClr>
              <a:buFont typeface="Wingdings 2" pitchFamily="18" charset="2"/>
              <a:buChar char="¢"/>
            </a:pPr>
            <a:r>
              <a:rPr lang="sk-SK" sz="1200" dirty="0" smtClean="0">
                <a:solidFill>
                  <a:srgbClr val="8E8581"/>
                </a:solidFill>
                <a:latin typeface="Calibri" pitchFamily="34" charset="0"/>
              </a:rPr>
              <a:t>rozmery š 19 x v 30 x h 28 cm</a:t>
            </a:r>
          </a:p>
          <a:p>
            <a:pPr marL="273050" indent="-266700">
              <a:buClr>
                <a:srgbClr val="26B437"/>
              </a:buClr>
              <a:buFont typeface="Wingdings 2" pitchFamily="18" charset="2"/>
              <a:buChar char="¢"/>
            </a:pPr>
            <a:endParaRPr lang="sk-SK" sz="1200" dirty="0" smtClean="0">
              <a:solidFill>
                <a:srgbClr val="8E8581"/>
              </a:solidFill>
              <a:latin typeface="Calibri" pitchFamily="34" charset="0"/>
            </a:endParaRPr>
          </a:p>
          <a:p>
            <a:pPr marL="273050" indent="-266700">
              <a:buClr>
                <a:srgbClr val="26B437"/>
              </a:buClr>
            </a:pPr>
            <a:endParaRPr lang="sk-SK" sz="1200" dirty="0" smtClean="0">
              <a:solidFill>
                <a:srgbClr val="8E8581"/>
              </a:solidFill>
              <a:latin typeface="Calibri" pitchFamily="34" charset="0"/>
            </a:endParaRPr>
          </a:p>
          <a:p>
            <a:pPr marL="273050" indent="-266700">
              <a:buClr>
                <a:srgbClr val="26B437"/>
              </a:buClr>
              <a:buFont typeface="Wingdings 2" pitchFamily="18" charset="2"/>
              <a:buChar char="¢"/>
            </a:pPr>
            <a:endParaRPr lang="sk-SK" sz="1200" dirty="0" smtClean="0">
              <a:solidFill>
                <a:srgbClr val="8E8581"/>
              </a:solidFill>
              <a:latin typeface="Calibri" pitchFamily="34" charset="0"/>
            </a:endParaRP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403350" y="0"/>
            <a:ext cx="7740650" cy="461665"/>
          </a:xfrm>
          <a:prstGeom prst="rect">
            <a:avLst/>
          </a:prstGeom>
          <a:solidFill>
            <a:srgbClr val="C00000"/>
          </a:solidFill>
          <a:ln w="12700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Tefal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el. </a:t>
            </a:r>
            <a:r>
              <a:rPr lang="en-US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strúhač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Fresh Express Max Ref. č.: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MB813538</a:t>
            </a:r>
            <a:endParaRPr lang="en-US" sz="2400" b="1" dirty="0" smtClean="0">
              <a:solidFill>
                <a:schemeClr val="bg1"/>
              </a:solidFill>
              <a:latin typeface="Calibri" pitchFamily="34" charset="0"/>
              <a:ea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059832" y="620688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300" b="1" dirty="0" smtClean="0">
                <a:solidFill>
                  <a:srgbClr val="FF5050"/>
                </a:solidFill>
                <a:latin typeface="Calibri" pitchFamily="34" charset="0"/>
              </a:rPr>
              <a:t>„</a:t>
            </a:r>
            <a:r>
              <a:rPr lang="sk-SK" sz="1400" b="1" dirty="0" smtClean="0">
                <a:solidFill>
                  <a:srgbClr val="FF5050"/>
                </a:solidFill>
                <a:latin typeface="Calibri" pitchFamily="34" charset="0"/>
              </a:rPr>
              <a:t>Unikátny </a:t>
            </a:r>
            <a:r>
              <a:rPr lang="sk-SK" sz="1400" b="1" dirty="0" err="1" smtClean="0">
                <a:solidFill>
                  <a:srgbClr val="FF5050"/>
                </a:solidFill>
                <a:latin typeface="Calibri" pitchFamily="34" charset="0"/>
              </a:rPr>
              <a:t>prístoj</a:t>
            </a:r>
            <a:r>
              <a:rPr lang="sk-SK" sz="1400" b="1" dirty="0" smtClean="0">
                <a:solidFill>
                  <a:srgbClr val="FF5050"/>
                </a:solidFill>
                <a:latin typeface="Calibri" pitchFamily="34" charset="0"/>
              </a:rPr>
              <a:t> pre </a:t>
            </a:r>
            <a:r>
              <a:rPr lang="sk-SK" sz="2700" b="1" dirty="0" err="1" smtClean="0">
                <a:solidFill>
                  <a:srgbClr val="FF5050"/>
                </a:solidFill>
                <a:latin typeface="Calibri" pitchFamily="34" charset="0"/>
              </a:rPr>
              <a:t>MAX</a:t>
            </a:r>
            <a:r>
              <a:rPr lang="sk-SK" sz="1400" b="1" dirty="0" err="1" smtClean="0">
                <a:solidFill>
                  <a:srgbClr val="FF5050"/>
                </a:solidFill>
                <a:latin typeface="Calibri" pitchFamily="34" charset="0"/>
              </a:rPr>
              <a:t>imálny</a:t>
            </a:r>
            <a:r>
              <a:rPr lang="sk-SK" sz="1400" b="1" dirty="0" smtClean="0">
                <a:solidFill>
                  <a:srgbClr val="FF5050"/>
                </a:solidFill>
                <a:latin typeface="Calibri" pitchFamily="34" charset="0"/>
              </a:rPr>
              <a:t> komfort v priebehu prípravy jedla</a:t>
            </a:r>
            <a:r>
              <a:rPr lang="sk-SK" sz="1300" b="1" dirty="0" smtClean="0">
                <a:solidFill>
                  <a:srgbClr val="FF5050"/>
                </a:solidFill>
                <a:latin typeface="Calibri" pitchFamily="34" charset="0"/>
              </a:rPr>
              <a:t>“</a:t>
            </a:r>
          </a:p>
          <a:p>
            <a:endParaRPr lang="sk-SK" sz="1300" b="1" dirty="0">
              <a:solidFill>
                <a:srgbClr val="FF5050"/>
              </a:solidFill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56376" y="2636912"/>
            <a:ext cx="936104" cy="85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5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93313" y="6112147"/>
            <a:ext cx="743183" cy="701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Line 3"/>
          <p:cNvSpPr>
            <a:spLocks noChangeShapeType="1"/>
          </p:cNvSpPr>
          <p:nvPr/>
        </p:nvSpPr>
        <p:spPr bwMode="auto">
          <a:xfrm>
            <a:off x="1403350" y="0"/>
            <a:ext cx="298" cy="6237312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dirty="0">
              <a:solidFill>
                <a:prstClr val="black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979712" y="6381328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rPr>
              <a:t>* O 50% viac pri nástavci na krájanie tenkých plátkov,   o 20% pri ostatných nástavcoch </a:t>
            </a:r>
            <a:r>
              <a:rPr lang="sk-SK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rPr>
              <a:t>vs</a:t>
            </a:r>
            <a:r>
              <a:rPr lang="sk-SK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k-SK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rPr>
              <a:t>Fresh</a:t>
            </a:r>
            <a:r>
              <a:rPr lang="sk-SK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rPr>
              <a:t> Express+ DJ756.</a:t>
            </a:r>
          </a:p>
          <a:p>
            <a:r>
              <a:rPr lang="sk-SK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rPr>
              <a:t>**O 40% väčší  v porovnaní s </a:t>
            </a:r>
            <a:r>
              <a:rPr lang="sk-SK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rPr>
              <a:t>Fresh</a:t>
            </a:r>
            <a:r>
              <a:rPr lang="sk-SK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rPr>
              <a:t> Express + DJ756.</a:t>
            </a:r>
          </a:p>
          <a:p>
            <a:r>
              <a:rPr lang="sk-SK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rPr>
              <a:t>*** O 9 mm väčší v porovnaní s </a:t>
            </a:r>
            <a:r>
              <a:rPr lang="sk-SK" sz="9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rPr>
              <a:t>Fresh</a:t>
            </a:r>
            <a:r>
              <a:rPr lang="sk-SK" sz="9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  <a:cs typeface="Calibri" pitchFamily="34" charset="0"/>
              </a:rPr>
              <a:t> Express+ DJ756. </a:t>
            </a:r>
          </a:p>
          <a:p>
            <a:endParaRPr lang="sk-SK" sz="900" dirty="0">
              <a:solidFill>
                <a:schemeClr val="tx1">
                  <a:lumMod val="50000"/>
                  <a:lumOff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/>
          <a:srcRect t="264" r="414"/>
          <a:stretch>
            <a:fillRect/>
          </a:stretch>
        </p:blipFill>
        <p:spPr bwMode="auto">
          <a:xfrm>
            <a:off x="52703" y="6381328"/>
            <a:ext cx="1782993" cy="437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Picture 4" descr="C:\Bara\Jirka\Novinky\Novinky 2014\Food prep\185-Elektrické strouhače_Shredders\Fresh express max\Ikony Tefal FrechExpressMax_1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918" y="1628800"/>
            <a:ext cx="1260722" cy="1014138"/>
          </a:xfrm>
          <a:prstGeom prst="rect">
            <a:avLst/>
          </a:prstGeom>
          <a:noFill/>
        </p:spPr>
      </p:pic>
      <p:pic>
        <p:nvPicPr>
          <p:cNvPr id="45" name="Picture 5" descr="C:\Bara\Jirka\Novinky\Novinky 2014\Food prep\185-Elektrické strouhače_Shredders\Fresh express max\Ikony Tefal FrechExpressMax_12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918" y="3927030"/>
            <a:ext cx="1260722" cy="1014138"/>
          </a:xfrm>
          <a:prstGeom prst="rect">
            <a:avLst/>
          </a:prstGeom>
          <a:noFill/>
        </p:spPr>
      </p:pic>
      <p:pic>
        <p:nvPicPr>
          <p:cNvPr id="46" name="Picture 2" descr="X:\Marketing\VÝROBKOVÁ DATABÁZE_Product_database\5. NOVELITIES 2014\185-Elektrické strouhače_Shredders\MB756G31_Fresh Express Max\Details_MB756G31\Icons\Ikony Tefal FrechExpressMax_11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7162" y="2780928"/>
            <a:ext cx="1274478" cy="1025203"/>
          </a:xfrm>
          <a:prstGeom prst="rect">
            <a:avLst/>
          </a:prstGeom>
          <a:noFill/>
        </p:spPr>
      </p:pic>
      <p:pic>
        <p:nvPicPr>
          <p:cNvPr id="47" name="Image 9"/>
          <p:cNvPicPr>
            <a:picLocks noChangeAspect="1"/>
          </p:cNvPicPr>
          <p:nvPr/>
        </p:nvPicPr>
        <p:blipFill>
          <a:blip r:embed="rId12" r:link="rId1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733257"/>
            <a:ext cx="901780" cy="54859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9" name="Picture 3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5508104" y="5661248"/>
            <a:ext cx="101545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Picture 4"/>
          <p:cNvPicPr>
            <a:picLocks noChangeAspect="1" noChangeArrowheads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1547664" y="5661248"/>
            <a:ext cx="1001566" cy="61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Picture 4" descr="J:\DGA ELECTRIQUE CULINAIRE\VPM Food\FAMILLES DE PRODUITS\CHOPPERS &amp; MILLS\13.VISUELS\SHREDDERS\FRESH EXPRESS +\FE + 5 CONES REIBEKUCHEN\bol pomme de terre + cône.jpg"/>
          <p:cNvPicPr>
            <a:picLocks noChangeAspect="1" noChangeArrowheads="1"/>
          </p:cNvPicPr>
          <p:nvPr/>
        </p:nvPicPr>
        <p:blipFill>
          <a:blip r:embed="rId16" cstate="email"/>
          <a:srcRect/>
          <a:stretch>
            <a:fillRect/>
          </a:stretch>
        </p:blipFill>
        <p:spPr bwMode="auto">
          <a:xfrm>
            <a:off x="4211960" y="5661248"/>
            <a:ext cx="1121663" cy="648072"/>
          </a:xfrm>
          <a:prstGeom prst="rect">
            <a:avLst/>
          </a:prstGeom>
          <a:noFill/>
        </p:spPr>
      </p:pic>
      <p:grpSp>
        <p:nvGrpSpPr>
          <p:cNvPr id="52" name="Skupina 51"/>
          <p:cNvGrpSpPr/>
          <p:nvPr/>
        </p:nvGrpSpPr>
        <p:grpSpPr>
          <a:xfrm>
            <a:off x="6516216" y="5461864"/>
            <a:ext cx="1224136" cy="900880"/>
            <a:chOff x="6516216" y="5461864"/>
            <a:chExt cx="1224136" cy="900880"/>
          </a:xfrm>
        </p:grpSpPr>
        <p:pic>
          <p:nvPicPr>
            <p:cNvPr id="53" name="Picture 4" descr="C:\Users\cbioux\Desktop\visuels ipc\14-04-30 - Fresh Express Delices - Detail Cone Dessert.jpg"/>
            <p:cNvPicPr>
              <a:picLocks noChangeAspect="1" noChangeArrowheads="1"/>
            </p:cNvPicPr>
            <p:nvPr/>
          </p:nvPicPr>
          <p:blipFill>
            <a:blip r:embed="rId17" cstate="email"/>
            <a:srcRect r="9091"/>
            <a:stretch>
              <a:fillRect/>
            </a:stretch>
          </p:blipFill>
          <p:spPr bwMode="auto">
            <a:xfrm>
              <a:off x="6516216" y="5587289"/>
              <a:ext cx="648071" cy="650031"/>
            </a:xfrm>
            <a:prstGeom prst="rect">
              <a:avLst/>
            </a:prstGeom>
            <a:noFill/>
          </p:spPr>
        </p:pic>
        <p:pic>
          <p:nvPicPr>
            <p:cNvPr id="54" name="Picture 6" descr="http://www.cheekyfoods.com.au/media/catalog/product/cache/1/image/338x/9df78eab33525d08d6e5fb8d27136e95/m/o/mohito2.png"/>
            <p:cNvPicPr>
              <a:picLocks noChangeAspect="1" noChangeArrowheads="1"/>
            </p:cNvPicPr>
            <p:nvPr/>
          </p:nvPicPr>
          <p:blipFill>
            <a:blip r:embed="rId18" cstate="email"/>
            <a:srcRect l="5000" t="6958"/>
            <a:stretch>
              <a:fillRect/>
            </a:stretch>
          </p:blipFill>
          <p:spPr bwMode="auto">
            <a:xfrm>
              <a:off x="7164288" y="5461864"/>
              <a:ext cx="576064" cy="900880"/>
            </a:xfrm>
            <a:prstGeom prst="rect">
              <a:avLst/>
            </a:prstGeom>
            <a:noFill/>
          </p:spPr>
        </p:pic>
      </p:grpSp>
      <p:pic>
        <p:nvPicPr>
          <p:cNvPr id="55" name="Picture 4"/>
          <p:cNvPicPr>
            <a:picLocks noChangeAspect="1" noChangeArrowheads="1"/>
          </p:cNvPicPr>
          <p:nvPr/>
        </p:nvPicPr>
        <p:blipFill>
          <a:blip r:embed="rId19" cstate="email"/>
          <a:srcRect l="11768"/>
          <a:stretch>
            <a:fillRect/>
          </a:stretch>
        </p:blipFill>
        <p:spPr bwMode="auto">
          <a:xfrm>
            <a:off x="179512" y="5085184"/>
            <a:ext cx="1067212" cy="1043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971861"/>
            <a:ext cx="2520280" cy="3329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3"/>
          <p:cNvPicPr>
            <a:picLocks noChangeAspect="1" noChangeArrowheads="1"/>
          </p:cNvPicPr>
          <p:nvPr/>
        </p:nvPicPr>
        <p:blipFill>
          <a:blip r:embed="rId3" cstate="print"/>
          <a:srcRect l="4594" r="7448"/>
          <a:stretch>
            <a:fillRect/>
          </a:stretch>
        </p:blipFill>
        <p:spPr bwMode="auto">
          <a:xfrm>
            <a:off x="1445733" y="476672"/>
            <a:ext cx="1902131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Rectangle 25"/>
          <p:cNvSpPr/>
          <p:nvPr/>
        </p:nvSpPr>
        <p:spPr>
          <a:xfrm>
            <a:off x="4716016" y="1015563"/>
            <a:ext cx="4427984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-266700" fontAlgn="base">
              <a:spcBef>
                <a:spcPct val="0"/>
              </a:spcBef>
              <a:spcAft>
                <a:spcPct val="0"/>
              </a:spcAft>
              <a:buClr>
                <a:srgbClr val="26B437"/>
              </a:buClr>
              <a:buSzPct val="200000"/>
              <a:buFont typeface="Wingdings" pitchFamily="2" charset="2"/>
              <a:buChar char="§"/>
            </a:pPr>
            <a:r>
              <a:rPr lang="hu-HU" sz="1100" dirty="0" smtClean="0">
                <a:solidFill>
                  <a:srgbClr val="8E8581"/>
                </a:solidFill>
                <a:latin typeface="Calibri" pitchFamily="34" charset="0"/>
              </a:rPr>
              <a:t>Egyedi készülék, mely Maximális kényelmet biztosít  </a:t>
            </a:r>
          </a:p>
          <a:p>
            <a:pPr lvl="0" indent="-266700" fontAlgn="base">
              <a:spcBef>
                <a:spcPct val="0"/>
              </a:spcBef>
              <a:spcAft>
                <a:spcPct val="0"/>
              </a:spcAft>
              <a:buClr>
                <a:srgbClr val="26B437"/>
              </a:buClr>
              <a:buSzPct val="200000"/>
            </a:pPr>
            <a:r>
              <a:rPr lang="hu-HU" sz="1100" dirty="0" smtClean="0">
                <a:solidFill>
                  <a:srgbClr val="8E8581"/>
                </a:solidFill>
                <a:latin typeface="Calibri" pitchFamily="34" charset="0"/>
              </a:rPr>
              <a:t>       mételkészítés közben</a:t>
            </a:r>
          </a:p>
          <a:p>
            <a:pPr lvl="0" indent="-266700" fontAlgn="base">
              <a:spcBef>
                <a:spcPct val="0"/>
              </a:spcBef>
              <a:spcAft>
                <a:spcPct val="0"/>
              </a:spcAft>
              <a:buClr>
                <a:srgbClr val="26B437"/>
              </a:buClr>
              <a:buSzPct val="200000"/>
              <a:buFont typeface="Wingdings" pitchFamily="2" charset="2"/>
              <a:buChar char="§"/>
            </a:pPr>
            <a:r>
              <a:rPr lang="hu-HU" sz="1100" dirty="0" smtClean="0">
                <a:solidFill>
                  <a:srgbClr val="8E8581"/>
                </a:solidFill>
                <a:latin typeface="Calibri" pitchFamily="34" charset="0"/>
              </a:rPr>
              <a:t>Magas teljesítmény és  5 db cserélhető tartozék garantálja </a:t>
            </a:r>
          </a:p>
          <a:p>
            <a:pPr lvl="0" indent="-266700" fontAlgn="base">
              <a:spcBef>
                <a:spcPct val="0"/>
              </a:spcBef>
              <a:spcAft>
                <a:spcPct val="0"/>
              </a:spcAft>
              <a:buClr>
                <a:srgbClr val="26B437"/>
              </a:buClr>
              <a:buSzPct val="200000"/>
            </a:pPr>
            <a:r>
              <a:rPr lang="hu-HU" sz="1100" dirty="0" smtClean="0">
                <a:solidFill>
                  <a:srgbClr val="8E8581"/>
                </a:solidFill>
                <a:latin typeface="Calibri" pitchFamily="34" charset="0"/>
              </a:rPr>
              <a:t>       a gyors és tökéletes végeredményt</a:t>
            </a:r>
          </a:p>
          <a:p>
            <a:pPr lvl="0" indent="-266700" fontAlgn="base">
              <a:spcBef>
                <a:spcPct val="0"/>
              </a:spcBef>
              <a:spcAft>
                <a:spcPct val="0"/>
              </a:spcAft>
              <a:buClr>
                <a:srgbClr val="26B437"/>
              </a:buClr>
              <a:buSzPct val="200000"/>
              <a:buFont typeface="Wingdings" pitchFamily="2" charset="2"/>
              <a:buChar char="§"/>
            </a:pPr>
            <a:r>
              <a:rPr lang="hu-HU" sz="1100" dirty="0" smtClean="0">
                <a:solidFill>
                  <a:srgbClr val="8E8581"/>
                </a:solidFill>
                <a:latin typeface="Calibri" pitchFamily="34" charset="0"/>
              </a:rPr>
              <a:t>A Turbo sebesség lehetővé teszi akár 2 kg alapanyag </a:t>
            </a:r>
          </a:p>
          <a:p>
            <a:pPr lvl="0" indent="-266700" fontAlgn="base">
              <a:spcBef>
                <a:spcPct val="0"/>
              </a:spcBef>
              <a:spcAft>
                <a:spcPct val="0"/>
              </a:spcAft>
              <a:buClr>
                <a:srgbClr val="26B437"/>
              </a:buClr>
              <a:buSzPct val="200000"/>
            </a:pPr>
            <a:r>
              <a:rPr lang="hu-HU" sz="1100" dirty="0" smtClean="0">
                <a:solidFill>
                  <a:srgbClr val="8E8581"/>
                </a:solidFill>
                <a:latin typeface="Calibri" pitchFamily="34" charset="0"/>
              </a:rPr>
              <a:t>       feldolgozását 1 perc alatt*</a:t>
            </a:r>
          </a:p>
          <a:p>
            <a:pPr lvl="0" indent="-266700" fontAlgn="base">
              <a:spcBef>
                <a:spcPct val="0"/>
              </a:spcBef>
              <a:spcAft>
                <a:spcPct val="0"/>
              </a:spcAft>
              <a:buClr>
                <a:srgbClr val="26B437"/>
              </a:buClr>
              <a:buSzPct val="200000"/>
              <a:buFont typeface="Wingdings" pitchFamily="2" charset="2"/>
              <a:buChar char="§"/>
            </a:pPr>
            <a:r>
              <a:rPr lang="hu-HU" sz="1100" dirty="0" smtClean="0">
                <a:solidFill>
                  <a:srgbClr val="8E8581"/>
                </a:solidFill>
                <a:latin typeface="Calibri" pitchFamily="34" charset="0"/>
              </a:rPr>
              <a:t>Gyors és könnyű töltés az extra széles töltőnyílásnak </a:t>
            </a:r>
          </a:p>
          <a:p>
            <a:pPr lvl="0" indent="-266700" fontAlgn="base">
              <a:spcBef>
                <a:spcPct val="0"/>
              </a:spcBef>
              <a:spcAft>
                <a:spcPct val="0"/>
              </a:spcAft>
              <a:buClr>
                <a:srgbClr val="26B437"/>
              </a:buClr>
              <a:buSzPct val="200000"/>
            </a:pPr>
            <a:r>
              <a:rPr lang="hu-HU" sz="1100" dirty="0" smtClean="0">
                <a:solidFill>
                  <a:srgbClr val="8E8581"/>
                </a:solidFill>
                <a:latin typeface="Calibri" pitchFamily="34" charset="0"/>
              </a:rPr>
              <a:t>       köszönhetően 6,5 cm x 5,7 cm**</a:t>
            </a:r>
          </a:p>
          <a:p>
            <a:pPr lvl="0" indent="-266700" fontAlgn="base">
              <a:spcBef>
                <a:spcPct val="0"/>
              </a:spcBef>
              <a:spcAft>
                <a:spcPct val="0"/>
              </a:spcAft>
              <a:buClr>
                <a:srgbClr val="26B437"/>
              </a:buClr>
              <a:buSzPct val="200000"/>
              <a:buFont typeface="Wingdings" pitchFamily="2" charset="2"/>
              <a:buChar char="§"/>
            </a:pPr>
            <a:r>
              <a:rPr lang="hu-HU" sz="1100" dirty="0" smtClean="0">
                <a:solidFill>
                  <a:srgbClr val="8E8581"/>
                </a:solidFill>
                <a:latin typeface="Calibri" pitchFamily="34" charset="0"/>
              </a:rPr>
              <a:t>Kompakt méret, egyszerű tárolás 80 mm*** átmérűjő      </a:t>
            </a:r>
          </a:p>
          <a:p>
            <a:pPr lvl="0" indent="-266700" fontAlgn="base">
              <a:spcBef>
                <a:spcPct val="0"/>
              </a:spcBef>
              <a:spcAft>
                <a:spcPct val="0"/>
              </a:spcAft>
              <a:buClr>
                <a:srgbClr val="26B437"/>
              </a:buClr>
              <a:buSzPct val="200000"/>
            </a:pPr>
            <a:r>
              <a:rPr lang="hu-HU" sz="1100" dirty="0" smtClean="0">
                <a:solidFill>
                  <a:srgbClr val="8E8581"/>
                </a:solidFill>
                <a:latin typeface="Calibri" pitchFamily="34" charset="0"/>
              </a:rPr>
              <a:t>       tartozékok</a:t>
            </a:r>
          </a:p>
          <a:p>
            <a:pPr lvl="1" indent="-266700" fontAlgn="base">
              <a:spcBef>
                <a:spcPct val="0"/>
              </a:spcBef>
              <a:spcAft>
                <a:spcPct val="0"/>
              </a:spcAft>
              <a:buClr>
                <a:srgbClr val="26B437"/>
              </a:buClr>
              <a:buSzPct val="200000"/>
              <a:buFont typeface="Wingdings" pitchFamily="2" charset="2"/>
              <a:buChar char="§"/>
            </a:pPr>
            <a:r>
              <a:rPr lang="hu-HU" sz="1100" dirty="0" smtClean="0">
                <a:solidFill>
                  <a:srgbClr val="8E8581"/>
                </a:solidFill>
                <a:latin typeface="Calibri" pitchFamily="34" charset="0"/>
              </a:rPr>
              <a:t>Durvára reszelés</a:t>
            </a:r>
          </a:p>
          <a:p>
            <a:pPr lvl="1" indent="-266700" fontAlgn="base">
              <a:spcBef>
                <a:spcPct val="0"/>
              </a:spcBef>
              <a:spcAft>
                <a:spcPct val="0"/>
              </a:spcAft>
              <a:buClr>
                <a:srgbClr val="26B437"/>
              </a:buClr>
              <a:buSzPct val="200000"/>
              <a:buFont typeface="Wingdings" pitchFamily="2" charset="2"/>
              <a:buChar char="§"/>
            </a:pPr>
            <a:r>
              <a:rPr lang="hu-HU" sz="1100" dirty="0" smtClean="0">
                <a:solidFill>
                  <a:srgbClr val="8E8581"/>
                </a:solidFill>
                <a:latin typeface="Calibri" pitchFamily="34" charset="0"/>
              </a:rPr>
              <a:t>Finomra reszelés  </a:t>
            </a:r>
          </a:p>
          <a:p>
            <a:pPr lvl="1" indent="-266700" fontAlgn="base">
              <a:spcBef>
                <a:spcPct val="0"/>
              </a:spcBef>
              <a:spcAft>
                <a:spcPct val="0"/>
              </a:spcAft>
              <a:buClr>
                <a:srgbClr val="26B437"/>
              </a:buClr>
              <a:buSzPct val="200000"/>
              <a:buFont typeface="Wingdings" pitchFamily="2" charset="2"/>
              <a:buChar char="§"/>
            </a:pPr>
            <a:r>
              <a:rPr lang="hu-HU" sz="1100" dirty="0" smtClean="0">
                <a:solidFill>
                  <a:srgbClr val="8E8581"/>
                </a:solidFill>
                <a:latin typeface="Calibri" pitchFamily="34" charset="0"/>
              </a:rPr>
              <a:t>Vékonyra szeletelés </a:t>
            </a:r>
          </a:p>
          <a:p>
            <a:pPr lvl="1" indent="-266700" fontAlgn="base">
              <a:spcBef>
                <a:spcPct val="0"/>
              </a:spcBef>
              <a:spcAft>
                <a:spcPct val="0"/>
              </a:spcAft>
              <a:buClr>
                <a:srgbClr val="26B437"/>
              </a:buClr>
              <a:buSzPct val="200000"/>
              <a:buFont typeface="Wingdings" pitchFamily="2" charset="2"/>
              <a:buChar char="§"/>
            </a:pPr>
            <a:r>
              <a:rPr lang="hu-HU" sz="1100" b="1" dirty="0" smtClean="0">
                <a:solidFill>
                  <a:srgbClr val="FF0000"/>
                </a:solidFill>
                <a:latin typeface="Calibri" pitchFamily="34" charset="0"/>
              </a:rPr>
              <a:t>Jég aprításához </a:t>
            </a:r>
          </a:p>
          <a:p>
            <a:pPr lvl="1" indent="-266700" fontAlgn="base">
              <a:spcBef>
                <a:spcPct val="0"/>
              </a:spcBef>
              <a:spcAft>
                <a:spcPct val="0"/>
              </a:spcAft>
              <a:buClr>
                <a:srgbClr val="26B437"/>
              </a:buClr>
              <a:buSzPct val="200000"/>
              <a:buFont typeface="Wingdings" pitchFamily="2" charset="2"/>
              <a:buChar char="§"/>
            </a:pPr>
            <a:r>
              <a:rPr lang="hu-HU" sz="110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Tartozék krumpli reszeléshez</a:t>
            </a:r>
          </a:p>
          <a:p>
            <a:pPr lvl="0" indent="-266700" fontAlgn="base">
              <a:spcBef>
                <a:spcPct val="0"/>
              </a:spcBef>
              <a:spcAft>
                <a:spcPct val="0"/>
              </a:spcAft>
              <a:buClr>
                <a:srgbClr val="26B437"/>
              </a:buClr>
              <a:buSzPct val="200000"/>
              <a:buFont typeface="Wingdings" pitchFamily="2" charset="2"/>
              <a:buChar char="§"/>
            </a:pPr>
            <a:r>
              <a:rPr lang="hu-HU" sz="1100" dirty="0" smtClean="0">
                <a:solidFill>
                  <a:srgbClr val="8E8581"/>
                </a:solidFill>
                <a:latin typeface="Calibri" pitchFamily="34" charset="0"/>
              </a:rPr>
              <a:t>Teljesítmény 260 W</a:t>
            </a:r>
          </a:p>
          <a:p>
            <a:pPr lvl="0" indent="-266700" fontAlgn="base">
              <a:spcBef>
                <a:spcPct val="0"/>
              </a:spcBef>
              <a:spcAft>
                <a:spcPct val="0"/>
              </a:spcAft>
              <a:buClr>
                <a:srgbClr val="26B437"/>
              </a:buClr>
              <a:buSzPct val="200000"/>
              <a:buFont typeface="Wingdings" pitchFamily="2" charset="2"/>
              <a:buChar char="§"/>
            </a:pPr>
            <a:r>
              <a:rPr lang="hu-HU" sz="1100" dirty="0" smtClean="0">
                <a:solidFill>
                  <a:srgbClr val="8E8581"/>
                </a:solidFill>
                <a:latin typeface="Calibri" pitchFamily="34" charset="0"/>
              </a:rPr>
              <a:t>2 sebességfokozat</a:t>
            </a:r>
          </a:p>
          <a:p>
            <a:pPr lvl="0" indent="-266700" fontAlgn="base">
              <a:spcBef>
                <a:spcPct val="0"/>
              </a:spcBef>
              <a:spcAft>
                <a:spcPct val="0"/>
              </a:spcAft>
              <a:buClr>
                <a:srgbClr val="26B437"/>
              </a:buClr>
              <a:buSzPct val="200000"/>
              <a:buFont typeface="Wingdings" pitchFamily="2" charset="2"/>
              <a:buChar char="§"/>
            </a:pPr>
            <a:r>
              <a:rPr lang="hu-HU" sz="1100" dirty="0" smtClean="0">
                <a:solidFill>
                  <a:srgbClr val="8E8581"/>
                </a:solidFill>
                <a:latin typeface="Calibri" pitchFamily="34" charset="0"/>
              </a:rPr>
              <a:t>Praktikus és modern formaterv </a:t>
            </a:r>
          </a:p>
          <a:p>
            <a:pPr lvl="0" indent="-266700" fontAlgn="base">
              <a:spcBef>
                <a:spcPct val="0"/>
              </a:spcBef>
              <a:spcAft>
                <a:spcPct val="0"/>
              </a:spcAft>
              <a:buClr>
                <a:srgbClr val="26B437"/>
              </a:buClr>
              <a:buSzPct val="200000"/>
            </a:pPr>
            <a:r>
              <a:rPr lang="hu-HU" sz="1100" dirty="0" smtClean="0">
                <a:solidFill>
                  <a:srgbClr val="8E8581"/>
                </a:solidFill>
                <a:latin typeface="Calibri" pitchFamily="34" charset="0"/>
              </a:rPr>
              <a:t>       biztosít maximális stabilitást </a:t>
            </a:r>
          </a:p>
          <a:p>
            <a:pPr lvl="0" indent="-266700" fontAlgn="base">
              <a:spcBef>
                <a:spcPct val="0"/>
              </a:spcBef>
              <a:spcAft>
                <a:spcPct val="0"/>
              </a:spcAft>
              <a:buClr>
                <a:srgbClr val="26B437"/>
              </a:buClr>
              <a:buSzPct val="200000"/>
              <a:buFont typeface="Wingdings" pitchFamily="2" charset="2"/>
              <a:buChar char="§"/>
            </a:pPr>
            <a:r>
              <a:rPr lang="hu-HU" sz="1100" dirty="0" smtClean="0">
                <a:solidFill>
                  <a:srgbClr val="8E8581"/>
                </a:solidFill>
                <a:latin typeface="Calibri" pitchFamily="34" charset="0"/>
              </a:rPr>
              <a:t>Az egymásba rakható tartozékok tárolása</a:t>
            </a:r>
          </a:p>
          <a:p>
            <a:pPr lvl="0" indent="-266700" fontAlgn="base">
              <a:spcBef>
                <a:spcPct val="0"/>
              </a:spcBef>
              <a:spcAft>
                <a:spcPct val="0"/>
              </a:spcAft>
              <a:buClr>
                <a:srgbClr val="26B437"/>
              </a:buClr>
              <a:buSzPct val="200000"/>
              <a:buFont typeface="Wingdings" pitchFamily="2" charset="2"/>
              <a:buChar char="§"/>
            </a:pPr>
            <a:r>
              <a:rPr lang="hu-HU" sz="1100" dirty="0" smtClean="0">
                <a:solidFill>
                  <a:srgbClr val="8E8581"/>
                </a:solidFill>
                <a:latin typeface="Calibri" pitchFamily="34" charset="0"/>
              </a:rPr>
              <a:t>Könnyű karbantartás, a műanyag tartozékok     </a:t>
            </a:r>
          </a:p>
          <a:p>
            <a:pPr lvl="0" indent="-266700" fontAlgn="base">
              <a:spcBef>
                <a:spcPct val="0"/>
              </a:spcBef>
              <a:spcAft>
                <a:spcPct val="0"/>
              </a:spcAft>
              <a:buClr>
                <a:srgbClr val="26B437"/>
              </a:buClr>
              <a:buSzPct val="200000"/>
            </a:pPr>
            <a:r>
              <a:rPr lang="hu-HU" sz="1100" dirty="0" smtClean="0">
                <a:solidFill>
                  <a:srgbClr val="8E8581"/>
                </a:solidFill>
                <a:latin typeface="Calibri" pitchFamily="34" charset="0"/>
              </a:rPr>
              <a:t>       mosogatógépben moshatóak </a:t>
            </a:r>
          </a:p>
          <a:p>
            <a:pPr indent="-266700" fontAlgn="base">
              <a:spcBef>
                <a:spcPct val="0"/>
              </a:spcBef>
              <a:spcAft>
                <a:spcPct val="0"/>
              </a:spcAft>
              <a:buClr>
                <a:srgbClr val="26B437"/>
              </a:buClr>
              <a:buSzPct val="200000"/>
              <a:buFont typeface="Wingdings" pitchFamily="2" charset="2"/>
              <a:buChar char="§"/>
            </a:pPr>
            <a:r>
              <a:rPr lang="hu-HU" sz="1100" dirty="0" smtClean="0">
                <a:solidFill>
                  <a:srgbClr val="8E8581"/>
                </a:solidFill>
                <a:latin typeface="Calibri" pitchFamily="34" charset="0"/>
              </a:rPr>
              <a:t>Kábeltárolás</a:t>
            </a:r>
          </a:p>
          <a:p>
            <a:pPr lvl="0" indent="-266700" fontAlgn="base">
              <a:spcBef>
                <a:spcPct val="0"/>
              </a:spcBef>
              <a:spcAft>
                <a:spcPct val="0"/>
              </a:spcAft>
              <a:buClr>
                <a:srgbClr val="26B437"/>
              </a:buClr>
              <a:buSzPct val="200000"/>
              <a:buFont typeface="Wingdings" pitchFamily="2" charset="2"/>
              <a:buChar char="§"/>
            </a:pPr>
            <a:r>
              <a:rPr lang="hu-HU" sz="1100" dirty="0" smtClean="0">
                <a:solidFill>
                  <a:srgbClr val="8E8581"/>
                </a:solidFill>
                <a:latin typeface="Calibri" pitchFamily="34" charset="0"/>
              </a:rPr>
              <a:t>Metál piros bevonat </a:t>
            </a:r>
          </a:p>
          <a:p>
            <a:pPr indent="-266700" fontAlgn="base">
              <a:spcBef>
                <a:spcPct val="0"/>
              </a:spcBef>
              <a:spcAft>
                <a:spcPct val="0"/>
              </a:spcAft>
              <a:buClr>
                <a:srgbClr val="26B437"/>
              </a:buClr>
              <a:buSzPct val="200000"/>
              <a:buFont typeface="Wingdings" pitchFamily="2" charset="2"/>
              <a:buChar char="§"/>
            </a:pPr>
            <a:r>
              <a:rPr lang="hu-HU" sz="1100" dirty="0" smtClean="0">
                <a:solidFill>
                  <a:srgbClr val="8E8581"/>
                </a:solidFill>
                <a:latin typeface="Calibri" pitchFamily="34" charset="0"/>
              </a:rPr>
              <a:t>Méretek  19 x 30 x 28 cm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403350" y="0"/>
            <a:ext cx="7740650" cy="461665"/>
          </a:xfrm>
          <a:prstGeom prst="rect">
            <a:avLst/>
          </a:prstGeom>
          <a:solidFill>
            <a:srgbClr val="AC0000"/>
          </a:solidFill>
          <a:ln w="12700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Tefal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szeletelőgép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 Fresh Express Max Ref. </a:t>
            </a:r>
            <a:r>
              <a:rPr lang="en-US" sz="2400" b="1" dirty="0" err="1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sz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.: </a:t>
            </a:r>
            <a:r>
              <a:rPr lang="cs-CZ" sz="2400" b="1" dirty="0" smtClean="0">
                <a:solidFill>
                  <a:schemeClr val="bg1"/>
                </a:solidFill>
                <a:latin typeface="Calibri" pitchFamily="34" charset="0"/>
                <a:ea typeface="Times New Roman" pitchFamily="18" charset="0"/>
              </a:rPr>
              <a:t>MB813538</a:t>
            </a:r>
            <a:endParaRPr lang="en-US" sz="2400" b="1" dirty="0" smtClean="0">
              <a:solidFill>
                <a:schemeClr val="bg1"/>
              </a:solidFill>
              <a:latin typeface="Calibri" pitchFamily="34" charset="0"/>
              <a:ea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131840" y="476672"/>
            <a:ext cx="6012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300" b="1" dirty="0" smtClean="0">
                <a:solidFill>
                  <a:srgbClr val="FF5050"/>
                </a:solidFill>
                <a:latin typeface="Calibri" pitchFamily="34" charset="0"/>
              </a:rPr>
              <a:t>„</a:t>
            </a:r>
            <a:r>
              <a:rPr lang="cs-CZ" sz="1400" b="1" dirty="0" smtClean="0">
                <a:solidFill>
                  <a:srgbClr val="FF5050"/>
                </a:solidFill>
                <a:latin typeface="Calibri" pitchFamily="34" charset="0"/>
              </a:rPr>
              <a:t>Egyedi készülék, mely </a:t>
            </a:r>
            <a:r>
              <a:rPr lang="cs-CZ" sz="2700" b="1" dirty="0" smtClean="0">
                <a:solidFill>
                  <a:srgbClr val="FF5050"/>
                </a:solidFill>
                <a:latin typeface="Calibri" pitchFamily="34" charset="0"/>
              </a:rPr>
              <a:t>MAX</a:t>
            </a:r>
            <a:r>
              <a:rPr lang="cs-CZ" sz="1400" b="1" dirty="0" smtClean="0">
                <a:solidFill>
                  <a:srgbClr val="FF5050"/>
                </a:solidFill>
                <a:latin typeface="Calibri" pitchFamily="34" charset="0"/>
              </a:rPr>
              <a:t>imális kényelmet biztosít ételkészítés közben </a:t>
            </a:r>
            <a:r>
              <a:rPr lang="cs-CZ" sz="1300" b="1" dirty="0" smtClean="0">
                <a:solidFill>
                  <a:srgbClr val="FF5050"/>
                </a:solidFill>
                <a:latin typeface="Calibri" pitchFamily="34" charset="0"/>
              </a:rPr>
              <a:t>“</a:t>
            </a:r>
          </a:p>
          <a:p>
            <a:endParaRPr lang="en-US" sz="1300" b="1" dirty="0">
              <a:solidFill>
                <a:srgbClr val="FF505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83768" y="6309320"/>
            <a:ext cx="59046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bg2"/>
                </a:solidFill>
              </a:rPr>
              <a:t>* Ez 50%-kal  több a finomra szeletelő tartozékkal, 20%-kal a többi tartozéknál, mint a Fresh Express+ DJ756 </a:t>
            </a:r>
            <a:r>
              <a:rPr lang="cs-CZ" sz="800" dirty="0" smtClean="0">
                <a:solidFill>
                  <a:schemeClr val="bg2"/>
                </a:solidFill>
              </a:rPr>
              <a:t>**  </a:t>
            </a:r>
            <a:r>
              <a:rPr lang="cs-CZ" sz="800" dirty="0" smtClean="0">
                <a:solidFill>
                  <a:schemeClr val="bg2"/>
                </a:solidFill>
              </a:rPr>
              <a:t>40%-kal nagyobb, mint a Fresh Express+ DJ756</a:t>
            </a:r>
          </a:p>
          <a:p>
            <a:r>
              <a:rPr lang="cs-CZ" sz="800" dirty="0" smtClean="0">
                <a:solidFill>
                  <a:schemeClr val="bg2"/>
                </a:solidFill>
              </a:rPr>
              <a:t>*** 9 mm-el nagyobb, mint a Fresh Express+ DJ756</a:t>
            </a:r>
            <a:r>
              <a:rPr lang="cs-CZ" sz="800" dirty="0" smtClean="0">
                <a:solidFill>
                  <a:schemeClr val="bg2"/>
                </a:solidFill>
                <a:latin typeface="Calibri" pitchFamily="34" charset="0"/>
              </a:rPr>
              <a:t>. </a:t>
            </a:r>
            <a:endParaRPr lang="en-US" sz="800" dirty="0" smtClean="0">
              <a:solidFill>
                <a:schemeClr val="bg2"/>
              </a:solidFill>
              <a:latin typeface="Calibri" pitchFamily="34" charset="0"/>
            </a:endParaRPr>
          </a:p>
          <a:p>
            <a:endParaRPr lang="en-US" sz="800" dirty="0">
              <a:solidFill>
                <a:schemeClr val="bg2"/>
              </a:solidFill>
              <a:latin typeface="Calibri" pitchFamily="34" charset="0"/>
            </a:endParaRPr>
          </a:p>
        </p:txBody>
      </p: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84368" y="3573016"/>
            <a:ext cx="936104" cy="85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93313" y="6112147"/>
            <a:ext cx="743183" cy="701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Line 3"/>
          <p:cNvSpPr>
            <a:spLocks noChangeShapeType="1"/>
          </p:cNvSpPr>
          <p:nvPr/>
        </p:nvSpPr>
        <p:spPr bwMode="auto">
          <a:xfrm>
            <a:off x="1403350" y="0"/>
            <a:ext cx="298" cy="6237312"/>
          </a:xfrm>
          <a:prstGeom prst="line">
            <a:avLst/>
          </a:prstGeom>
          <a:noFill/>
          <a:ln w="38100">
            <a:solidFill>
              <a:srgbClr val="A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dirty="0">
              <a:solidFill>
                <a:prstClr val="black"/>
              </a:solidFill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6" cstate="print"/>
          <a:srcRect t="264" r="414"/>
          <a:stretch>
            <a:fillRect/>
          </a:stretch>
        </p:blipFill>
        <p:spPr bwMode="auto">
          <a:xfrm>
            <a:off x="52703" y="6381328"/>
            <a:ext cx="1782993" cy="437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4" descr="C:\Bara\Jirka\Novinky\Novinky 2014\Food prep\185-Elektrické strouhače_Shredders\Fresh express max\Ikony Tefal FrechExpressMax_1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918" y="1628800"/>
            <a:ext cx="1260722" cy="1014138"/>
          </a:xfrm>
          <a:prstGeom prst="rect">
            <a:avLst/>
          </a:prstGeom>
          <a:noFill/>
        </p:spPr>
      </p:pic>
      <p:pic>
        <p:nvPicPr>
          <p:cNvPr id="27" name="Picture 5" descr="C:\Bara\Jirka\Novinky\Novinky 2014\Food prep\185-Elektrické strouhače_Shredders\Fresh express max\Ikony Tefal FrechExpressMax_1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0918" y="3927030"/>
            <a:ext cx="1260722" cy="1014138"/>
          </a:xfrm>
          <a:prstGeom prst="rect">
            <a:avLst/>
          </a:prstGeom>
          <a:noFill/>
        </p:spPr>
      </p:pic>
      <p:pic>
        <p:nvPicPr>
          <p:cNvPr id="28" name="Picture 2" descr="X:\Marketing\VÝROBKOVÁ DATABÁZE_Product_database\5. NOVELITIES 2014\185-Elektrické strouhače_Shredders\MB756G31_Fresh Express Max\Details_MB756G31\Icons\Ikony Tefal FrechExpressMax_1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162" y="2780928"/>
            <a:ext cx="1274478" cy="1025203"/>
          </a:xfrm>
          <a:prstGeom prst="rect">
            <a:avLst/>
          </a:prstGeom>
          <a:noFill/>
        </p:spPr>
      </p:pic>
      <p:pic>
        <p:nvPicPr>
          <p:cNvPr id="29" name="Image 9"/>
          <p:cNvPicPr>
            <a:picLocks noChangeAspect="1"/>
          </p:cNvPicPr>
          <p:nvPr/>
        </p:nvPicPr>
        <p:blipFill>
          <a:blip r:embed="rId10" r:link="rId11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5382302"/>
            <a:ext cx="901780" cy="54859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30" name="Picture 6" descr="C:\Users\cbioux\Desktop\visuels ipc\14-05-01 - Fresh Express Delices - Cone tranché.jpg"/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2699792" y="5310293"/>
            <a:ext cx="607508" cy="855011"/>
          </a:xfrm>
          <a:prstGeom prst="rect">
            <a:avLst/>
          </a:prstGeom>
          <a:noFill/>
        </p:spPr>
      </p:pic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5508104" y="5310293"/>
            <a:ext cx="101545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4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1547664" y="5310293"/>
            <a:ext cx="1001566" cy="61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4" descr="J:\DGA ELECTRIQUE CULINAIRE\VPM Food\FAMILLES DE PRODUITS\CHOPPERS &amp; MILLS\13.VISUELS\SHREDDERS\FRESH EXPRESS +\FE + 5 CONES REIBEKUCHEN\bol pomme de terre + cône.jpg"/>
          <p:cNvPicPr>
            <a:picLocks noChangeAspect="1" noChangeArrowheads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4211960" y="5310293"/>
            <a:ext cx="1121663" cy="648072"/>
          </a:xfrm>
          <a:prstGeom prst="rect">
            <a:avLst/>
          </a:prstGeom>
          <a:noFill/>
        </p:spPr>
      </p:pic>
      <p:grpSp>
        <p:nvGrpSpPr>
          <p:cNvPr id="39" name="Skupina 38"/>
          <p:cNvGrpSpPr/>
          <p:nvPr/>
        </p:nvGrpSpPr>
        <p:grpSpPr>
          <a:xfrm>
            <a:off x="6516216" y="5110909"/>
            <a:ext cx="1224136" cy="900880"/>
            <a:chOff x="6516216" y="5461864"/>
            <a:chExt cx="1224136" cy="900880"/>
          </a:xfrm>
        </p:grpSpPr>
        <p:pic>
          <p:nvPicPr>
            <p:cNvPr id="41" name="Picture 4" descr="C:\Users\cbioux\Desktop\visuels ipc\14-04-30 - Fresh Express Delices - Detail Cone Dessert.jpg"/>
            <p:cNvPicPr>
              <a:picLocks noChangeAspect="1" noChangeArrowheads="1"/>
            </p:cNvPicPr>
            <p:nvPr/>
          </p:nvPicPr>
          <p:blipFill>
            <a:blip r:embed="rId16" cstate="email"/>
            <a:srcRect r="9091"/>
            <a:stretch>
              <a:fillRect/>
            </a:stretch>
          </p:blipFill>
          <p:spPr bwMode="auto">
            <a:xfrm>
              <a:off x="6516216" y="5587289"/>
              <a:ext cx="648071" cy="650031"/>
            </a:xfrm>
            <a:prstGeom prst="rect">
              <a:avLst/>
            </a:prstGeom>
            <a:noFill/>
          </p:spPr>
        </p:pic>
        <p:pic>
          <p:nvPicPr>
            <p:cNvPr id="43" name="Picture 6" descr="http://www.cheekyfoods.com.au/media/catalog/product/cache/1/image/338x/9df78eab33525d08d6e5fb8d27136e95/m/o/mohito2.png"/>
            <p:cNvPicPr>
              <a:picLocks noChangeAspect="1" noChangeArrowheads="1"/>
            </p:cNvPicPr>
            <p:nvPr/>
          </p:nvPicPr>
          <p:blipFill>
            <a:blip r:embed="rId17" cstate="email"/>
            <a:srcRect l="5000" t="6958"/>
            <a:stretch>
              <a:fillRect/>
            </a:stretch>
          </p:blipFill>
          <p:spPr bwMode="auto">
            <a:xfrm>
              <a:off x="7164288" y="5461864"/>
              <a:ext cx="576064" cy="900880"/>
            </a:xfrm>
            <a:prstGeom prst="rect">
              <a:avLst/>
            </a:prstGeom>
            <a:noFill/>
          </p:spPr>
        </p:pic>
      </p:grpSp>
      <p:pic>
        <p:nvPicPr>
          <p:cNvPr id="44" name="Picture 4"/>
          <p:cNvPicPr>
            <a:picLocks noChangeAspect="1" noChangeArrowheads="1"/>
          </p:cNvPicPr>
          <p:nvPr/>
        </p:nvPicPr>
        <p:blipFill>
          <a:blip r:embed="rId18" cstate="email"/>
          <a:srcRect l="11768"/>
          <a:stretch>
            <a:fillRect/>
          </a:stretch>
        </p:blipFill>
        <p:spPr bwMode="auto">
          <a:xfrm>
            <a:off x="179512" y="5085184"/>
            <a:ext cx="1067212" cy="1043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B Presentation">
  <a:themeElements>
    <a:clrScheme name="SEB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EB Presentation">
      <a:majorFont>
        <a:latin typeface="Verdana"/>
        <a:ea typeface="ＭＳ Ｐゴシック"/>
        <a:cs typeface=""/>
      </a:majorFont>
      <a:minorFont>
        <a:latin typeface="Verdana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400" b="0" i="0" u="none" strike="noStrike" cap="none" normalizeH="0" baseline="30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400" b="0" i="0" u="none" strike="noStrike" cap="none" normalizeH="0" baseline="3000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SEB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EB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EB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919</TotalTime>
  <Words>236</Words>
  <Application>Microsoft Office PowerPoint</Application>
  <PresentationFormat>Předvádění na obrazovce (4:3)</PresentationFormat>
  <Paragraphs>85</Paragraphs>
  <Slides>3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4" baseType="lpstr">
      <vt:lpstr>SEB Presentation</vt:lpstr>
      <vt:lpstr>Snímek 1</vt:lpstr>
      <vt:lpstr>Snímek 2</vt:lpstr>
      <vt:lpstr>Snímek 3</vt:lpstr>
    </vt:vector>
  </TitlesOfParts>
  <Company>Groupe SEB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Minicompact</dc:title>
  <dc:creator>Pavlína Vacková</dc:creator>
  <cp:lastModifiedBy>mkrizova</cp:lastModifiedBy>
  <cp:revision>157</cp:revision>
  <dcterms:created xsi:type="dcterms:W3CDTF">2010-11-18T14:50:15Z</dcterms:created>
  <dcterms:modified xsi:type="dcterms:W3CDTF">2015-07-27T12:39:28Z</dcterms:modified>
</cp:coreProperties>
</file>