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29.08.2022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51520" y="35904"/>
            <a:ext cx="9073008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HDW3618DNPK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stojící kombinovaná chladnička 2D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Total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No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Frost Air Surround,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Invertorový kompresor se zárukou 12 let,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Humidity Zone, HCS filtr, LED,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otykový displej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888432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2019/2016)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D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Celkový čistý objem (l)		341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 mrazáku (l)		222/119 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0,558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Roční spotřeba energie (kWh/rok)		204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výkon (kg/24 hod)		</a:t>
            </a:r>
            <a:r>
              <a:rPr lang="cs-CZ" altLang="cs-CZ" sz="800" dirty="0" smtClean="0">
                <a:latin typeface="Arial" charset="0"/>
              </a:rPr>
              <a:t>8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10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šířeného vzduchem (dB(A) re 1 </a:t>
            </a:r>
            <a:r>
              <a:rPr lang="cs-CZ" altLang="cs-CZ" sz="800" dirty="0" err="1">
                <a:latin typeface="Arial" charset="0"/>
              </a:rPr>
              <a:t>pW</a:t>
            </a:r>
            <a:r>
              <a:rPr lang="cs-CZ" altLang="cs-CZ" sz="800" dirty="0">
                <a:latin typeface="Arial" charset="0"/>
              </a:rPr>
              <a:t>)	36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		C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Klimatická třída			N - ST 16°- 38°C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Hvězdičkové označení 		****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energetické účinnosti světla 	</a:t>
            </a:r>
            <a:r>
              <a:rPr lang="cs-CZ" altLang="cs-CZ" sz="800" dirty="0" smtClean="0">
                <a:latin typeface="Arial" charset="0"/>
              </a:rPr>
              <a:t>	F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Wifi konektivita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– možnost ovládat chladničku na dálku a využívat doplňkový obsah pomocí aplikace hOn (např. Food 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Locator, My Inventory, Advanced Drink 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Assistant, atd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.)</a:t>
            </a:r>
            <a:endParaRPr lang="cs-CZ" altLang="cs-CZ" sz="800" b="1" dirty="0" smtClean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Invertorový kompresor – tichý a energeticky úsporný chod </a:t>
            </a:r>
            <a:r>
              <a:rPr lang="cs-CZ" altLang="cs-CZ" sz="800" b="1" dirty="0" smtClean="0">
                <a:latin typeface="Arial" charset="0"/>
              </a:rPr>
              <a:t>                s prodlouženou </a:t>
            </a:r>
            <a:r>
              <a:rPr lang="cs-CZ" altLang="cs-CZ" sz="800" b="1" dirty="0">
                <a:latin typeface="Arial" charset="0"/>
              </a:rPr>
              <a:t>zárukou 12 let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Air Surround Total </a:t>
            </a:r>
            <a:r>
              <a:rPr lang="cs-CZ" altLang="cs-CZ" sz="800" b="1" dirty="0">
                <a:latin typeface="Arial" charset="0"/>
              </a:rPr>
              <a:t>No Frost – beznámrazová technologie </a:t>
            </a:r>
            <a:r>
              <a:rPr lang="cs-CZ" altLang="cs-CZ" sz="800" b="1" dirty="0" smtClean="0">
                <a:latin typeface="Arial" charset="0"/>
              </a:rPr>
              <a:t>mrazení s rovnoměrnou distribucí chladného vzduchu proudící v horizontálních kruzích. Šetrné zachování až 99% šťavnatosti a konzistence potravin</a:t>
            </a:r>
          </a:p>
          <a:p>
            <a:pPr>
              <a:lnSpc>
                <a:spcPct val="115000"/>
              </a:lnSpc>
              <a:spcBef>
                <a:spcPct val="0"/>
              </a:spcBef>
            </a:pPr>
            <a:r>
              <a:rPr lang="cs-CZ" altLang="cs-CZ" sz="800" b="1" dirty="0" smtClean="0">
                <a:latin typeface="Arial" charset="0"/>
              </a:rPr>
              <a:t>HCS filtr v zásuvce Humidity Zone pro udržení 90% vlhkosti a zachování čerstvosti potravin až 2x déle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Jeden chladící okruh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Funkce Rychlé chlazení, Rychlé mrazení, Dovolená, Eco, Demo režim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Elektronické </a:t>
            </a:r>
            <a:r>
              <a:rPr lang="cs-CZ" altLang="cs-CZ" sz="800" dirty="0">
                <a:latin typeface="Arial" charset="0"/>
              </a:rPr>
              <a:t>ovládání teploty </a:t>
            </a:r>
            <a:r>
              <a:rPr lang="cs-CZ" altLang="cs-CZ" sz="800" dirty="0" smtClean="0">
                <a:latin typeface="Arial" charset="0"/>
              </a:rPr>
              <a:t>+2 až +8 °C chladnička / -16 </a:t>
            </a:r>
            <a:r>
              <a:rPr lang="cs-CZ" altLang="cs-CZ" sz="800" dirty="0">
                <a:latin typeface="Arial" charset="0"/>
              </a:rPr>
              <a:t>až -</a:t>
            </a:r>
            <a:r>
              <a:rPr lang="cs-CZ" altLang="cs-CZ" sz="800" dirty="0" smtClean="0">
                <a:latin typeface="Arial" charset="0"/>
              </a:rPr>
              <a:t>24 °C mrazák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Externí dotykový displej na dvířkách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Automatické odmrazování chladničky i mrazáku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Akustický signál otevřených dvířek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Chladnička</a:t>
            </a: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3 +1  skleněné police / 6 přihrádek </a:t>
            </a:r>
            <a:r>
              <a:rPr lang="cs-CZ" altLang="cs-CZ" sz="800" dirty="0">
                <a:latin typeface="Arial" charset="0"/>
              </a:rPr>
              <a:t>ve </a:t>
            </a:r>
            <a:r>
              <a:rPr lang="cs-CZ" altLang="cs-CZ" sz="800" dirty="0" smtClean="0">
                <a:latin typeface="Arial" charset="0"/>
              </a:rPr>
              <a:t>dveřích </a:t>
            </a: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Zásuvka Humidity Zone, Zásuvka Fresh Box</a:t>
            </a:r>
            <a:endParaRPr lang="cs-CZ" altLang="cs-CZ" sz="800" dirty="0">
              <a:latin typeface="Arial" charset="0"/>
            </a:endParaRPr>
          </a:p>
          <a:p>
            <a:pPr marL="0" indent="0"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Držák na víno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3 transparentní zásuvky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 smtClean="0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Konstrukce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Osvětlení </a:t>
            </a:r>
            <a:r>
              <a:rPr lang="cs-CZ" altLang="cs-CZ" sz="800" b="1" dirty="0" smtClean="0">
                <a:solidFill>
                  <a:schemeClr val="bg1"/>
                </a:solidFill>
                <a:latin typeface="Arial" charset="0"/>
              </a:rPr>
              <a:t>LED /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Integrované madlo / 2 </a:t>
            </a:r>
            <a:r>
              <a:rPr lang="cs-CZ" altLang="cs-CZ" sz="800" dirty="0">
                <a:solidFill>
                  <a:schemeClr val="bg1"/>
                </a:solidFill>
                <a:latin typeface="Arial" charset="0"/>
              </a:rPr>
              <a:t>nastavitelné </a:t>
            </a:r>
            <a:r>
              <a:rPr lang="cs-CZ" altLang="cs-CZ" sz="800" dirty="0" smtClean="0">
                <a:solidFill>
                  <a:schemeClr val="bg1"/>
                </a:solidFill>
                <a:latin typeface="Arial" charset="0"/>
              </a:rPr>
              <a:t>nožičky; 2 kolečka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34005076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8059019048536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Nerez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1850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595 x 658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7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1897 x 655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747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77,8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063030" y="1967006"/>
            <a:ext cx="64807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</a:t>
            </a:r>
          </a:p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cs-CZ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7639094" y="2039086"/>
            <a:ext cx="143944" cy="648000"/>
          </a:xfrm>
          <a:prstGeom prst="rect">
            <a:avLst/>
          </a:prstGeom>
        </p:spPr>
      </p:pic>
      <p:pic>
        <p:nvPicPr>
          <p:cNvPr id="21" name="Obrázek 20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71B340DF-2DCF-4E22-A2E4-C532E6A47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8108" y="1753505"/>
            <a:ext cx="684000" cy="682167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4811250" y="1078383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Beznámrazová technologie Total No Frost Air Surround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4793061" y="1785010"/>
            <a:ext cx="9144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Zdarma prodloužená záruka 12 let na invertorový kompresor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Obrázek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758" y="951500"/>
            <a:ext cx="720000" cy="720000"/>
          </a:xfrm>
          <a:prstGeom prst="rect">
            <a:avLst/>
          </a:prstGeom>
        </p:spPr>
      </p:pic>
      <p:sp>
        <p:nvSpPr>
          <p:cNvPr id="29" name="TextovéPole 28"/>
          <p:cNvSpPr txBox="1"/>
          <p:nvPr/>
        </p:nvSpPr>
        <p:spPr>
          <a:xfrm>
            <a:off x="4788024" y="2492896"/>
            <a:ext cx="9144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Zásuvka Humidity Zone s filtrem HCS, který udrží až 90 % vlhkosti v prostoru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4778244" y="3379699"/>
            <a:ext cx="914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Dotykový displej na dvířkách pro ovládání teploty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4797479" y="4203869"/>
            <a:ext cx="9144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Úsporné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 osvětlení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797479" y="4725144"/>
            <a:ext cx="8932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Funkce </a:t>
            </a:r>
          </a:p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Rychlé mrazení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Obrázek 4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089" y="4581208"/>
            <a:ext cx="720000" cy="720000"/>
          </a:xfrm>
          <a:prstGeom prst="rect">
            <a:avLst/>
          </a:prstGeom>
        </p:spPr>
      </p:pic>
      <p:sp>
        <p:nvSpPr>
          <p:cNvPr id="28" name="TextovéPole 27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2019/2016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78" y="4047376"/>
            <a:ext cx="720000" cy="720000"/>
          </a:xfrm>
          <a:prstGeom prst="rect">
            <a:avLst/>
          </a:prstGeom>
        </p:spPr>
      </p:pic>
      <p:pic>
        <p:nvPicPr>
          <p:cNvPr id="39" name="Obrázek 3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9" t="5251" r="2651" b="9475"/>
          <a:stretch/>
        </p:blipFill>
        <p:spPr>
          <a:xfrm>
            <a:off x="4094190" y="3357073"/>
            <a:ext cx="720000" cy="719999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230" y="2490674"/>
            <a:ext cx="720000" cy="720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728" y="5363904"/>
            <a:ext cx="720000" cy="720000"/>
          </a:xfrm>
          <a:prstGeom prst="rect">
            <a:avLst/>
          </a:prstGeom>
        </p:spPr>
      </p:pic>
      <p:sp>
        <p:nvSpPr>
          <p:cNvPr id="37" name="TextovéPole 36"/>
          <p:cNvSpPr txBox="1"/>
          <p:nvPr/>
        </p:nvSpPr>
        <p:spPr>
          <a:xfrm>
            <a:off x="4757621" y="5085184"/>
            <a:ext cx="893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Ovládání na dálku a doplňkové funkce v aplikaci hOn: Food Locator, My Inventory a Advanced Drink Assistant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066" y="1232673"/>
            <a:ext cx="648000" cy="65232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10" t="5901" r="17809" b="5901"/>
          <a:stretch/>
        </p:blipFill>
        <p:spPr>
          <a:xfrm>
            <a:off x="6808793" y="3096728"/>
            <a:ext cx="1149984" cy="201247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02" t="4851" r="30601" b="5900"/>
          <a:stretch/>
        </p:blipFill>
        <p:spPr>
          <a:xfrm>
            <a:off x="5714276" y="1564856"/>
            <a:ext cx="1054948" cy="320252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169636" y="1123368"/>
            <a:ext cx="706388" cy="692696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9207" y="1865515"/>
            <a:ext cx="1099254" cy="219850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b4af0723-3826-4aee-ba08-906e8dce3040"/>
    <ds:schemaRef ds:uri="http://schemas.microsoft.com/office/infopath/2007/PartnerControls"/>
    <ds:schemaRef ds:uri="a09af93a-bc92-4cce-8ba3-c8fdbed82e22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1952</TotalTime>
  <Words>112</Words>
  <Application>Microsoft Office PowerPoint</Application>
  <PresentationFormat>Předvádění na obrazovce (4:3)</PresentationFormat>
  <Paragraphs>64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259</cp:revision>
  <cp:lastPrinted>2016-05-31T13:00:02Z</cp:lastPrinted>
  <dcterms:created xsi:type="dcterms:W3CDTF">2015-07-16T11:02:07Z</dcterms:created>
  <dcterms:modified xsi:type="dcterms:W3CDTF">2022-08-29T14:35:26Z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