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07.03.2025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107504" y="44624"/>
            <a:ext cx="9036496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cs-CZ" altLang="cs-CZ" sz="2400" b="1" dirty="0">
                <a:solidFill>
                  <a:srgbClr val="6DC4C3"/>
                </a:solidFill>
                <a:latin typeface="Arial" charset="0"/>
              </a:rPr>
              <a:t>CNUQ2L513EW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 smtClean="0">
                <a:latin typeface="Arial" charset="0"/>
              </a:rPr>
              <a:t>Zásuvkový mrazák </a:t>
            </a:r>
            <a:r>
              <a:rPr lang="cs-CZ" altLang="cs-CZ" sz="1400" dirty="0">
                <a:solidFill>
                  <a:srgbClr val="6DC4C3"/>
                </a:solidFill>
                <a:latin typeface="Arial" charset="0"/>
              </a:rPr>
              <a:t>UP FREEZER 300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Low Frost chlazení, mechanické ovládání,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4+1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zásuvky, 4 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hvězdičky, doplňkový obsah v aplikaci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hOn, možnost umístění do -15 °C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40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179512" y="908720"/>
            <a:ext cx="3888432" cy="576064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</a:t>
            </a:r>
            <a:r>
              <a:rPr lang="cs-CZ" altLang="cs-CZ" sz="800" dirty="0" smtClean="0">
                <a:latin typeface="Arial" charset="0"/>
              </a:rPr>
              <a:t>E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Celkový čistý objem (l)		</a:t>
            </a:r>
            <a:r>
              <a:rPr lang="cs-CZ" altLang="cs-CZ" sz="800" dirty="0" smtClean="0">
                <a:latin typeface="Arial" charset="0"/>
              </a:rPr>
              <a:t>169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-/</a:t>
            </a:r>
            <a:r>
              <a:rPr lang="cs-CZ" altLang="cs-CZ" sz="800" dirty="0" smtClean="0">
                <a:latin typeface="Arial" charset="0"/>
              </a:rPr>
              <a:t>169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0,523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Roční spotřeba energie (kWh/rok)		</a:t>
            </a:r>
            <a:r>
              <a:rPr lang="cs-CZ" altLang="cs-CZ" sz="800" dirty="0" smtClean="0">
                <a:latin typeface="Arial" charset="0"/>
              </a:rPr>
              <a:t>191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</a:t>
            </a:r>
            <a:r>
              <a:rPr lang="cs-CZ" altLang="cs-CZ" sz="800" dirty="0" smtClean="0">
                <a:latin typeface="Arial" charset="0"/>
              </a:rPr>
              <a:t>4,4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16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</a:t>
            </a:r>
            <a:r>
              <a:rPr lang="cs-CZ" altLang="cs-CZ" sz="800" dirty="0" smtClean="0">
                <a:latin typeface="Arial" charset="0"/>
              </a:rPr>
              <a:t>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</a:t>
            </a:r>
            <a:r>
              <a:rPr lang="cs-CZ" altLang="cs-CZ" sz="800" dirty="0" smtClean="0">
                <a:latin typeface="Arial" charset="0"/>
              </a:rPr>
              <a:t>SN </a:t>
            </a:r>
            <a:r>
              <a:rPr lang="cs-CZ" altLang="cs-CZ" sz="800" dirty="0">
                <a:latin typeface="Arial" charset="0"/>
              </a:rPr>
              <a:t>- ST </a:t>
            </a:r>
            <a:r>
              <a:rPr lang="cs-CZ" altLang="cs-CZ" sz="800" dirty="0" smtClean="0">
                <a:latin typeface="Arial" charset="0"/>
              </a:rPr>
              <a:t>10°- </a:t>
            </a:r>
            <a:r>
              <a:rPr lang="cs-CZ" altLang="cs-CZ" sz="800" dirty="0" smtClean="0">
                <a:latin typeface="Arial" charset="0"/>
              </a:rPr>
              <a:t>38°C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sz="800" b="1" dirty="0">
                <a:latin typeface="Arial" charset="0"/>
              </a:rPr>
              <a:t>Nejnižší bezpečná pracovní teplota okolí mrazničky         -15 °C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Hvězdičkové </a:t>
            </a:r>
            <a:r>
              <a:rPr lang="cs-CZ" altLang="cs-CZ" sz="800" dirty="0">
                <a:latin typeface="Arial" charset="0"/>
              </a:rPr>
              <a:t>označení 		</a:t>
            </a:r>
            <a:r>
              <a:rPr lang="cs-CZ" altLang="cs-CZ" sz="800" dirty="0" smtClean="0">
                <a:latin typeface="Arial" charset="0"/>
              </a:rPr>
              <a:t>****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</a:t>
            </a:r>
            <a:r>
              <a:rPr lang="cs-CZ" altLang="cs-CZ" sz="800" dirty="0" smtClean="0">
                <a:latin typeface="Arial" charset="0"/>
              </a:rPr>
              <a:t>-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Vlastnosti</a:t>
            </a:r>
            <a:r>
              <a:rPr lang="cs-CZ" altLang="cs-CZ" sz="800" dirty="0">
                <a:latin typeface="Arial" charset="0"/>
              </a:rPr>
              <a:t>	</a:t>
            </a:r>
            <a:endParaRPr lang="cs-CZ" altLang="cs-CZ" sz="800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Low Frost </a:t>
            </a:r>
            <a:r>
              <a:rPr lang="cs-CZ" altLang="cs-CZ" sz="800" b="1" dirty="0" smtClean="0">
                <a:latin typeface="Arial" charset="0"/>
              </a:rPr>
              <a:t>technologie mrazení</a:t>
            </a: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Low Frost - systém chlazení s menší tvorbou námrazy v mrazáku – Chladicí okruh je skrytý ve stěnách mrazáku, čímž se snižuje tvorba námrazy. Mrazák vyžaduje zřídka manuální odmrazování (pouze 1x za rok!) Chladný vzduch je v mrazáku distribuován rovnoměrně a tím je zaručena vyšší účinnost chlazení. Zásuvky jsou vyrobeny tak, aby se daly snadno čistit</a:t>
            </a:r>
            <a:r>
              <a:rPr lang="cs-CZ" altLang="cs-CZ" sz="800" b="1" dirty="0" smtClean="0">
                <a:latin typeface="Arial" charset="0"/>
              </a:rPr>
              <a:t>.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Doplňkový obsah v aplikaci hOn (bez připojení k Wifi a možnosti dálkového ovládání). Tipy a rady, Asistent zásob, Smart Food Locator a mnoho dalšího. 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Mechanické ovládání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Manuální odmrazování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Možnost umístit v místnosti s okolní teplotou až do -15° C (sklep)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4</a:t>
            </a:r>
            <a:r>
              <a:rPr lang="cs-CZ" altLang="cs-CZ" sz="800" dirty="0" smtClean="0">
                <a:latin typeface="Arial" charset="0"/>
              </a:rPr>
              <a:t> </a:t>
            </a:r>
            <a:r>
              <a:rPr lang="cs-CZ" altLang="cs-CZ" sz="800" dirty="0" smtClean="0">
                <a:latin typeface="Arial" charset="0"/>
              </a:rPr>
              <a:t>průhledné </a:t>
            </a:r>
            <a:r>
              <a:rPr lang="cs-CZ" altLang="cs-CZ" sz="800" dirty="0" smtClean="0">
                <a:latin typeface="Arial" charset="0"/>
              </a:rPr>
              <a:t>zásuvky + 1 výsuvná police nahoře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1 vanička na led</a:t>
            </a: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2 polohovatelné </a:t>
            </a:r>
            <a:r>
              <a:rPr lang="cs-CZ" altLang="cs-CZ" sz="800" dirty="0" smtClean="0">
                <a:latin typeface="Arial" charset="0"/>
              </a:rPr>
              <a:t>nožičky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Výměnný </a:t>
            </a:r>
            <a:r>
              <a:rPr lang="cs-CZ" altLang="cs-CZ" sz="800" dirty="0">
                <a:latin typeface="Arial" charset="0"/>
              </a:rPr>
              <a:t>závěs dveří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Integrované madlo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Ekologické </a:t>
            </a:r>
            <a:r>
              <a:rPr lang="cs-CZ" altLang="cs-CZ" sz="800" dirty="0">
                <a:latin typeface="Arial" charset="0"/>
              </a:rPr>
              <a:t>chladicí médium </a:t>
            </a:r>
            <a:r>
              <a:rPr lang="cs-CZ" altLang="cs-CZ" sz="800" dirty="0" smtClean="0">
                <a:latin typeface="Arial" charset="0"/>
              </a:rPr>
              <a:t>R600a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1 kompresor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 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40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6084168" y="5013176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37001697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8059019103105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Bílá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(mm)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1380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545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570 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Čistá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45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1423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581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596</a:t>
            </a:r>
            <a:endParaRPr lang="cs-CZ" altLang="cs-CZ" sz="8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Hmotnost s obalem (kg)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47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4355976" y="2780928"/>
            <a:ext cx="360040" cy="216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20" y="850227"/>
            <a:ext cx="648000" cy="648000"/>
          </a:xfrm>
          <a:prstGeom prst="rect">
            <a:avLst/>
          </a:prstGeom>
        </p:spPr>
      </p:pic>
      <p:sp>
        <p:nvSpPr>
          <p:cNvPr id="38" name="Obdélník 37"/>
          <p:cNvSpPr/>
          <p:nvPr/>
        </p:nvSpPr>
        <p:spPr>
          <a:xfrm>
            <a:off x="5868112" y="922235"/>
            <a:ext cx="5760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</a:t>
            </a:r>
            <a:endParaRPr lang="cs-CZ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44" name="Obrázek 4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0" t="1701" r="18500" b="1701"/>
          <a:stretch/>
        </p:blipFill>
        <p:spPr>
          <a:xfrm>
            <a:off x="6945908" y="2477577"/>
            <a:ext cx="1360084" cy="240630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2750" r="31100" b="2750"/>
          <a:stretch/>
        </p:blipFill>
        <p:spPr>
          <a:xfrm>
            <a:off x="5688043" y="1919640"/>
            <a:ext cx="1221940" cy="305485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244344" y="805531"/>
            <a:ext cx="706388" cy="69269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820" y="1919640"/>
            <a:ext cx="718676" cy="14373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5" name="Obrázek 4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4" y="1099696"/>
            <a:ext cx="720000" cy="720000"/>
          </a:xfrm>
          <a:prstGeom prst="rect">
            <a:avLst/>
          </a:prstGeom>
        </p:spPr>
      </p:pic>
      <p:sp>
        <p:nvSpPr>
          <p:cNvPr id="46" name="TextovéPole 45"/>
          <p:cNvSpPr txBox="1"/>
          <p:nvPr/>
        </p:nvSpPr>
        <p:spPr>
          <a:xfrm>
            <a:off x="4839853" y="986021"/>
            <a:ext cx="8640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Doplňkový obsah v aplikaci hOn (bez připojení k Wifi a ovládání na dálku)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573" y="2117577"/>
            <a:ext cx="720000" cy="720000"/>
          </a:xfrm>
          <a:prstGeom prst="rect">
            <a:avLst/>
          </a:prstGeom>
        </p:spPr>
      </p:pic>
      <p:sp>
        <p:nvSpPr>
          <p:cNvPr id="47" name="TextovéPole 46"/>
          <p:cNvSpPr txBox="1"/>
          <p:nvPr/>
        </p:nvSpPr>
        <p:spPr>
          <a:xfrm>
            <a:off x="4793938" y="2055630"/>
            <a:ext cx="8640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Systém chlazení s menší tvorbou námrazy umožňující odmrazování pouze 1x ročně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ovéPole 47"/>
          <p:cNvSpPr txBox="1"/>
          <p:nvPr/>
        </p:nvSpPr>
        <p:spPr>
          <a:xfrm>
            <a:off x="4829448" y="3300303"/>
            <a:ext cx="864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Možnost umístit v místnosti s okolní teplotou až do -15 °C (např. sklep)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bdélník 50"/>
          <p:cNvSpPr/>
          <p:nvPr/>
        </p:nvSpPr>
        <p:spPr>
          <a:xfrm>
            <a:off x="4063264" y="3300303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-15 °C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Obrázek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22" y="4264831"/>
            <a:ext cx="720000" cy="720000"/>
          </a:xfrm>
          <a:prstGeom prst="rect">
            <a:avLst/>
          </a:prstGeom>
        </p:spPr>
      </p:pic>
      <p:sp>
        <p:nvSpPr>
          <p:cNvPr id="52" name="TextovéPole 51"/>
          <p:cNvSpPr txBox="1"/>
          <p:nvPr/>
        </p:nvSpPr>
        <p:spPr>
          <a:xfrm>
            <a:off x="4809402" y="4256762"/>
            <a:ext cx="864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Možnost otočit směr otevírání dvířek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Obdélník 52"/>
          <p:cNvSpPr/>
          <p:nvPr/>
        </p:nvSpPr>
        <p:spPr>
          <a:xfrm>
            <a:off x="4057573" y="5276271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 + 1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ovéPole 53"/>
          <p:cNvSpPr txBox="1"/>
          <p:nvPr/>
        </p:nvSpPr>
        <p:spPr>
          <a:xfrm>
            <a:off x="4840515" y="5320952"/>
            <a:ext cx="864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4 průhledné zásuvky + 1 výsuvná police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</TotalTime>
  <Words>109</Words>
  <Application>Microsoft Office PowerPoint</Application>
  <PresentationFormat>Předvádění na obrazovce (4:3)</PresentationFormat>
  <Paragraphs>59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176</cp:revision>
  <cp:lastPrinted>2016-05-31T13:00:02Z</cp:lastPrinted>
  <dcterms:created xsi:type="dcterms:W3CDTF">2015-07-16T11:02:07Z</dcterms:created>
  <dcterms:modified xsi:type="dcterms:W3CDTF">2025-03-07T15:32:51Z</dcterms:modified>
</cp:coreProperties>
</file>