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0E8FC5"/>
    <a:srgbClr val="0093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587" autoAdjust="0"/>
    <p:restoredTop sz="86441" autoAdjust="0"/>
  </p:normalViewPr>
  <p:slideViewPr>
    <p:cSldViewPr>
      <p:cViewPr varScale="1">
        <p:scale>
          <a:sx n="89" d="100"/>
          <a:sy n="89" d="100"/>
        </p:scale>
        <p:origin x="773" y="7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791B80A1-FDE9-416C-B9A8-2A1FE73A844A}" type="datetimeFigureOut">
              <a:rPr lang="cs-CZ" smtClean="0"/>
              <a:t>02.02.2024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F63C6288-EF84-456C-B7FC-4481D153D6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8080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C6288-EF84-456C-B7FC-4481D153D6E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777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02.02.2024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854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02.02.2024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16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02.02.2024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516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02.02.2024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30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02.02.2024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16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02.02.2024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77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02.02.2024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038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02.02.2024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665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320" y="6309320"/>
            <a:ext cx="1251348" cy="386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reeform 28"/>
          <p:cNvSpPr>
            <a:spLocks/>
          </p:cNvSpPr>
          <p:nvPr userDrawn="1"/>
        </p:nvSpPr>
        <p:spPr bwMode="auto">
          <a:xfrm flipH="1" flipV="1">
            <a:off x="0" y="6211575"/>
            <a:ext cx="6984776" cy="646425"/>
          </a:xfrm>
          <a:custGeom>
            <a:avLst/>
            <a:gdLst>
              <a:gd name="connsiteX0" fmla="*/ 0 w 8915400"/>
              <a:gd name="connsiteY0" fmla="*/ 0 h 1026989"/>
              <a:gd name="connsiteX1" fmla="*/ 311567 w 8915400"/>
              <a:gd name="connsiteY1" fmla="*/ 0 h 1026989"/>
              <a:gd name="connsiteX2" fmla="*/ 8609192 w 8915400"/>
              <a:gd name="connsiteY2" fmla="*/ 0 h 1026989"/>
              <a:gd name="connsiteX3" fmla="*/ 8892102 w 8915400"/>
              <a:gd name="connsiteY3" fmla="*/ 281709 h 1026989"/>
              <a:gd name="connsiteX4" fmla="*/ 8915400 w 8915400"/>
              <a:gd name="connsiteY4" fmla="*/ 313802 h 1026989"/>
              <a:gd name="connsiteX5" fmla="*/ 8892102 w 8915400"/>
              <a:gd name="connsiteY5" fmla="*/ 345896 h 1026989"/>
              <a:gd name="connsiteX6" fmla="*/ 8203133 w 8915400"/>
              <a:gd name="connsiteY6" fmla="*/ 1012725 h 1026989"/>
              <a:gd name="connsiteX7" fmla="*/ 8196476 w 8915400"/>
              <a:gd name="connsiteY7" fmla="*/ 1016291 h 1026989"/>
              <a:gd name="connsiteX8" fmla="*/ 8173178 w 8915400"/>
              <a:gd name="connsiteY8" fmla="*/ 1026989 h 1026989"/>
              <a:gd name="connsiteX9" fmla="*/ 686871 w 8915400"/>
              <a:gd name="connsiteY9" fmla="*/ 1026989 h 1026989"/>
              <a:gd name="connsiteX10" fmla="*/ 0 w 8915400"/>
              <a:gd name="connsiteY10" fmla="*/ 1026989 h 102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15400" h="1026989">
                <a:moveTo>
                  <a:pt x="0" y="0"/>
                </a:moveTo>
                <a:lnTo>
                  <a:pt x="311567" y="0"/>
                </a:lnTo>
                <a:cubicBezTo>
                  <a:pt x="1814549" y="0"/>
                  <a:pt x="4345887" y="0"/>
                  <a:pt x="8609192" y="0"/>
                </a:cubicBezTo>
                <a:cubicBezTo>
                  <a:pt x="8609192" y="0"/>
                  <a:pt x="8609192" y="0"/>
                  <a:pt x="8892102" y="281709"/>
                </a:cubicBezTo>
                <a:cubicBezTo>
                  <a:pt x="8892102" y="281709"/>
                  <a:pt x="8915400" y="299539"/>
                  <a:pt x="8915400" y="313802"/>
                </a:cubicBezTo>
                <a:cubicBezTo>
                  <a:pt x="8915400" y="328066"/>
                  <a:pt x="8892102" y="345896"/>
                  <a:pt x="8892102" y="345896"/>
                </a:cubicBezTo>
                <a:cubicBezTo>
                  <a:pt x="8892102" y="345896"/>
                  <a:pt x="8892102" y="345896"/>
                  <a:pt x="8203133" y="1012725"/>
                </a:cubicBezTo>
                <a:cubicBezTo>
                  <a:pt x="8203133" y="1012725"/>
                  <a:pt x="8206461" y="1009159"/>
                  <a:pt x="8196476" y="1016291"/>
                </a:cubicBezTo>
                <a:cubicBezTo>
                  <a:pt x="8186491" y="1026989"/>
                  <a:pt x="8173178" y="1026989"/>
                  <a:pt x="8173178" y="1026989"/>
                </a:cubicBezTo>
                <a:cubicBezTo>
                  <a:pt x="8173178" y="1026989"/>
                  <a:pt x="8173178" y="1026989"/>
                  <a:pt x="686871" y="1026989"/>
                </a:cubicBezTo>
                <a:lnTo>
                  <a:pt x="0" y="1026989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txBody>
          <a:bodyPr vert="horz" wrap="square" lIns="86818" tIns="43409" rIns="86818" bIns="43409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709">
              <a:solidFill>
                <a:prstClr val="black"/>
              </a:solidFill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xmlns="" id="{9CBF3D83-6329-4114-881B-C48C9E2EDB1D}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-98852" y="98850"/>
            <a:ext cx="519832" cy="322129"/>
          </a:xfrm>
          <a:custGeom>
            <a:avLst/>
            <a:gdLst>
              <a:gd name="T0" fmla="*/ 397 w 524"/>
              <a:gd name="T1" fmla="*/ 0 h 398"/>
              <a:gd name="T2" fmla="*/ 0 w 524"/>
              <a:gd name="T3" fmla="*/ 398 h 398"/>
              <a:gd name="T4" fmla="*/ 524 w 524"/>
              <a:gd name="T5" fmla="*/ 398 h 398"/>
              <a:gd name="T6" fmla="*/ 524 w 524"/>
              <a:gd name="T7" fmla="*/ 130 h 398"/>
              <a:gd name="T8" fmla="*/ 397 w 524"/>
              <a:gd name="T9" fmla="*/ 0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4" h="398">
                <a:moveTo>
                  <a:pt x="397" y="0"/>
                </a:moveTo>
                <a:lnTo>
                  <a:pt x="0" y="398"/>
                </a:lnTo>
                <a:lnTo>
                  <a:pt x="524" y="398"/>
                </a:lnTo>
                <a:lnTo>
                  <a:pt x="524" y="130"/>
                </a:lnTo>
                <a:lnTo>
                  <a:pt x="397" y="0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5114" tIns="32557" rIns="65114" bIns="32557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solidFill>
                <a:prstClr val="black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908720"/>
            <a:ext cx="7147240" cy="0"/>
          </a:xfrm>
          <a:prstGeom prst="line">
            <a:avLst/>
          </a:prstGeom>
          <a:ln w="19050">
            <a:solidFill>
              <a:srgbClr val="4472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882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02.02.2024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091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02.02.2024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62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35264-EE75-400C-80BE-5E821CD423B8}" type="datetimeFigureOut">
              <a:rPr lang="cs-CZ" smtClean="0"/>
              <a:t>02.02.2024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510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emf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Zástupný symbol pro text 3"/>
          <p:cNvSpPr txBox="1">
            <a:spLocks/>
          </p:cNvSpPr>
          <p:nvPr/>
        </p:nvSpPr>
        <p:spPr>
          <a:xfrm>
            <a:off x="323528" y="44624"/>
            <a:ext cx="8818904" cy="864443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400" b="1" dirty="0" smtClean="0">
                <a:solidFill>
                  <a:srgbClr val="4472C4"/>
                </a:solidFill>
                <a:latin typeface="Arial" charset="0"/>
              </a:rPr>
              <a:t>XF1C3TB1FX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400" dirty="0" smtClean="0">
                <a:solidFill>
                  <a:prstClr val="black"/>
                </a:solidFill>
                <a:latin typeface="Arial" charset="0"/>
              </a:rPr>
              <a:t>Myčka </a:t>
            </a:r>
            <a:r>
              <a:rPr lang="cs-CZ" altLang="cs-CZ" sz="1400" dirty="0" smtClean="0">
                <a:solidFill>
                  <a:prstClr val="black"/>
                </a:solidFill>
                <a:latin typeface="Arial" charset="0"/>
              </a:rPr>
              <a:t>nádobí šíře </a:t>
            </a:r>
            <a:r>
              <a:rPr lang="cs-CZ" altLang="cs-CZ" sz="1400" dirty="0" smtClean="0">
                <a:solidFill>
                  <a:prstClr val="black"/>
                </a:solidFill>
                <a:latin typeface="Arial" charset="0"/>
              </a:rPr>
              <a:t>45 </a:t>
            </a:r>
            <a:r>
              <a:rPr lang="cs-CZ" altLang="cs-CZ" sz="1400" dirty="0" smtClean="0">
                <a:solidFill>
                  <a:prstClr val="black"/>
                </a:solidFill>
                <a:latin typeface="Arial" charset="0"/>
              </a:rPr>
              <a:t>cm </a:t>
            </a:r>
            <a:r>
              <a:rPr lang="cs-CZ" altLang="cs-CZ" sz="1400" dirty="0" smtClean="0">
                <a:solidFill>
                  <a:srgbClr val="0070C0"/>
                </a:solidFill>
                <a:latin typeface="Arial" charset="0"/>
              </a:rPr>
              <a:t>I-PRO </a:t>
            </a:r>
            <a:r>
              <a:rPr lang="cs-CZ" altLang="cs-CZ" sz="1400" dirty="0">
                <a:solidFill>
                  <a:srgbClr val="0070C0"/>
                </a:solidFill>
                <a:latin typeface="Arial" charset="0"/>
              </a:rPr>
              <a:t>SHINE SERIES </a:t>
            </a:r>
            <a:r>
              <a:rPr lang="cs-CZ" altLang="cs-CZ" sz="1400" dirty="0" smtClean="0">
                <a:solidFill>
                  <a:srgbClr val="0070C0"/>
                </a:solidFill>
                <a:latin typeface="Arial" charset="0"/>
              </a:rPr>
              <a:t>5</a:t>
            </a:r>
            <a:endParaRPr lang="cs-CZ" altLang="cs-CZ" sz="1400" dirty="0" smtClean="0">
              <a:solidFill>
                <a:srgbClr val="0070C0"/>
              </a:solidFill>
              <a:latin typeface="Arial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Wifi, Invertorový </a:t>
            </a: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motor, </a:t>
            </a: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digitální dotykový displej</a:t>
            </a: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, </a:t>
            </a: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rychlý cyklus, třetí </a:t>
            </a: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koš, světelný indikátor na zem, Auto Door, Extra Dry</a:t>
            </a:r>
            <a:endParaRPr lang="cs-CZ" altLang="cs-CZ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4067944" y="980728"/>
            <a:ext cx="0" cy="5112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Zástupný symbol pro text 3"/>
          <p:cNvSpPr txBox="1">
            <a:spLocks/>
          </p:cNvSpPr>
          <p:nvPr/>
        </p:nvSpPr>
        <p:spPr>
          <a:xfrm>
            <a:off x="35496" y="908720"/>
            <a:ext cx="4104456" cy="5949280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Hlavní vlastnosti (Nařízení v přenesené pravomoci: (EU) 2019/2017)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Třída energetické účinnosti		</a:t>
            </a:r>
            <a:r>
              <a:rPr lang="cs-CZ" altLang="cs-CZ" sz="800" dirty="0">
                <a:latin typeface="Arial" charset="0"/>
              </a:rPr>
              <a:t>C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Jmenovitá kapacita (sady nádobí)		</a:t>
            </a:r>
            <a:r>
              <a:rPr lang="cs-CZ" altLang="cs-CZ" sz="800" dirty="0" smtClean="0">
                <a:latin typeface="Arial" charset="0"/>
              </a:rPr>
              <a:t>11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Spotřeba energie na 1 cyklus programu Eco (kWh) 	</a:t>
            </a:r>
            <a:r>
              <a:rPr lang="cs-CZ" altLang="cs-CZ" sz="800" dirty="0" smtClean="0">
                <a:latin typeface="Arial" charset="0"/>
              </a:rPr>
              <a:t>0,63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Spotřeba energie na 100 cyklů programu Eco (kWh)	</a:t>
            </a:r>
            <a:r>
              <a:rPr lang="cs-CZ" altLang="cs-CZ" sz="800" dirty="0" smtClean="0">
                <a:latin typeface="Arial" charset="0"/>
              </a:rPr>
              <a:t>63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Spotřeba vody na 1 cyklus v programu Eco (l) 	</a:t>
            </a:r>
            <a:r>
              <a:rPr lang="cs-CZ" altLang="cs-CZ" sz="800" dirty="0" smtClean="0">
                <a:latin typeface="Arial" charset="0"/>
              </a:rPr>
              <a:t>9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Trvání programu Eco (h:min)		</a:t>
            </a:r>
            <a:r>
              <a:rPr lang="cs-CZ" altLang="cs-CZ" sz="800" dirty="0" smtClean="0">
                <a:latin typeface="Arial" charset="0"/>
              </a:rPr>
              <a:t>4:35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Úroveň emisí hluku šířeného vzduchem (dB(A) re 1 pW)	</a:t>
            </a:r>
            <a:r>
              <a:rPr lang="cs-CZ" altLang="cs-CZ" sz="800" dirty="0" smtClean="0">
                <a:latin typeface="Arial" charset="0"/>
              </a:rPr>
              <a:t>43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Emisní třída hluku šířeného vzduchem	</a:t>
            </a:r>
            <a:r>
              <a:rPr lang="cs-CZ" altLang="cs-CZ" sz="800" dirty="0" smtClean="0">
                <a:latin typeface="Arial" charset="0"/>
              </a:rPr>
              <a:t>	B</a:t>
            </a:r>
            <a:endParaRPr lang="cs-CZ" altLang="cs-CZ" sz="800" dirty="0">
              <a:latin typeface="Arial" charset="0"/>
            </a:endParaRPr>
          </a:p>
          <a:p>
            <a:pPr marL="0" indent="0">
              <a:buNone/>
            </a:pP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Technologie</a:t>
            </a:r>
            <a:endParaRPr lang="cs-CZ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Wifi + Bluetooth připojení -  možnost bezdotykového připojení k Wifi a ovládání pračky přes aplikaci hOn se širokou škálou dodatečných informací a funkcí.</a:t>
            </a:r>
          </a:p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Kompatibilní s hlasovými aplikacemi Alexa a Google (pouze v ENG)</a:t>
            </a:r>
          </a:p>
          <a:p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Třetí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koš na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příbory</a:t>
            </a:r>
            <a:endParaRPr lang="cs-CZ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Smart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Sensor system - sensory znečištění, teploty a množství náplně pro rozeznání nečistot a nastavení optimálních podmínek mytí</a:t>
            </a:r>
          </a:p>
          <a:p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Světelný indikátor provozu svítící na zem</a:t>
            </a:r>
          </a:p>
          <a:p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Funkce Hygiena – dezinfekce nádobí zvýšením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teploty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a aktivací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systémů antibakteriálního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ošetření</a:t>
            </a: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Programy </a:t>
            </a: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>
              <a:buNone/>
            </a:pP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8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programů základních + Wifi</a:t>
            </a:r>
          </a:p>
          <a:p>
            <a:pPr marL="0" indent="0">
              <a:buNone/>
            </a:pP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Eco 45 °C, Univerzální 60 °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C, Intenzivní 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75 °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C,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Auto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Care 45-50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°C, Opláchnutí, Rychlý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59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min 65 °C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– mytí včetně sušení celé náplně, Rychlý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20 min 35 °C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– mytí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celé náplně (bez sušení)</a:t>
            </a:r>
            <a:r>
              <a:rPr lang="cs-CZ" sz="8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Auto</a:t>
            </a:r>
            <a:r>
              <a:rPr lang="cs-CZ" sz="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Plus 55 – 65 °C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– automatický program</a:t>
            </a: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Funkce</a:t>
            </a:r>
            <a:endParaRPr lang="cs-CZ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Wifi,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Odložený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start až 23 hod, Poloviční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náplň horní nebo spodní koš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, Hygiena, </a:t>
            </a: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Extra Dry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- zvyšuje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teplotu vody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během poslední fáze mycího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cyklu, </a:t>
            </a: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Auto Door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– Automatické otevření dvířek na konci cyklu, Tablety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Dětská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pojistka, Paměť, Ukazatelé nedostatku soli a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leštidla, elektronické nastavení úrovně tvrdosti vody</a:t>
            </a:r>
          </a:p>
          <a:p>
            <a:pPr marL="0" indent="0">
              <a:buNone/>
            </a:pP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Konstrukce</a:t>
            </a:r>
            <a:endParaRPr lang="cs-CZ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BLDC Invertorový </a:t>
            </a: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motor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– bezkartáčový motor s permanentním magnetem, s nejdelší životností. </a:t>
            </a:r>
          </a:p>
          <a:p>
            <a:pPr marL="0" indent="0">
              <a:buNone/>
            </a:pP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Dotykový digitální displej s CZ a SK </a:t>
            </a:r>
            <a:endParaRPr lang="cs-CZ" sz="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Materiál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vany nerez</a:t>
            </a:r>
          </a:p>
          <a:p>
            <a:pPr marL="0" indent="0">
              <a:buNone/>
            </a:pP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Samočistící tříúrovňový filtr; Skryté topné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těleso; Elektronické nastavení tvrdosti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vody</a:t>
            </a:r>
          </a:p>
          <a:p>
            <a:pPr marL="0" indent="0">
              <a:buNone/>
            </a:pP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Výklopné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držáky šálku v horním koši, Odkládací plocha pro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sklenice na víno;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Polohování horního koše;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Plně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sklopitelné držáky na talíře ve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spodním a horním koši</a:t>
            </a: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Bezpečnost</a:t>
            </a:r>
            <a:endParaRPr lang="cs-CZ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Ochrana proti přetečení Antioverflow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Aquastop</a:t>
            </a: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5724128" y="980728"/>
            <a:ext cx="0" cy="511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Obdélník 18"/>
          <p:cNvSpPr/>
          <p:nvPr/>
        </p:nvSpPr>
        <p:spPr>
          <a:xfrm>
            <a:off x="5758056" y="5013176"/>
            <a:ext cx="33843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Logistická data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Kód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32002332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EAN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6925777874460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Barva		Nerez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Rozměry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výrobku v x š x h (mm)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846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448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605</a:t>
            </a:r>
            <a:endParaRPr lang="cs-CZ" altLang="cs-CZ" sz="800" b="1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Čistá váha výrobku (kg)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40</a:t>
            </a:r>
            <a:endParaRPr lang="cs-CZ" altLang="cs-CZ" sz="8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Rozměry balení v x š x h (mm)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882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51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0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631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Hmotnost s obalem (kg)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42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4854192" y="980728"/>
            <a:ext cx="8622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Wifi </a:t>
            </a:r>
          </a:p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Bluetooth </a:t>
            </a:r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připojení s možností ovládání přes aplikaci hOn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ovéPole 23"/>
          <p:cNvSpPr txBox="1"/>
          <p:nvPr/>
        </p:nvSpPr>
        <p:spPr>
          <a:xfrm>
            <a:off x="4822035" y="4565415"/>
            <a:ext cx="92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Aquastop </a:t>
            </a:r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ochrana proti úniku vody a přetečení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4822370" y="3664064"/>
            <a:ext cx="926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 Door – </a:t>
            </a:r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automatické otevření dvířek na konci cyklu pro lepší výsledky sušení 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4930673" y="2919092"/>
            <a:ext cx="9408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Třetí koš</a:t>
            </a:r>
            <a:r>
              <a:rPr lang="cs-CZ" sz="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příbory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7" name="Obrázek 26"/>
          <p:cNvPicPr>
            <a:picLocks noChangeAspect="1"/>
          </p:cNvPicPr>
          <p:nvPr/>
        </p:nvPicPr>
        <p:blipFill rotWithShape="1">
          <a:blip r:embed="rId3"/>
          <a:srcRect l="3022" t="8817" r="4558" b="5317"/>
          <a:stretch/>
        </p:blipFill>
        <p:spPr>
          <a:xfrm>
            <a:off x="4108297" y="961257"/>
            <a:ext cx="733246" cy="741873"/>
          </a:xfrm>
          <a:prstGeom prst="rect">
            <a:avLst/>
          </a:prstGeom>
        </p:spPr>
      </p:pic>
      <p:pic>
        <p:nvPicPr>
          <p:cNvPr id="29" name="Picture 2" descr="VÃ½sledek obrÃ¡zku pro alexa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23" t="7143" r="25978" b="7619"/>
          <a:stretch/>
        </p:blipFill>
        <p:spPr bwMode="auto">
          <a:xfrm>
            <a:off x="5919751" y="4172576"/>
            <a:ext cx="720000" cy="7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8" descr="VÃ½sledek obrÃ¡zku pro google home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886" r="62359" b="14322"/>
          <a:stretch/>
        </p:blipFill>
        <p:spPr bwMode="auto">
          <a:xfrm>
            <a:off x="6686206" y="4232185"/>
            <a:ext cx="1008000" cy="643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4887023" y="2010426"/>
            <a:ext cx="8371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Invertorový motor –</a:t>
            </a:r>
            <a:r>
              <a:rPr lang="pl-PL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tichý chod, vysoký výkon</a:t>
            </a:r>
            <a:endParaRPr lang="pl-PL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ovéPole 35">
            <a:extLst>
              <a:ext uri="{FF2B5EF4-FFF2-40B4-BE49-F238E27FC236}">
                <a16:creationId xmlns:a16="http://schemas.microsoft.com/office/drawing/2014/main" xmlns="" id="{87E6A696-3B0E-4AB4-A886-45FE02A3E943}"/>
              </a:ext>
            </a:extLst>
          </p:cNvPr>
          <p:cNvSpPr txBox="1"/>
          <p:nvPr/>
        </p:nvSpPr>
        <p:spPr>
          <a:xfrm>
            <a:off x="5258163" y="90260"/>
            <a:ext cx="388583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Parametry odpovídají Nařízení v přenesené pravomoci: (EU) 2019/2017</a:t>
            </a:r>
          </a:p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Více informací o výrobku naleznete pod tímto QR kódem: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8297" y="1963335"/>
            <a:ext cx="720000" cy="720000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543" y="3620781"/>
            <a:ext cx="720000" cy="720000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50" t="3800" r="25850" b="4851"/>
          <a:stretch/>
        </p:blipFill>
        <p:spPr>
          <a:xfrm>
            <a:off x="5984616" y="1906984"/>
            <a:ext cx="1153234" cy="2181117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400" b="89899"/>
          <a:stretch/>
        </p:blipFill>
        <p:spPr>
          <a:xfrm>
            <a:off x="8428782" y="879981"/>
            <a:ext cx="706388" cy="692696"/>
          </a:xfrm>
          <a:prstGeom prst="rect">
            <a:avLst/>
          </a:prstGeom>
        </p:spPr>
      </p:pic>
      <p:pic>
        <p:nvPicPr>
          <p:cNvPr id="13" name="Obrázek 1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6413" y="1896718"/>
            <a:ext cx="1244737" cy="248947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" name="Obrázek 1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9087" y="2793393"/>
            <a:ext cx="720000" cy="720000"/>
          </a:xfrm>
          <a:prstGeom prst="rect">
            <a:avLst/>
          </a:prstGeom>
        </p:spPr>
      </p:pic>
      <p:pic>
        <p:nvPicPr>
          <p:cNvPr id="15" name="Obrázek 1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2667" y="4565415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23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795BD839E46F24EB4770DF09025A07F" ma:contentTypeVersion="11" ma:contentTypeDescription="Vytvoří nový dokument" ma:contentTypeScope="" ma:versionID="899d58e324f7d2ad8dbbf30f92ba481f">
  <xsd:schema xmlns:xsd="http://www.w3.org/2001/XMLSchema" xmlns:xs="http://www.w3.org/2001/XMLSchema" xmlns:p="http://schemas.microsoft.com/office/2006/metadata/properties" xmlns:ns3="a09af93a-bc92-4cce-8ba3-c8fdbed82e22" xmlns:ns4="b4af0723-3826-4aee-ba08-906e8dce3040" targetNamespace="http://schemas.microsoft.com/office/2006/metadata/properties" ma:root="true" ma:fieldsID="8ecc31191407e2209a8b26e29ff69bbb" ns3:_="" ns4:_="">
    <xsd:import namespace="a09af93a-bc92-4cce-8ba3-c8fdbed82e22"/>
    <xsd:import namespace="b4af0723-3826-4aee-ba08-906e8dce304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af93a-bc92-4cce-8ba3-c8fdbed82e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af0723-3826-4aee-ba08-906e8dce304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71747CF-528E-4FB1-8821-D297DBD7BA7C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a09af93a-bc92-4cce-8ba3-c8fdbed82e22"/>
    <ds:schemaRef ds:uri="http://purl.org/dc/elements/1.1/"/>
    <ds:schemaRef ds:uri="http://schemas.microsoft.com/office/2006/metadata/properties"/>
    <ds:schemaRef ds:uri="b4af0723-3826-4aee-ba08-906e8dce3040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ADD55FB-A287-496D-995F-BEB9B7F590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9af93a-bc92-4cce-8ba3-c8fdbed82e22"/>
    <ds:schemaRef ds:uri="b4af0723-3826-4aee-ba08-906e8dce30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38943F7-9869-47ED-98D3-9740D3D8EED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2530</TotalTime>
  <Words>92</Words>
  <Application>Microsoft Office PowerPoint</Application>
  <PresentationFormat>Předvádění na obrazovce (4:3)</PresentationFormat>
  <Paragraphs>49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Calibri</vt:lpstr>
      <vt:lpstr>Motiv systému Office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recepce</dc:creator>
  <cp:lastModifiedBy>Martina Křižáková</cp:lastModifiedBy>
  <cp:revision>335</cp:revision>
  <cp:lastPrinted>2016-05-31T13:00:02Z</cp:lastPrinted>
  <dcterms:created xsi:type="dcterms:W3CDTF">2015-07-16T11:02:07Z</dcterms:created>
  <dcterms:modified xsi:type="dcterms:W3CDTF">2024-02-02T15:11:59Z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0x010100C795BD839E46F24EB4770DF09025A07F</vt:lpwstr>
  </property>
</Properties>
</file>