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AA"/>
    <a:srgbClr val="6F6F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5" d="100"/>
          <a:sy n="95" d="100"/>
        </p:scale>
        <p:origin x="11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16.07.2026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7627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16.07.2026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8614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16.07.2026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6095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16.07.2026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935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16.07.2026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6791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16.07.2026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7023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16.07.2026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6525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16.07.2026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665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16.07.2026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3613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16.07.2026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4409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16.07.2026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1211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2B351-D0C7-439C-A47A-565AF3B42AEA}" type="datetimeFigureOut">
              <a:rPr lang="cs-CZ" smtClean="0"/>
              <a:t>16.07.2026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6758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9310" y="16252"/>
            <a:ext cx="1809000" cy="728399"/>
          </a:xfrm>
          <a:prstGeom prst="rect">
            <a:avLst/>
          </a:prstGeom>
        </p:spPr>
      </p:pic>
      <p:sp>
        <p:nvSpPr>
          <p:cNvPr id="7" name="Zástupný symbol pro text 3">
            <a:extLst>
              <a:ext uri="{FF2B5EF4-FFF2-40B4-BE49-F238E27FC236}">
                <a16:creationId xmlns:a16="http://schemas.microsoft.com/office/drawing/2014/main" id="{26BAEC73-666C-DD82-3DF6-4C8D10A4E38B}"/>
              </a:ext>
            </a:extLst>
          </p:cNvPr>
          <p:cNvSpPr txBox="1">
            <a:spLocks/>
          </p:cNvSpPr>
          <p:nvPr/>
        </p:nvSpPr>
        <p:spPr>
          <a:xfrm>
            <a:off x="-1" y="16251"/>
            <a:ext cx="9398001" cy="93037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005AAA"/>
                </a:solidFill>
                <a:latin typeface="Arial" charset="0"/>
              </a:rPr>
              <a:t>HCW99F18DIMB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6F6F6F"/>
                </a:solidFill>
                <a:latin typeface="Arial" charset="0"/>
              </a:rPr>
              <a:t>Volně stojící čtyřdveřová chladnička CUBE </a:t>
            </a:r>
            <a:r>
              <a:rPr lang="cs-CZ" altLang="cs-CZ" sz="1400" dirty="0">
                <a:solidFill>
                  <a:srgbClr val="005AAA"/>
                </a:solidFill>
                <a:latin typeface="Arial" charset="0"/>
              </a:rPr>
              <a:t>HORIZON COLLECTION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400" dirty="0">
                <a:solidFill>
                  <a:srgbClr val="6F6F6F"/>
                </a:solidFill>
                <a:latin typeface="Arial" charset="0"/>
              </a:rPr>
              <a:t>Wifi, Total No Frost, Invertorový kompresor, Active Fresh Zone, Chill Zone, Automat. výrobník ledu, Nutribank</a:t>
            </a:r>
          </a:p>
        </p:txBody>
      </p:sp>
      <p:cxnSp>
        <p:nvCxnSpPr>
          <p:cNvPr id="8" name="Straight Connector 32">
            <a:extLst>
              <a:ext uri="{FF2B5EF4-FFF2-40B4-BE49-F238E27FC236}">
                <a16:creationId xmlns:a16="http://schemas.microsoft.com/office/drawing/2014/main" id="{EE360BC3-819E-8DA7-18AA-A6A8796A1E77}"/>
              </a:ext>
            </a:extLst>
          </p:cNvPr>
          <p:cNvCxnSpPr/>
          <p:nvPr/>
        </p:nvCxnSpPr>
        <p:spPr>
          <a:xfrm>
            <a:off x="4624399" y="1028721"/>
            <a:ext cx="0" cy="5760000"/>
          </a:xfrm>
          <a:prstGeom prst="line">
            <a:avLst/>
          </a:prstGeom>
          <a:ln>
            <a:solidFill>
              <a:srgbClr val="005AA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Zástupný symbol pro text 3">
            <a:extLst>
              <a:ext uri="{FF2B5EF4-FFF2-40B4-BE49-F238E27FC236}">
                <a16:creationId xmlns:a16="http://schemas.microsoft.com/office/drawing/2014/main" id="{F3CDBFE4-661A-C027-D6B3-38F56028539C}"/>
              </a:ext>
            </a:extLst>
          </p:cNvPr>
          <p:cNvSpPr txBox="1">
            <a:spLocks/>
          </p:cNvSpPr>
          <p:nvPr/>
        </p:nvSpPr>
        <p:spPr>
          <a:xfrm>
            <a:off x="60585" y="932953"/>
            <a:ext cx="4647301" cy="589855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>
                <a:solidFill>
                  <a:srgbClr val="005AAA"/>
                </a:solidFill>
                <a:latin typeface="Arial" charset="0"/>
              </a:rPr>
              <a:t>Hlavní vlastnosti (Nařízení v přenesené pravomoci: (EU) 2019/2014)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		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čistý objem (l)		630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Čistý objem chladničky/ mrazáku (l)		340/290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za den (kWh/24 hod)		0,810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Roční spotřeba energie (kWh/rok)		296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Mrazicí výkon (kg/24 hod)		12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9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36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Klimatická třída			SN - T  10°- 43°C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  <a:endParaRPr lang="cs-CZ" altLang="cs-CZ" sz="800" dirty="0">
              <a:solidFill>
                <a:srgbClr val="005AAA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>
                <a:solidFill>
                  <a:srgbClr val="005AAA"/>
                </a:solidFill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Wifi konektivita </a:t>
            </a:r>
            <a:r>
              <a:rPr lang="cs-CZ" altLang="cs-CZ" sz="800" dirty="0">
                <a:latin typeface="Arial" charset="0"/>
              </a:rPr>
              <a:t>– možnost ovládat na dálku spotřebič pomocí aplikace hOn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Invertorový kompresor </a:t>
            </a:r>
            <a:r>
              <a:rPr lang="cs-CZ" altLang="cs-CZ" sz="800" dirty="0">
                <a:latin typeface="Arial" charset="0"/>
              </a:rPr>
              <a:t>– tichý a energeticky úsporný chod pouhých 36 db(A) </a:t>
            </a:r>
            <a:r>
              <a:rPr lang="cs-CZ" altLang="cs-CZ" sz="800" b="1" dirty="0">
                <a:latin typeface="Arial" charset="0"/>
              </a:rPr>
              <a:t>             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Air Fresh Tech </a:t>
            </a:r>
            <a:r>
              <a:rPr lang="cs-CZ" altLang="cs-CZ" sz="800" dirty="0">
                <a:latin typeface="Arial" charset="0"/>
              </a:rPr>
              <a:t>– beznámrazová technologie mrazení, šetrná a rovnoměrná distribuce chladného vzduchu bez přímého vyfoukávání uchová jídlo déle čerstvé, s možností umístění kamkoliv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Active Fresh Zone se systémem HCS s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řízenou vlhkostí 90% pro zachování čerstvosti </a:t>
            </a:r>
            <a:r>
              <a:rPr lang="cs-CZ" altLang="cs-CZ" sz="800" b="1" dirty="0">
                <a:latin typeface="Arial" charset="0"/>
              </a:rPr>
              <a:t>Nutribank </a:t>
            </a:r>
            <a:r>
              <a:rPr lang="cs-CZ" altLang="cs-CZ" sz="800" dirty="0">
                <a:latin typeface="Arial" charset="0"/>
              </a:rPr>
              <a:t>– zásuvka se samostatnou regulací teploty ve 3 úrovních: (Sýry, Čerstvé maso a ryby, Fresh </a:t>
            </a:r>
            <a:r>
              <a:rPr lang="cs-CZ" altLang="cs-CZ" sz="800" b="1" dirty="0">
                <a:latin typeface="Arial" charset="0"/>
              </a:rPr>
              <a:t>0 °C</a:t>
            </a:r>
            <a:r>
              <a:rPr lang="cs-CZ" altLang="cs-CZ" sz="800" dirty="0">
                <a:latin typeface="Arial" charset="0"/>
              </a:rPr>
              <a:t> ).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Magnetického pole uvnitř zásuvky udržuje stabilní prostředí, které brání tvorbě ledových krystalků při nízké teplotě potřebné pro uchování syrového masa. Tím je prodloužena životnost čerstvého masa až na 10 dní a ryb na 7 dní, se zachováním bílkovin až na 95 % *.</a:t>
            </a:r>
            <a:r>
              <a:rPr lang="cs-CZ" altLang="cs-CZ" sz="800" i="1" dirty="0">
                <a:solidFill>
                  <a:prstClr val="black"/>
                </a:solidFill>
                <a:latin typeface="Arial" charset="0"/>
              </a:rPr>
              <a:t>(* Certifikováno VDE 40058948 a 40059956)</a:t>
            </a: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ABT Pro –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antibakteriální ochrana lednice i mrazáku. Modul uvnitř chladicího systému katalyzuje vzduch a generuje energetické částice, které bez kontaminace rozkládají bakterie a molekuly zápachu na oxid uhličitý a vodu.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Zásobník na vodu s podavačem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 (manuální plnění, obsah 4 l)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PureSpace Ice - automatický výrobník ledu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(automatické plnění ze zásobníku na vodu v chladničce), izolovaný výrobník ledu ve dveřích chladničky, zaručující čistý led bez pachů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Jeden chladící okruh, Funkce Rychlé chlazení, Rychlé mrazení, Dovolená, Eco, Dětská pojistka, Stand by – pohotovostní režim, Dávkování vody, Led drcený / kostkový, Ukazatel nedostatku vody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Elektronické ovládání teploty +1 až +9°C chladnička / -14 až -24°C mrazák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Interní dotykový displej na pravém boku; Automatické odmrazování chladničky i mrazáku; Akustický signál otevřených dvířek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>
                <a:solidFill>
                  <a:srgbClr val="005AAA"/>
                </a:solidFill>
                <a:latin typeface="Arial" charset="0"/>
              </a:rPr>
              <a:t>Chladnička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2 +1 skleněné police (z toho 1 v polovině rozdělitelná a výškově polohovací), 4 přihrádky ve dveřích, </a:t>
            </a:r>
            <a:r>
              <a:rPr lang="cs-CZ" altLang="cs-CZ" sz="800" b="1" dirty="0">
                <a:latin typeface="Arial" charset="0"/>
              </a:rPr>
              <a:t>Automatický výrobník ledu, </a:t>
            </a:r>
            <a:r>
              <a:rPr lang="cs-CZ" altLang="cs-CZ" sz="800" dirty="0">
                <a:latin typeface="Arial" charset="0"/>
              </a:rPr>
              <a:t>Zásobník na vodu (manuální plnění, bez připojení)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Zásuvky Nutribank, Active Fresh Zone a Chill Zone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>
                <a:solidFill>
                  <a:srgbClr val="005AAA"/>
                </a:solidFill>
                <a:latin typeface="Arial" charset="0"/>
              </a:rPr>
              <a:t>Mrazák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4 zásuvky, 2 výsuvné police, 6 přihrádek ve dveřích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>
                <a:solidFill>
                  <a:srgbClr val="005AAA"/>
                </a:solidFill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Osvětlení prostorové LED Daylight – rovnoměrné a postupné nasvícení zadní stěny</a:t>
            </a:r>
            <a:r>
              <a:rPr lang="cs-CZ" altLang="cs-CZ" sz="800" dirty="0">
                <a:latin typeface="Arial" charset="0"/>
              </a:rPr>
              <a:t> Integrované madlo, 2 nastavitelné nožičky; 2 kolečka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10" name="Straight Connector 34">
            <a:extLst>
              <a:ext uri="{FF2B5EF4-FFF2-40B4-BE49-F238E27FC236}">
                <a16:creationId xmlns:a16="http://schemas.microsoft.com/office/drawing/2014/main" id="{55C391B9-6C53-8A18-3380-BC8C9EC370A1}"/>
              </a:ext>
            </a:extLst>
          </p:cNvPr>
          <p:cNvCxnSpPr/>
          <p:nvPr/>
        </p:nvCxnSpPr>
        <p:spPr>
          <a:xfrm>
            <a:off x="6218790" y="1010838"/>
            <a:ext cx="0" cy="5760000"/>
          </a:xfrm>
          <a:prstGeom prst="line">
            <a:avLst/>
          </a:prstGeom>
          <a:ln>
            <a:solidFill>
              <a:srgbClr val="005AA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Obdélník 10">
            <a:extLst>
              <a:ext uri="{FF2B5EF4-FFF2-40B4-BE49-F238E27FC236}">
                <a16:creationId xmlns:a16="http://schemas.microsoft.com/office/drawing/2014/main" id="{47973599-958F-BCF4-2835-C696DC979488}"/>
              </a:ext>
            </a:extLst>
          </p:cNvPr>
          <p:cNvSpPr/>
          <p:nvPr/>
        </p:nvSpPr>
        <p:spPr>
          <a:xfrm>
            <a:off x="6235520" y="5580629"/>
            <a:ext cx="3030514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1100" b="1" dirty="0">
                <a:solidFill>
                  <a:srgbClr val="005AAA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34006214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6901018001949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Černá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x š x h (mm)	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1825 x 905 x 738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131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1894 x 951 x 776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140</a:t>
            </a:r>
          </a:p>
          <a:p>
            <a:pPr lvl="0"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3CB82D36-F317-99CF-2471-4F31EEBAEB83}"/>
              </a:ext>
            </a:extLst>
          </p:cNvPr>
          <p:cNvSpPr txBox="1"/>
          <p:nvPr/>
        </p:nvSpPr>
        <p:spPr>
          <a:xfrm>
            <a:off x="6218789" y="1106560"/>
            <a:ext cx="27613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</a:t>
            </a:r>
          </a:p>
        </p:txBody>
      </p:sp>
      <p:cxnSp>
        <p:nvCxnSpPr>
          <p:cNvPr id="6" name="Přímá spojnice 5"/>
          <p:cNvCxnSpPr/>
          <p:nvPr/>
        </p:nvCxnSpPr>
        <p:spPr>
          <a:xfrm>
            <a:off x="139700" y="959442"/>
            <a:ext cx="891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Obrázek 35">
            <a:extLst>
              <a:ext uri="{FF2B5EF4-FFF2-40B4-BE49-F238E27FC236}">
                <a16:creationId xmlns:a16="http://schemas.microsoft.com/office/drawing/2014/main" id="{5F1602C9-5BE6-C489-0894-6D6367C3BE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715" y="1106560"/>
            <a:ext cx="555625" cy="555625"/>
          </a:xfrm>
          <a:prstGeom prst="rect">
            <a:avLst/>
          </a:prstGeom>
        </p:spPr>
      </p:pic>
      <p:sp>
        <p:nvSpPr>
          <p:cNvPr id="37" name="TextovéPole 36">
            <a:extLst>
              <a:ext uri="{FF2B5EF4-FFF2-40B4-BE49-F238E27FC236}">
                <a16:creationId xmlns:a16="http://schemas.microsoft.com/office/drawing/2014/main" id="{883DDC93-6C83-E7C3-0261-E51E8B1C3F3C}"/>
              </a:ext>
            </a:extLst>
          </p:cNvPr>
          <p:cNvSpPr txBox="1"/>
          <p:nvPr/>
        </p:nvSpPr>
        <p:spPr>
          <a:xfrm>
            <a:off x="5354210" y="1116549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</a:t>
            </a:r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 Fresh Tech</a:t>
            </a:r>
          </a:p>
        </p:txBody>
      </p:sp>
      <p:sp>
        <p:nvSpPr>
          <p:cNvPr id="42" name="TextovéPole 41"/>
          <p:cNvSpPr txBox="1"/>
          <p:nvPr/>
        </p:nvSpPr>
        <p:spPr>
          <a:xfrm>
            <a:off x="4565497" y="1839178"/>
            <a:ext cx="9593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INVERTER</a:t>
            </a:r>
          </a:p>
        </p:txBody>
      </p:sp>
      <p:sp>
        <p:nvSpPr>
          <p:cNvPr id="43" name="TextovéPole 42">
            <a:extLst>
              <a:ext uri="{FF2B5EF4-FFF2-40B4-BE49-F238E27FC236}">
                <a16:creationId xmlns:a16="http://schemas.microsoft.com/office/drawing/2014/main" id="{EE03D741-4303-F4D3-D6A4-6EFDBCDA87FF}"/>
              </a:ext>
            </a:extLst>
          </p:cNvPr>
          <p:cNvSpPr txBox="1"/>
          <p:nvPr/>
        </p:nvSpPr>
        <p:spPr>
          <a:xfrm>
            <a:off x="5478612" y="1787823"/>
            <a:ext cx="8286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Invertorový kompresor –</a:t>
            </a:r>
            <a:r>
              <a:rPr lang="cs-CZ" alt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nízká spotřeba, tichý chod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EE03D741-4303-F4D3-D6A4-6EFDBCDA87FF}"/>
              </a:ext>
            </a:extLst>
          </p:cNvPr>
          <p:cNvSpPr txBox="1"/>
          <p:nvPr/>
        </p:nvSpPr>
        <p:spPr>
          <a:xfrm>
            <a:off x="5450109" y="4156642"/>
            <a:ext cx="8185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Úsporné prostorové</a:t>
            </a:r>
          </a:p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osvětlen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 imitující denní světlo s postupným rozsvěcením</a:t>
            </a:r>
          </a:p>
        </p:txBody>
      </p:sp>
      <p:sp>
        <p:nvSpPr>
          <p:cNvPr id="30" name="TextovéPole 29"/>
          <p:cNvSpPr txBox="1"/>
          <p:nvPr/>
        </p:nvSpPr>
        <p:spPr>
          <a:xfrm>
            <a:off x="4618771" y="5932694"/>
            <a:ext cx="829293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Výrobník ledu </a:t>
            </a:r>
          </a:p>
          <a:p>
            <a:pPr algn="ctr"/>
            <a:r>
              <a:rPr lang="cs-CZ" sz="1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dávkovač vody</a:t>
            </a:r>
          </a:p>
        </p:txBody>
      </p:sp>
      <p:sp>
        <p:nvSpPr>
          <p:cNvPr id="31" name="TextovéPole 30"/>
          <p:cNvSpPr txBox="1"/>
          <p:nvPr/>
        </p:nvSpPr>
        <p:spPr>
          <a:xfrm>
            <a:off x="5419021" y="5985989"/>
            <a:ext cx="9144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Manuální plnění zásobníku na vodu s automatickým plněním výrobníku</a:t>
            </a:r>
          </a:p>
        </p:txBody>
      </p:sp>
      <p:sp>
        <p:nvSpPr>
          <p:cNvPr id="33" name="TextovéPole 32"/>
          <p:cNvSpPr txBox="1"/>
          <p:nvPr/>
        </p:nvSpPr>
        <p:spPr>
          <a:xfrm>
            <a:off x="5363495" y="2530199"/>
            <a:ext cx="10033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Zásuvka  využívající magnetické pole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samostatnou regulací ve třech úrovních</a:t>
            </a:r>
          </a:p>
        </p:txBody>
      </p:sp>
      <p:sp>
        <p:nvSpPr>
          <p:cNvPr id="34" name="TextovéPole 33"/>
          <p:cNvSpPr txBox="1"/>
          <p:nvPr/>
        </p:nvSpPr>
        <p:spPr>
          <a:xfrm>
            <a:off x="5438222" y="3414571"/>
            <a:ext cx="8760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Active Fresh Zone – zásuvka           s řízenou vlhkostí 90 %</a:t>
            </a:r>
          </a:p>
        </p:txBody>
      </p:sp>
      <p:pic>
        <p:nvPicPr>
          <p:cNvPr id="35" name="Obrázek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360" y="3267682"/>
            <a:ext cx="720000" cy="720000"/>
          </a:xfrm>
          <a:prstGeom prst="rect">
            <a:avLst/>
          </a:prstGeom>
        </p:spPr>
      </p:pic>
      <p:pic>
        <p:nvPicPr>
          <p:cNvPr id="38" name="Obrázek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527" y="4135058"/>
            <a:ext cx="720000" cy="720000"/>
          </a:xfrm>
          <a:prstGeom prst="rect">
            <a:avLst/>
          </a:prstGeom>
        </p:spPr>
      </p:pic>
      <p:pic>
        <p:nvPicPr>
          <p:cNvPr id="39" name="Obrázek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961" y="5079948"/>
            <a:ext cx="720000" cy="720000"/>
          </a:xfrm>
          <a:prstGeom prst="rect">
            <a:avLst/>
          </a:prstGeom>
        </p:spPr>
      </p:pic>
      <p:sp>
        <p:nvSpPr>
          <p:cNvPr id="41" name="TextovéPole 40"/>
          <p:cNvSpPr txBox="1"/>
          <p:nvPr/>
        </p:nvSpPr>
        <p:spPr>
          <a:xfrm>
            <a:off x="5419021" y="5251216"/>
            <a:ext cx="9144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ABT Pro -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Antibakteriální ochrana interiéru lednice i mrazáku</a:t>
            </a:r>
          </a:p>
        </p:txBody>
      </p:sp>
      <p:sp>
        <p:nvSpPr>
          <p:cNvPr id="18" name="TextovéPole 17"/>
          <p:cNvSpPr txBox="1"/>
          <p:nvPr/>
        </p:nvSpPr>
        <p:spPr>
          <a:xfrm>
            <a:off x="6249521" y="1757081"/>
            <a:ext cx="1089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solidFill>
                  <a:srgbClr val="005AAA"/>
                </a:solidFill>
              </a:rPr>
              <a:t>XXL KAPACITA</a:t>
            </a:r>
          </a:p>
        </p:txBody>
      </p:sp>
      <p:sp>
        <p:nvSpPr>
          <p:cNvPr id="40" name="TextovéPole 39"/>
          <p:cNvSpPr txBox="1"/>
          <p:nvPr/>
        </p:nvSpPr>
        <p:spPr>
          <a:xfrm>
            <a:off x="4533333" y="2544579"/>
            <a:ext cx="941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Nutribank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0" t="3774" r="13145" b="3774"/>
          <a:stretch/>
        </p:blipFill>
        <p:spPr>
          <a:xfrm>
            <a:off x="7729695" y="3776364"/>
            <a:ext cx="1372657" cy="1724621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00" t="3522" r="26101" b="3271"/>
          <a:stretch/>
        </p:blipFill>
        <p:spPr>
          <a:xfrm>
            <a:off x="6265815" y="2732826"/>
            <a:ext cx="1440521" cy="280901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37" t="503" r="943" b="90315"/>
          <a:stretch/>
        </p:blipFill>
        <p:spPr>
          <a:xfrm>
            <a:off x="7292880" y="1536030"/>
            <a:ext cx="655609" cy="629728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8489" y="1590367"/>
            <a:ext cx="1055811" cy="211162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639631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458</TotalTime>
  <Words>687</Words>
  <Application>Microsoft Office PowerPoint</Application>
  <PresentationFormat>Předvádění na obrazovce (4:3)</PresentationFormat>
  <Paragraphs>57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Motiv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Martina Křižáková</dc:creator>
  <cp:lastModifiedBy>Martina Křižáková</cp:lastModifiedBy>
  <cp:revision>81</cp:revision>
  <dcterms:created xsi:type="dcterms:W3CDTF">2026-02-18T10:09:31Z</dcterms:created>
  <dcterms:modified xsi:type="dcterms:W3CDTF">2026-07-16T09:47:48Z</dcterms:modified>
</cp:coreProperties>
</file>