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25" d="100"/>
          <a:sy n="125" d="100"/>
        </p:scale>
        <p:origin x="6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HADG6DS46BWIFI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Komínová digestoř I-LINK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– šíře 60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Odtah a recirkulace, dotykové ovládání, připojení přes Wi-Fi nebo Bluetooth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01372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33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A++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proudění tekutin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osvětlení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tukové filtrace		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Průtok vzduchu min/max/booster (m3/hod)	307/589/912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Hlučnost min/max/booster (dB(A))		56/63/74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Odtah a recirkulace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Preci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Synch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Ovládání pomocí smartphonu a připojení k </a:t>
            </a:r>
            <a:r>
              <a:rPr lang="cs-CZ" altLang="cs-CZ" sz="800" b="1" dirty="0">
                <a:latin typeface="Arial" charset="0"/>
              </a:rPr>
              <a:t>Wi-Fi/Bluetooth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Dotykové ovládání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5 rychlostních stupňů, </a:t>
            </a:r>
            <a:r>
              <a:rPr lang="cs-CZ" altLang="cs-CZ" sz="800" b="1" dirty="0">
                <a:latin typeface="Arial" charset="0"/>
              </a:rPr>
              <a:t>Booster – rychlé zvýšení rychlosti na max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Časovač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Vzduchový deflektor a zpětná klapka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Motor 1 × 270W (DC-1000)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</a:t>
            </a:r>
            <a:r>
              <a:rPr lang="en-US" altLang="cs-CZ" sz="800" dirty="0">
                <a:latin typeface="Arial" charset="0"/>
              </a:rPr>
              <a:t>2</a:t>
            </a:r>
            <a:r>
              <a:rPr lang="cs-CZ" altLang="cs-CZ" sz="800" dirty="0">
                <a:latin typeface="Arial" charset="0"/>
              </a:rPr>
              <a:t> ×</a:t>
            </a:r>
            <a:r>
              <a:rPr lang="en-US" altLang="cs-CZ" sz="800" dirty="0">
                <a:latin typeface="Arial" charset="0"/>
              </a:rPr>
              <a:t> 1</a:t>
            </a:r>
            <a:r>
              <a:rPr lang="cs-CZ" altLang="cs-CZ" sz="800" dirty="0">
                <a:latin typeface="Arial" charset="0"/>
              </a:rPr>
              <a:t>,</a:t>
            </a:r>
            <a:r>
              <a:rPr lang="en-US" altLang="cs-CZ" sz="800" dirty="0">
                <a:latin typeface="Arial" charset="0"/>
              </a:rPr>
              <a:t>5W </a:t>
            </a:r>
            <a:r>
              <a:rPr lang="cs-CZ" altLang="cs-CZ" sz="800" dirty="0">
                <a:latin typeface="Arial" charset="0"/>
              </a:rPr>
              <a:t>bílé</a:t>
            </a:r>
            <a:r>
              <a:rPr lang="en-US" altLang="cs-CZ" sz="800" dirty="0">
                <a:latin typeface="Arial" charset="0"/>
              </a:rPr>
              <a:t> LED </a:t>
            </a:r>
            <a:r>
              <a:rPr lang="cs-CZ" altLang="cs-CZ" sz="800" dirty="0">
                <a:latin typeface="Arial" charset="0"/>
              </a:rPr>
              <a:t>lampy – 7000</a:t>
            </a:r>
            <a:r>
              <a:rPr lang="en-US" altLang="cs-CZ" sz="800" dirty="0">
                <a:latin typeface="Arial" charset="0"/>
              </a:rPr>
              <a:t>K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Sací potrubí Ø 150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Redukce 120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Tukový hliníkový filtr (2×)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Pachový uhlíkový filtr je součástí balení (FCR17 (2ks/balení))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36901712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8059019040035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925-1305 × 600 × 450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15,65</a:t>
            </a:r>
            <a:endParaRPr lang="cs-CZ" altLang="cs-CZ" sz="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520 × 655 × 605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18,2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07609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1DFDEC6-0281-40C3-ACC2-32CF460458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1" t="8001" r="17450" b="11193"/>
          <a:stretch/>
        </p:blipFill>
        <p:spPr>
          <a:xfrm>
            <a:off x="6588224" y="1034468"/>
            <a:ext cx="1586148" cy="203449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15ED2C33-873E-4605-B24E-D592F2D34A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9051" r="24013" b="9584"/>
          <a:stretch/>
        </p:blipFill>
        <p:spPr>
          <a:xfrm>
            <a:off x="5813905" y="3356992"/>
            <a:ext cx="1566981" cy="166340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9D889E9C-49D3-4E4E-A28E-F066145DA6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735" y="3573016"/>
            <a:ext cx="1344979" cy="1344979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85BEEF19-ABDC-43F5-AD0D-E7112BACAA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134" y="138256"/>
            <a:ext cx="761400" cy="1522800"/>
          </a:xfrm>
          <a:prstGeom prst="rect">
            <a:avLst/>
          </a:prstGeom>
        </p:spPr>
      </p:pic>
      <p:cxnSp>
        <p:nvCxnSpPr>
          <p:cNvPr id="38" name="Přímá spojnice se šipkou 37">
            <a:extLst>
              <a:ext uri="{FF2B5EF4-FFF2-40B4-BE49-F238E27FC236}">
                <a16:creationId xmlns:a16="http://schemas.microsoft.com/office/drawing/2014/main" id="{507C01B3-40D9-4AD8-9F0F-595213E83DAD}"/>
              </a:ext>
            </a:extLst>
          </p:cNvPr>
          <p:cNvCxnSpPr>
            <a:cxnSpLocks/>
          </p:cNvCxnSpPr>
          <p:nvPr/>
        </p:nvCxnSpPr>
        <p:spPr>
          <a:xfrm>
            <a:off x="6249459" y="3284984"/>
            <a:ext cx="2138965" cy="0"/>
          </a:xfrm>
          <a:prstGeom prst="straightConnector1">
            <a:avLst/>
          </a:prstGeom>
          <a:ln>
            <a:solidFill>
              <a:srgbClr val="4472C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6191012D-5907-4BB6-B745-AD6242A04A28}"/>
              </a:ext>
            </a:extLst>
          </p:cNvPr>
          <p:cNvSpPr txBox="1"/>
          <p:nvPr/>
        </p:nvSpPr>
        <p:spPr>
          <a:xfrm>
            <a:off x="6782779" y="3056419"/>
            <a:ext cx="111395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altLang="cs-CZ" sz="800" dirty="0">
                <a:solidFill>
                  <a:srgbClr val="4472C4"/>
                </a:solidFill>
                <a:latin typeface="Arial" charset="0"/>
                <a:cs typeface="+mn-cs"/>
              </a:rPr>
              <a:t>60 cm</a:t>
            </a:r>
            <a:endParaRPr lang="cs-CZ" sz="800" dirty="0">
              <a:solidFill>
                <a:srgbClr val="4472C4"/>
              </a:solidFill>
            </a:endParaRPr>
          </a:p>
        </p:txBody>
      </p:sp>
      <p:pic>
        <p:nvPicPr>
          <p:cNvPr id="41" name="Obrázek 40">
            <a:extLst>
              <a:ext uri="{FF2B5EF4-FFF2-40B4-BE49-F238E27FC236}">
                <a16:creationId xmlns:a16="http://schemas.microsoft.com/office/drawing/2014/main" id="{4CA8F12D-CC3D-40C9-8934-92A3B020192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6" r="24080"/>
          <a:stretch/>
        </p:blipFill>
        <p:spPr>
          <a:xfrm>
            <a:off x="4161803" y="1844824"/>
            <a:ext cx="551549" cy="519113"/>
          </a:xfrm>
          <a:prstGeom prst="rect">
            <a:avLst/>
          </a:prstGeom>
        </p:spPr>
      </p:pic>
      <p:sp>
        <p:nvSpPr>
          <p:cNvPr id="43" name="TextovéPole 42">
            <a:extLst>
              <a:ext uri="{FF2B5EF4-FFF2-40B4-BE49-F238E27FC236}">
                <a16:creationId xmlns:a16="http://schemas.microsoft.com/office/drawing/2014/main" id="{C6794D9B-CD9B-4A6D-A1C8-AC37B3152FBD}"/>
              </a:ext>
            </a:extLst>
          </p:cNvPr>
          <p:cNvSpPr txBox="1"/>
          <p:nvPr/>
        </p:nvSpPr>
        <p:spPr>
          <a:xfrm>
            <a:off x="4788752" y="1949674"/>
            <a:ext cx="778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</p:txBody>
      </p:sp>
      <p:pic>
        <p:nvPicPr>
          <p:cNvPr id="45" name="Obrázek 44">
            <a:extLst>
              <a:ext uri="{FF2B5EF4-FFF2-40B4-BE49-F238E27FC236}">
                <a16:creationId xmlns:a16="http://schemas.microsoft.com/office/drawing/2014/main" id="{3E420E1D-3C42-4808-BE46-39B5C046D33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0" r="17601"/>
          <a:stretch/>
        </p:blipFill>
        <p:spPr>
          <a:xfrm>
            <a:off x="4080703" y="2629383"/>
            <a:ext cx="718856" cy="519113"/>
          </a:xfrm>
          <a:prstGeom prst="rect">
            <a:avLst/>
          </a:prstGeom>
        </p:spPr>
      </p:pic>
      <p:sp>
        <p:nvSpPr>
          <p:cNvPr id="47" name="TextovéPole 46">
            <a:extLst>
              <a:ext uri="{FF2B5EF4-FFF2-40B4-BE49-F238E27FC236}">
                <a16:creationId xmlns:a16="http://schemas.microsoft.com/office/drawing/2014/main" id="{40F4A47B-1F7C-43F7-AB92-56CBC429648E}"/>
              </a:ext>
            </a:extLst>
          </p:cNvPr>
          <p:cNvSpPr txBox="1"/>
          <p:nvPr/>
        </p:nvSpPr>
        <p:spPr>
          <a:xfrm>
            <a:off x="4798195" y="2658398"/>
            <a:ext cx="778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</a:p>
        </p:txBody>
      </p:sp>
      <p:pic>
        <p:nvPicPr>
          <p:cNvPr id="48" name="Obrázek 47">
            <a:extLst>
              <a:ext uri="{FF2B5EF4-FFF2-40B4-BE49-F238E27FC236}">
                <a16:creationId xmlns:a16="http://schemas.microsoft.com/office/drawing/2014/main" id="{A19461CE-FBDB-4772-B55D-F18EE99098F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5" r="21012"/>
          <a:stretch/>
        </p:blipFill>
        <p:spPr>
          <a:xfrm>
            <a:off x="4161803" y="3310381"/>
            <a:ext cx="540014" cy="478659"/>
          </a:xfrm>
          <a:prstGeom prst="rect">
            <a:avLst/>
          </a:prstGeom>
        </p:spPr>
      </p:pic>
      <p:sp>
        <p:nvSpPr>
          <p:cNvPr id="49" name="TextovéPole 48">
            <a:extLst>
              <a:ext uri="{FF2B5EF4-FFF2-40B4-BE49-F238E27FC236}">
                <a16:creationId xmlns:a16="http://schemas.microsoft.com/office/drawing/2014/main" id="{DE9CAAAC-A99E-4E37-A5EA-BF6F02229DBF}"/>
              </a:ext>
            </a:extLst>
          </p:cNvPr>
          <p:cNvSpPr txBox="1"/>
          <p:nvPr/>
        </p:nvSpPr>
        <p:spPr>
          <a:xfrm>
            <a:off x="4790463" y="3429000"/>
            <a:ext cx="7786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Booster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3637</TotalTime>
  <Words>253</Words>
  <Application>Microsoft Office PowerPoint</Application>
  <PresentationFormat>Předvádění na obrazovce (4:3)</PresentationFormat>
  <Paragraphs>44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293</cp:revision>
  <cp:lastPrinted>2016-05-31T13:00:02Z</cp:lastPrinted>
  <dcterms:created xsi:type="dcterms:W3CDTF">2015-07-16T11:02:07Z</dcterms:created>
  <dcterms:modified xsi:type="dcterms:W3CDTF">2022-03-07T12:01:25Z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