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0E8FC5"/>
    <a:srgbClr val="0093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791B80A1-FDE9-416C-B9A8-2A1FE73A844A}" type="datetimeFigureOut">
              <a:rPr lang="cs-CZ" smtClean="0"/>
              <a:t>09.10.2024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29" tIns="45715" rIns="91429" bIns="45715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F63C6288-EF84-456C-B7FC-4481D153D6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8080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C6288-EF84-456C-B7FC-4481D153D6E9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4777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09.10.2024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8545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09.10.2024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163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09.10.2024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5164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09.10.2024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7302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09.10.2024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9162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09.10.2024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477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09.10.2024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0387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09.10.2024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3665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52320" y="6309320"/>
            <a:ext cx="1251348" cy="386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Freeform 28"/>
          <p:cNvSpPr>
            <a:spLocks/>
          </p:cNvSpPr>
          <p:nvPr userDrawn="1"/>
        </p:nvSpPr>
        <p:spPr bwMode="auto">
          <a:xfrm flipH="1" flipV="1">
            <a:off x="0" y="6211575"/>
            <a:ext cx="6984776" cy="646425"/>
          </a:xfrm>
          <a:custGeom>
            <a:avLst/>
            <a:gdLst>
              <a:gd name="connsiteX0" fmla="*/ 0 w 8915400"/>
              <a:gd name="connsiteY0" fmla="*/ 0 h 1026989"/>
              <a:gd name="connsiteX1" fmla="*/ 311567 w 8915400"/>
              <a:gd name="connsiteY1" fmla="*/ 0 h 1026989"/>
              <a:gd name="connsiteX2" fmla="*/ 8609192 w 8915400"/>
              <a:gd name="connsiteY2" fmla="*/ 0 h 1026989"/>
              <a:gd name="connsiteX3" fmla="*/ 8892102 w 8915400"/>
              <a:gd name="connsiteY3" fmla="*/ 281709 h 1026989"/>
              <a:gd name="connsiteX4" fmla="*/ 8915400 w 8915400"/>
              <a:gd name="connsiteY4" fmla="*/ 313802 h 1026989"/>
              <a:gd name="connsiteX5" fmla="*/ 8892102 w 8915400"/>
              <a:gd name="connsiteY5" fmla="*/ 345896 h 1026989"/>
              <a:gd name="connsiteX6" fmla="*/ 8203133 w 8915400"/>
              <a:gd name="connsiteY6" fmla="*/ 1012725 h 1026989"/>
              <a:gd name="connsiteX7" fmla="*/ 8196476 w 8915400"/>
              <a:gd name="connsiteY7" fmla="*/ 1016291 h 1026989"/>
              <a:gd name="connsiteX8" fmla="*/ 8173178 w 8915400"/>
              <a:gd name="connsiteY8" fmla="*/ 1026989 h 1026989"/>
              <a:gd name="connsiteX9" fmla="*/ 686871 w 8915400"/>
              <a:gd name="connsiteY9" fmla="*/ 1026989 h 1026989"/>
              <a:gd name="connsiteX10" fmla="*/ 0 w 8915400"/>
              <a:gd name="connsiteY10" fmla="*/ 1026989 h 102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915400" h="1026989">
                <a:moveTo>
                  <a:pt x="0" y="0"/>
                </a:moveTo>
                <a:lnTo>
                  <a:pt x="311567" y="0"/>
                </a:lnTo>
                <a:cubicBezTo>
                  <a:pt x="1814549" y="0"/>
                  <a:pt x="4345887" y="0"/>
                  <a:pt x="8609192" y="0"/>
                </a:cubicBezTo>
                <a:cubicBezTo>
                  <a:pt x="8609192" y="0"/>
                  <a:pt x="8609192" y="0"/>
                  <a:pt x="8892102" y="281709"/>
                </a:cubicBezTo>
                <a:cubicBezTo>
                  <a:pt x="8892102" y="281709"/>
                  <a:pt x="8915400" y="299539"/>
                  <a:pt x="8915400" y="313802"/>
                </a:cubicBezTo>
                <a:cubicBezTo>
                  <a:pt x="8915400" y="328066"/>
                  <a:pt x="8892102" y="345896"/>
                  <a:pt x="8892102" y="345896"/>
                </a:cubicBezTo>
                <a:cubicBezTo>
                  <a:pt x="8892102" y="345896"/>
                  <a:pt x="8892102" y="345896"/>
                  <a:pt x="8203133" y="1012725"/>
                </a:cubicBezTo>
                <a:cubicBezTo>
                  <a:pt x="8203133" y="1012725"/>
                  <a:pt x="8206461" y="1009159"/>
                  <a:pt x="8196476" y="1016291"/>
                </a:cubicBezTo>
                <a:cubicBezTo>
                  <a:pt x="8186491" y="1026989"/>
                  <a:pt x="8173178" y="1026989"/>
                  <a:pt x="8173178" y="1026989"/>
                </a:cubicBezTo>
                <a:cubicBezTo>
                  <a:pt x="8173178" y="1026989"/>
                  <a:pt x="8173178" y="1026989"/>
                  <a:pt x="686871" y="1026989"/>
                </a:cubicBezTo>
                <a:lnTo>
                  <a:pt x="0" y="1026989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</p:spPr>
        <p:txBody>
          <a:bodyPr vert="horz" wrap="square" lIns="86818" tIns="43409" rIns="86818" bIns="43409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709">
              <a:solidFill>
                <a:prstClr val="black"/>
              </a:solidFill>
            </a:endParaRPr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9CBF3D83-6329-4114-881B-C48C9E2EDB1D}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-98852" y="98850"/>
            <a:ext cx="519832" cy="322129"/>
          </a:xfrm>
          <a:custGeom>
            <a:avLst/>
            <a:gdLst>
              <a:gd name="T0" fmla="*/ 397 w 524"/>
              <a:gd name="T1" fmla="*/ 0 h 398"/>
              <a:gd name="T2" fmla="*/ 0 w 524"/>
              <a:gd name="T3" fmla="*/ 398 h 398"/>
              <a:gd name="T4" fmla="*/ 524 w 524"/>
              <a:gd name="T5" fmla="*/ 398 h 398"/>
              <a:gd name="T6" fmla="*/ 524 w 524"/>
              <a:gd name="T7" fmla="*/ 130 h 398"/>
              <a:gd name="T8" fmla="*/ 397 w 524"/>
              <a:gd name="T9" fmla="*/ 0 h 3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4" h="398">
                <a:moveTo>
                  <a:pt x="397" y="0"/>
                </a:moveTo>
                <a:lnTo>
                  <a:pt x="0" y="398"/>
                </a:lnTo>
                <a:lnTo>
                  <a:pt x="524" y="398"/>
                </a:lnTo>
                <a:lnTo>
                  <a:pt x="524" y="130"/>
                </a:lnTo>
                <a:lnTo>
                  <a:pt x="397" y="0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5114" tIns="32557" rIns="65114" bIns="32557" numCol="1" anchor="t" anchorCtr="0" compatLnSpc="1">
            <a:prstTxWarp prst="textNoShape">
              <a:avLst/>
            </a:prstTxWarp>
          </a:bodyPr>
          <a:lstStyle/>
          <a:p>
            <a:endParaRPr lang="en-US" sz="1350">
              <a:solidFill>
                <a:prstClr val="black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908720"/>
            <a:ext cx="7147240" cy="0"/>
          </a:xfrm>
          <a:prstGeom prst="line">
            <a:avLst/>
          </a:prstGeom>
          <a:ln w="19050">
            <a:solidFill>
              <a:srgbClr val="4472C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882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09.10.2024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9091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09.10.2024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9620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35264-EE75-400C-80BE-5E821CD423B8}" type="datetimeFigureOut">
              <a:rPr lang="cs-CZ" smtClean="0"/>
              <a:t>09.10.2024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7510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Zástupný symbol pro text 3"/>
          <p:cNvSpPr txBox="1">
            <a:spLocks/>
          </p:cNvSpPr>
          <p:nvPr/>
        </p:nvSpPr>
        <p:spPr>
          <a:xfrm>
            <a:off x="323528" y="44624"/>
            <a:ext cx="8818904" cy="864443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2400" b="1" dirty="0">
                <a:solidFill>
                  <a:srgbClr val="4472C4"/>
                </a:solidFill>
                <a:latin typeface="Arial" charset="0"/>
              </a:rPr>
              <a:t>HGM95TC1XS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400" dirty="0">
                <a:solidFill>
                  <a:prstClr val="black"/>
                </a:solidFill>
                <a:latin typeface="Arial" charset="0"/>
              </a:rPr>
              <a:t>Volně stojící sporák šíře 90 cm </a:t>
            </a:r>
            <a:r>
              <a:rPr lang="cs-CZ" altLang="cs-CZ" sz="1400" dirty="0">
                <a:solidFill>
                  <a:srgbClr val="0070C0"/>
                </a:solidFill>
                <a:latin typeface="Arial" charset="0"/>
              </a:rPr>
              <a:t>SERIES 2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2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4 hořáky, litinové podpěry, bezpečnostní pojistka plynu, 8 programů pečení, pizza kámen, teleskopické výsuvy</a:t>
            </a:r>
            <a:endParaRPr lang="cs-CZ" altLang="cs-CZ" sz="12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4067944" y="980728"/>
            <a:ext cx="0" cy="5112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Zástupný symbol pro text 3"/>
          <p:cNvSpPr txBox="1">
            <a:spLocks/>
          </p:cNvSpPr>
          <p:nvPr/>
        </p:nvSpPr>
        <p:spPr>
          <a:xfrm>
            <a:off x="35496" y="908720"/>
            <a:ext cx="4130550" cy="5949280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Elektrická trouba ventilovaná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Energetická třída: 		A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Objem (l): 		87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Příkon (W)		3050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Elektrický kabel se zásuvkou</a:t>
            </a:r>
          </a:p>
          <a:p>
            <a:pPr marL="0" indent="0">
              <a:spcBef>
                <a:spcPct val="0"/>
              </a:spcBef>
              <a:buNone/>
            </a:pPr>
            <a:endParaRPr lang="cs-CZ" altLang="cs-CZ" sz="800" b="1" dirty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8 programů + světlo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Osvětlení, statický, spodní ohřev, kynutí, gril, gril + ventilátor, pizza, horký vzduch (kruhový ohřev), rozmrazování 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Termostat 40 – 300 °C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Otočné nerezové knoflíky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Digitální displej s dotykovými tlačítky; Naprogramování začátku a konce pečení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Trojité sklo dvířek trouby s možností rozložení pro čištění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Nerezové drátěné pojezdy (7 úrovní) + teleskopické výsuvy na vedení plechů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Kynutí </a:t>
            </a:r>
            <a:r>
              <a:rPr lang="en-US" altLang="cs-CZ" sz="800" b="1" dirty="0">
                <a:latin typeface="Arial" charset="0"/>
              </a:rPr>
              <a:t>(40°C)</a:t>
            </a:r>
            <a:endParaRPr lang="cs-CZ" altLang="cs-CZ" sz="800" b="1" dirty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Chladicí ventilátor</a:t>
            </a:r>
          </a:p>
          <a:p>
            <a:pPr marL="0" indent="0">
              <a:spcBef>
                <a:spcPct val="0"/>
              </a:spcBef>
              <a:buNone/>
            </a:pPr>
            <a:endParaRPr lang="cs-CZ" altLang="cs-CZ" sz="800" b="1" dirty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Příslušenství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1x plech (35 mm); 1x rošt tvarovaný; 1x rošt klasický, x pizza kámen, 1x teleskopické výsuvy</a:t>
            </a:r>
          </a:p>
          <a:p>
            <a:pPr marL="0" indent="0">
              <a:spcBef>
                <a:spcPct val="0"/>
              </a:spcBef>
              <a:buNone/>
            </a:pP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Konstrukce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Nerezové nožičky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Výklop ve spodní části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Snadno čistitelný smalt v troubě</a:t>
            </a:r>
          </a:p>
          <a:p>
            <a:pPr marL="0" indent="0">
              <a:spcBef>
                <a:spcPct val="0"/>
              </a:spcBef>
              <a:buNone/>
            </a:pPr>
            <a:endParaRPr lang="cs-CZ" altLang="cs-CZ" sz="800" b="1" dirty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Varná deska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Plynová varná deska s 5 hořáky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1x super rychlý hořák 4000 W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2x normální hořák 1750 W 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1x pomocný hořák 1000 W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1x rychlý hořák 3000 W</a:t>
            </a:r>
          </a:p>
          <a:p>
            <a:pPr marL="0" indent="0">
              <a:spcBef>
                <a:spcPct val="0"/>
              </a:spcBef>
              <a:buNone/>
            </a:pP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Elektrické zapalování v knoflíku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Bezpečnostní pojistky plynu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Nerezový panel v zadní části proti úniku tekutiny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Litinové podpěry hrnců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Tryskly na zemní plyn a LPG jsou součástí výrobku (G20 - natural </a:t>
            </a:r>
            <a:r>
              <a:rPr lang="cs-CZ" altLang="cs-CZ" sz="800" dirty="0" err="1">
                <a:latin typeface="Arial" charset="0"/>
              </a:rPr>
              <a:t>gas</a:t>
            </a:r>
            <a:r>
              <a:rPr lang="cs-CZ" altLang="cs-CZ" sz="800" dirty="0">
                <a:latin typeface="Arial" charset="0"/>
              </a:rPr>
              <a:t>, G30/G31 – </a:t>
            </a:r>
            <a:r>
              <a:rPr lang="cs-CZ" altLang="cs-CZ" sz="800" dirty="0" err="1">
                <a:latin typeface="Arial" charset="0"/>
              </a:rPr>
              <a:t>lpg</a:t>
            </a:r>
            <a:r>
              <a:rPr lang="cs-CZ" altLang="cs-CZ" sz="800" dirty="0">
                <a:latin typeface="Arial" charset="0"/>
              </a:rPr>
              <a:t>)</a:t>
            </a:r>
          </a:p>
          <a:p>
            <a:pPr marL="0" indent="0">
              <a:spcBef>
                <a:spcPct val="0"/>
              </a:spcBef>
              <a:buNone/>
            </a:pPr>
            <a:endParaRPr lang="cs-CZ" altLang="cs-CZ" sz="800" b="1" dirty="0">
              <a:latin typeface="Arial" charset="0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5724128" y="980728"/>
            <a:ext cx="0" cy="511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Obdélník 18"/>
          <p:cNvSpPr/>
          <p:nvPr/>
        </p:nvSpPr>
        <p:spPr>
          <a:xfrm>
            <a:off x="5758056" y="5013176"/>
            <a:ext cx="33843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Logistická data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Kód		33002208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EAN		8059019100685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Barva		Nerez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Rozměry výrobku v x š x h (mm)	850 - 916 </a:t>
            </a:r>
            <a:r>
              <a:rPr lang="cs-CZ" altLang="cs-CZ" sz="800">
                <a:solidFill>
                  <a:prstClr val="black"/>
                </a:solidFill>
                <a:latin typeface="Arial" panose="020B0604020202020204" pitchFamily="34" charset="0"/>
              </a:rPr>
              <a:t>x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9</a:t>
            </a:r>
            <a:r>
              <a:rPr lang="cs-CZ" altLang="cs-CZ" sz="800">
                <a:solidFill>
                  <a:prstClr val="black"/>
                </a:solidFill>
                <a:latin typeface="Arial" panose="020B0604020202020204" pitchFamily="34" charset="0"/>
              </a:rPr>
              <a:t>00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x 600</a:t>
            </a:r>
            <a:endParaRPr lang="cs-CZ" altLang="cs-CZ" sz="800" b="1" dirty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Čistá váha výrobku (kg)	70,5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Rozměry balení v x š x h (mm)	890 x 960 x 690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Hmotnost s obalem (kg)	78,6</a:t>
            </a:r>
          </a:p>
        </p:txBody>
      </p:sp>
      <p:sp>
        <p:nvSpPr>
          <p:cNvPr id="23" name="TextovéPole 22"/>
          <p:cNvSpPr txBox="1"/>
          <p:nvPr/>
        </p:nvSpPr>
        <p:spPr>
          <a:xfrm>
            <a:off x="4753190" y="3714714"/>
            <a:ext cx="9785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Výbava pro pečení pizza - </a:t>
            </a:r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Pizza kámen spolu s nastavitelnou  teplotou pro kynutí 40 °a teplotou pro pečení pizzy až 300 °C</a:t>
            </a:r>
          </a:p>
        </p:txBody>
      </p:sp>
      <p:sp>
        <p:nvSpPr>
          <p:cNvPr id="24" name="TextovéPole 23"/>
          <p:cNvSpPr txBox="1"/>
          <p:nvPr/>
        </p:nvSpPr>
        <p:spPr>
          <a:xfrm>
            <a:off x="4841543" y="2902239"/>
            <a:ext cx="8977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Dotykové ovládání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ovéPole 25"/>
          <p:cNvSpPr txBox="1"/>
          <p:nvPr/>
        </p:nvSpPr>
        <p:spPr>
          <a:xfrm>
            <a:off x="4865385" y="1919060"/>
            <a:ext cx="9316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Teleskopické výsuvy </a:t>
            </a:r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boční drátěné pojezdy pro plechy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4895882" y="1131944"/>
            <a:ext cx="8371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Litinové podpěry hrnců</a:t>
            </a: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3695" y="1898156"/>
            <a:ext cx="720000" cy="720000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7768" y="2780928"/>
            <a:ext cx="720000" cy="720000"/>
          </a:xfrm>
          <a:prstGeom prst="rect">
            <a:avLst/>
          </a:prstGeom>
        </p:spPr>
      </p:pic>
      <p:pic>
        <p:nvPicPr>
          <p:cNvPr id="12" name="Obrázek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4823" y="1084605"/>
            <a:ext cx="720000" cy="720000"/>
          </a:xfrm>
          <a:prstGeom prst="rect">
            <a:avLst/>
          </a:prstGeom>
        </p:spPr>
      </p:pic>
      <p:sp>
        <p:nvSpPr>
          <p:cNvPr id="13" name="TextovéPole 12"/>
          <p:cNvSpPr txBox="1"/>
          <p:nvPr/>
        </p:nvSpPr>
        <p:spPr>
          <a:xfrm>
            <a:off x="4092756" y="3674455"/>
            <a:ext cx="707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PIZZA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6725" y="1311849"/>
            <a:ext cx="2776824" cy="3180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23397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795BD839E46F24EB4770DF09025A07F" ma:contentTypeVersion="11" ma:contentTypeDescription="Vytvoří nový dokument" ma:contentTypeScope="" ma:versionID="899d58e324f7d2ad8dbbf30f92ba481f">
  <xsd:schema xmlns:xsd="http://www.w3.org/2001/XMLSchema" xmlns:xs="http://www.w3.org/2001/XMLSchema" xmlns:p="http://schemas.microsoft.com/office/2006/metadata/properties" xmlns:ns3="a09af93a-bc92-4cce-8ba3-c8fdbed82e22" xmlns:ns4="b4af0723-3826-4aee-ba08-906e8dce3040" targetNamespace="http://schemas.microsoft.com/office/2006/metadata/properties" ma:root="true" ma:fieldsID="8ecc31191407e2209a8b26e29ff69bbb" ns3:_="" ns4:_="">
    <xsd:import namespace="a09af93a-bc92-4cce-8ba3-c8fdbed82e22"/>
    <xsd:import namespace="b4af0723-3826-4aee-ba08-906e8dce304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9af93a-bc92-4cce-8ba3-c8fdbed82e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af0723-3826-4aee-ba08-906e8dce304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71747CF-528E-4FB1-8821-D297DBD7BA7C}">
  <ds:schemaRefs>
    <ds:schemaRef ds:uri="http://schemas.microsoft.com/office/infopath/2007/PartnerControls"/>
    <ds:schemaRef ds:uri="a09af93a-bc92-4cce-8ba3-c8fdbed82e22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b4af0723-3826-4aee-ba08-906e8dce3040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38943F7-9869-47ED-98D3-9740D3D8EED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ADD55FB-A287-496D-995F-BEB9B7F590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09af93a-bc92-4cce-8ba3-c8fdbed82e22"/>
    <ds:schemaRef ds:uri="b4af0723-3826-4aee-ba08-906e8dce30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2330</TotalTime>
  <Words>338</Words>
  <Application>Microsoft Office PowerPoint</Application>
  <PresentationFormat>Předvádění na obrazovce (4:3)</PresentationFormat>
  <Paragraphs>53</Paragraphs>
  <Slides>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4" baseType="lpstr">
      <vt:lpstr>Arial</vt:lpstr>
      <vt:lpstr>Calibri</vt:lpstr>
      <vt:lpstr>Motiv systému Office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recepce</dc:creator>
  <cp:lastModifiedBy>Hana Ticháčková</cp:lastModifiedBy>
  <cp:revision>312</cp:revision>
  <cp:lastPrinted>2016-05-31T13:00:02Z</cp:lastPrinted>
  <dcterms:created xsi:type="dcterms:W3CDTF">2015-07-16T11:02:07Z</dcterms:created>
  <dcterms:modified xsi:type="dcterms:W3CDTF">2024-10-09T14:14:49Z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0x010100C795BD839E46F24EB4770DF09025A07F</vt:lpwstr>
  </property>
</Properties>
</file>