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" r:id="rId2"/>
  </p:sldIdLst>
  <p:sldSz cx="9144000" cy="6858000" type="screen4x3"/>
  <p:notesSz cx="6858000" cy="994568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  <p15:guide id="3" orient="horz" pos="1389" userDrawn="1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7" autoAdjust="0"/>
    <p:restoredTop sz="95405" autoAdjust="0"/>
  </p:normalViewPr>
  <p:slideViewPr>
    <p:cSldViewPr snapToGrid="0">
      <p:cViewPr varScale="1">
        <p:scale>
          <a:sx n="72" d="100"/>
          <a:sy n="72" d="100"/>
        </p:scale>
        <p:origin x="1344" y="96"/>
      </p:cViewPr>
      <p:guideLst>
        <p:guide orient="horz" pos="2478"/>
        <p:guide orient="horz" pos="2160"/>
        <p:guide orient="horz" pos="138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15.07.2022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337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15.07.2022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0866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15.07.2022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982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14536" y="410412"/>
            <a:ext cx="7772400" cy="576064"/>
          </a:xfrm>
          <a:prstGeom prst="rect">
            <a:avLst/>
          </a:prstGeom>
        </p:spPr>
        <p:txBody>
          <a:bodyPr anchor="t"/>
          <a:lstStyle>
            <a:lvl1pPr algn="l">
              <a:defRPr sz="2400" b="1" cap="all" baseline="0">
                <a:solidFill>
                  <a:srgbClr val="CC0000"/>
                </a:solidFill>
                <a:latin typeface="Gotham Narrow Bold" pitchFamily="50" charset="0"/>
              </a:defRPr>
            </a:lvl1pPr>
          </a:lstStyle>
          <a:p>
            <a:r>
              <a:rPr lang="cs-CZ" dirty="0"/>
              <a:t>Kliknutím lze upravit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20284" y="1170254"/>
            <a:ext cx="8517700" cy="37827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0">
                <a:solidFill>
                  <a:srgbClr val="CC0000"/>
                </a:solidFill>
                <a:latin typeface="Gotham Narrow Light" pitchFamily="50" charset="0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  <p:pic>
        <p:nvPicPr>
          <p:cNvPr id="7" name="bolloH.png"/>
          <p:cNvPicPr/>
          <p:nvPr userDrawn="1"/>
        </p:nvPicPr>
        <p:blipFill>
          <a:blip r:embed="rId2" cstate="print">
            <a:alphaModFix amt="50277"/>
          </a:blip>
          <a:srcRect l="24242" t="42040"/>
          <a:stretch>
            <a:fillRect/>
          </a:stretch>
        </p:blipFill>
        <p:spPr>
          <a:xfrm>
            <a:off x="-16423" y="-27383"/>
            <a:ext cx="3148264" cy="2352183"/>
          </a:xfrm>
          <a:prstGeom prst="rect">
            <a:avLst/>
          </a:prstGeom>
          <a:ln w="12700">
            <a:miter lim="400000"/>
          </a:ln>
        </p:spPr>
      </p:pic>
      <p:sp>
        <p:nvSpPr>
          <p:cNvPr id="10" name="Segnaposto testo 2"/>
          <p:cNvSpPr>
            <a:spLocks noGrp="1"/>
          </p:cNvSpPr>
          <p:nvPr>
            <p:ph type="body" idx="14" hasCustomPrompt="1"/>
          </p:nvPr>
        </p:nvSpPr>
        <p:spPr>
          <a:xfrm>
            <a:off x="467544" y="2420888"/>
            <a:ext cx="3600400" cy="4176464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600" b="0" i="0">
                <a:solidFill>
                  <a:schemeClr val="tx1">
                    <a:lumMod val="50000"/>
                    <a:lumOff val="50000"/>
                  </a:schemeClr>
                </a:solidFill>
                <a:latin typeface="Gotham Narrow Medium"/>
                <a:cs typeface="Gotham Narrow Medium"/>
              </a:defRPr>
            </a:lvl1pPr>
            <a:lvl2pPr marL="342891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05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88324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15.07.2022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2269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15.07.2022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6662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15.07.2022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63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15.07.2022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588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15.07.2022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2310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15.07.2022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47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15.07.2022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8632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00C46-D848-4F40-BD5D-C53C2B13DC1D}" type="datetimeFigureOut">
              <a:rPr lang="cs-CZ" smtClean="0"/>
              <a:t>15.07.2022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8261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00C46-D848-4F40-BD5D-C53C2B13DC1D}" type="datetimeFigureOut">
              <a:rPr lang="cs-CZ" smtClean="0"/>
              <a:t>15.07.2022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B2602-5C8C-40B6-9BC1-5A569D89DB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8230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 descr="L:\marketing\L O G O\HOOVER\logo Hoover 2014\logo_hoover Bi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2793" y="5922000"/>
            <a:ext cx="961207" cy="9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" y="0"/>
            <a:ext cx="8755380" cy="928255"/>
          </a:xfrm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</a:pPr>
            <a:r>
              <a:rPr lang="cs-CZ" sz="2700" dirty="0">
                <a:latin typeface="Arial" panose="020B0604020202020204" pitchFamily="34" charset="0"/>
                <a:cs typeface="Arial" panose="020B0604020202020204" pitchFamily="34" charset="0"/>
              </a:rPr>
              <a:t>HHG75WC5X</a:t>
            </a:r>
            <a:br>
              <a:rPr lang="cs-CZ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altLang="cs-CZ" sz="1400" b="0" cap="none" dirty="0">
                <a:solidFill>
                  <a:prstClr val="black"/>
                </a:solidFill>
                <a:latin typeface="Arial" charset="0"/>
              </a:rPr>
              <a:t>Plynová deska šíře 75 </a:t>
            </a:r>
            <a:r>
              <a:rPr lang="cs-CZ" altLang="cs-CZ" sz="1400" b="0" cap="none">
                <a:solidFill>
                  <a:prstClr val="black"/>
                </a:solidFill>
                <a:latin typeface="Arial" charset="0"/>
              </a:rPr>
              <a:t>cm NEW COLLECTION </a:t>
            </a:r>
            <a:r>
              <a:rPr lang="cs-CZ" altLang="cs-CZ" sz="1400" b="0" cap="none" dirty="0">
                <a:solidFill>
                  <a:prstClr val="black"/>
                </a:solidFill>
                <a:latin typeface="Arial" charset="0"/>
              </a:rPr>
              <a:t>5</a:t>
            </a:r>
            <a:br>
              <a:rPr lang="cs-CZ" altLang="cs-CZ" sz="1400" b="0" cap="none" dirty="0">
                <a:solidFill>
                  <a:prstClr val="black"/>
                </a:solidFill>
                <a:latin typeface="Arial" charset="0"/>
                <a:ea typeface="+mn-ea"/>
                <a:cs typeface="+mn-cs"/>
              </a:rPr>
            </a:b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  <a:t>5 hořáků, elektrické zapalování v knoflíku, bezpečnostní pojistka plynu, litinové podpěry, </a:t>
            </a:r>
            <a:r>
              <a:rPr lang="cs-CZ" altLang="cs-CZ" sz="1400" b="0" cap="none" dirty="0">
                <a:solidFill>
                  <a:srgbClr val="C00000"/>
                </a:solidFill>
                <a:latin typeface="Arial" charset="0"/>
              </a:rPr>
              <a:t>WOK hořák</a:t>
            </a:r>
            <a:br>
              <a:rPr lang="cs-CZ" altLang="cs-CZ" sz="1400" b="0" cap="none" dirty="0">
                <a:solidFill>
                  <a:srgbClr val="C00000"/>
                </a:solidFill>
                <a:latin typeface="Arial" charset="0"/>
                <a:ea typeface="+mn-ea"/>
                <a:cs typeface="+mn-cs"/>
              </a:rPr>
            </a:br>
            <a:endParaRPr lang="cs-CZ" altLang="cs-CZ" sz="1400" b="0" cap="none" dirty="0">
              <a:solidFill>
                <a:srgbClr val="C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11" name="Zástupný symbol pro text 3"/>
          <p:cNvSpPr>
            <a:spLocks noGrp="1"/>
          </p:cNvSpPr>
          <p:nvPr>
            <p:ph type="body" idx="14"/>
          </p:nvPr>
        </p:nvSpPr>
        <p:spPr>
          <a:xfrm>
            <a:off x="335884" y="920696"/>
            <a:ext cx="3786536" cy="5937304"/>
          </a:xfrm>
        </p:spPr>
        <p:txBody>
          <a:bodyPr anchor="t">
            <a:noAutofit/>
          </a:bodyPr>
          <a:lstStyle/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schemeClr val="tx1"/>
                </a:solidFill>
                <a:latin typeface="Arial" charset="0"/>
                <a:cs typeface="+mn-cs"/>
              </a:rPr>
              <a:t>Hlavní vlastnosti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Počet hořáků		5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Celkový výkon (kW)		13,15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schemeClr val="tx1"/>
                </a:solidFill>
                <a:latin typeface="Arial" charset="0"/>
                <a:cs typeface="+mn-cs"/>
              </a:rPr>
              <a:t>Hořáky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</a:rPr>
              <a:t>1x AUX Ø 50 mm, 1 kW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1x SEMI-RAPID Ø 70 mm, 1,75 kW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1x RAPID Ø 95 mm, 2,7 kW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1x RAPID Ø 95 mm, 2,7 kW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1x DC Mono Ø 138 mm, 5 kW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schemeClr val="tx1"/>
                </a:solidFill>
                <a:latin typeface="Arial" charset="0"/>
                <a:cs typeface="+mn-cs"/>
              </a:rPr>
              <a:t>Funkce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Elektrické zapalování v knoflíku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srgbClr val="FF0000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schemeClr val="tx1"/>
                </a:solidFill>
                <a:latin typeface="Arial" charset="0"/>
                <a:cs typeface="+mn-cs"/>
              </a:rPr>
              <a:t>Bezpečnost</a:t>
            </a: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	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Bezpečnostní pojistka plynu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endParaRPr lang="cs-CZ" altLang="cs-CZ" sz="800" dirty="0">
              <a:solidFill>
                <a:schemeClr val="tx1"/>
              </a:solidFill>
              <a:latin typeface="Arial" charset="0"/>
              <a:cs typeface="+mn-cs"/>
            </a:endParaRP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b="1" dirty="0">
                <a:solidFill>
                  <a:schemeClr val="tx1"/>
                </a:solidFill>
                <a:latin typeface="Arial" charset="0"/>
                <a:cs typeface="+mn-cs"/>
              </a:rPr>
              <a:t>Konstrukce 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Litinové podpěry hrnců (3x)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Knoflíky ovládání vpředu</a:t>
            </a:r>
          </a:p>
          <a:p>
            <a:pPr lvl="0">
              <a:lnSpc>
                <a:spcPct val="100000"/>
              </a:lnSpc>
              <a:spcBef>
                <a:spcPct val="0"/>
              </a:spcBef>
            </a:pPr>
            <a:r>
              <a:rPr lang="cs-CZ" altLang="cs-CZ" sz="800" dirty="0">
                <a:solidFill>
                  <a:schemeClr val="tx1"/>
                </a:solidFill>
                <a:latin typeface="Arial" charset="0"/>
                <a:cs typeface="+mn-cs"/>
              </a:rPr>
              <a:t>Trysky na propan butan součástí balení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126078" y="1067303"/>
            <a:ext cx="0" cy="540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78604" y="1067314"/>
            <a:ext cx="0" cy="540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6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786" y="2958010"/>
            <a:ext cx="720000" cy="720000"/>
          </a:xfrm>
          <a:prstGeom prst="rect">
            <a:avLst/>
          </a:prstGeom>
        </p:spPr>
      </p:pic>
      <p:sp>
        <p:nvSpPr>
          <p:cNvPr id="37" name="TextBox 22"/>
          <p:cNvSpPr txBox="1"/>
          <p:nvPr/>
        </p:nvSpPr>
        <p:spPr>
          <a:xfrm>
            <a:off x="4904509" y="3094540"/>
            <a:ext cx="762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Litinové podpěry hrnců</a:t>
            </a:r>
          </a:p>
        </p:txBody>
      </p:sp>
      <p:pic>
        <p:nvPicPr>
          <p:cNvPr id="23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786" y="1174127"/>
            <a:ext cx="720000" cy="720000"/>
          </a:xfrm>
          <a:prstGeom prst="rect">
            <a:avLst/>
          </a:prstGeom>
        </p:spPr>
      </p:pic>
      <p:sp>
        <p:nvSpPr>
          <p:cNvPr id="25" name="TextBox 22"/>
          <p:cNvSpPr txBox="1"/>
          <p:nvPr/>
        </p:nvSpPr>
        <p:spPr>
          <a:xfrm>
            <a:off x="4911437" y="1302345"/>
            <a:ext cx="74814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Elektrické zapalování v knoflíku</a:t>
            </a:r>
          </a:p>
        </p:txBody>
      </p:sp>
      <p:pic>
        <p:nvPicPr>
          <p:cNvPr id="27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026" y="2080907"/>
            <a:ext cx="720000" cy="720000"/>
          </a:xfrm>
          <a:prstGeom prst="rect">
            <a:avLst/>
          </a:prstGeom>
        </p:spPr>
      </p:pic>
      <p:sp>
        <p:nvSpPr>
          <p:cNvPr id="28" name="TextBox 22"/>
          <p:cNvSpPr txBox="1"/>
          <p:nvPr/>
        </p:nvSpPr>
        <p:spPr>
          <a:xfrm>
            <a:off x="4918364" y="2225060"/>
            <a:ext cx="762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Bezpečnostní pojistka plynu</a:t>
            </a:r>
          </a:p>
        </p:txBody>
      </p:sp>
      <p:sp>
        <p:nvSpPr>
          <p:cNvPr id="35" name="Obdélník 34"/>
          <p:cNvSpPr/>
          <p:nvPr/>
        </p:nvSpPr>
        <p:spPr>
          <a:xfrm>
            <a:off x="5666509" y="4699558"/>
            <a:ext cx="34364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charset="0"/>
              </a:rPr>
              <a:t>Logistická data</a:t>
            </a: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Kód		</a:t>
            </a:r>
            <a:r>
              <a:rPr lang="cs-CZ" sz="800" b="0" i="0" dirty="0">
                <a:effectLst/>
                <a:latin typeface="Calibri" panose="020F0502020204030204" pitchFamily="34" charset="0"/>
              </a:rPr>
              <a:t>33803125</a:t>
            </a:r>
            <a:r>
              <a:rPr lang="cs-CZ" sz="800" dirty="0"/>
              <a:t> 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EAN		8059019050706</a:t>
            </a: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Barva 		Nerez </a:t>
            </a: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výrobku v x š x h (mm)	8 x 745 x 510</a:t>
            </a: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Čistá váha výrobku (kg)	13</a:t>
            </a: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panose="020B0604020202020204" pitchFamily="34" charset="0"/>
              </a:rPr>
              <a:t>Rozměry balení v x š x h (mm)	130 x 788 x 570</a:t>
            </a:r>
            <a:endParaRPr lang="cs-CZ" altLang="cs-CZ" sz="800" dirty="0">
              <a:latin typeface="Arial" charset="0"/>
            </a:endParaRPr>
          </a:p>
          <a:p>
            <a:pPr>
              <a:spcBef>
                <a:spcPct val="0"/>
              </a:spcBef>
            </a:pPr>
            <a:r>
              <a:rPr lang="cs-CZ" altLang="cs-CZ" sz="800" dirty="0">
                <a:latin typeface="Arial" charset="0"/>
              </a:rPr>
              <a:t>Hmotnost s obalem (kg)	13,5</a:t>
            </a:r>
          </a:p>
        </p:txBody>
      </p:sp>
      <p:pic>
        <p:nvPicPr>
          <p:cNvPr id="38" name="Obrázek 37"/>
          <p:cNvPicPr>
            <a:picLocks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109" t="25222" r="5748" b="64778"/>
          <a:stretch/>
        </p:blipFill>
        <p:spPr>
          <a:xfrm>
            <a:off x="4151068" y="1173233"/>
            <a:ext cx="720000" cy="720000"/>
          </a:xfrm>
          <a:prstGeom prst="flowChartConnector">
            <a:avLst/>
          </a:prstGeom>
        </p:spPr>
      </p:pic>
      <p:sp>
        <p:nvSpPr>
          <p:cNvPr id="43" name="Vývojový diagram: spojnice 42"/>
          <p:cNvSpPr/>
          <p:nvPr/>
        </p:nvSpPr>
        <p:spPr>
          <a:xfrm>
            <a:off x="4151068" y="2950094"/>
            <a:ext cx="720000" cy="720000"/>
          </a:xfrm>
          <a:prstGeom prst="flowChartConnector">
            <a:avLst/>
          </a:prstGeom>
          <a:solidFill>
            <a:schemeClr val="bg1">
              <a:lumMod val="65000"/>
            </a:schemeClr>
          </a:solidFill>
          <a:ln w="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4151068" y="3146373"/>
            <a:ext cx="720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b="1" dirty="0"/>
              <a:t>LITINA</a:t>
            </a:r>
          </a:p>
        </p:txBody>
      </p:sp>
      <p:sp>
        <p:nvSpPr>
          <p:cNvPr id="46" name="Vývojový diagram: spojnice 45"/>
          <p:cNvSpPr/>
          <p:nvPr/>
        </p:nvSpPr>
        <p:spPr>
          <a:xfrm>
            <a:off x="4151068" y="2083080"/>
            <a:ext cx="720000" cy="720000"/>
          </a:xfrm>
          <a:prstGeom prst="flowChartConnector">
            <a:avLst/>
          </a:prstGeom>
          <a:solidFill>
            <a:schemeClr val="bg1">
              <a:lumMod val="65000"/>
            </a:schemeClr>
          </a:solidFill>
          <a:ln w="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49" name="TextovéPole 48"/>
          <p:cNvSpPr txBox="1"/>
          <p:nvPr/>
        </p:nvSpPr>
        <p:spPr>
          <a:xfrm>
            <a:off x="4151068" y="2207932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b="1" dirty="0"/>
              <a:t>STOP GAS</a:t>
            </a:r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958892" y="1373317"/>
            <a:ext cx="2880000" cy="0"/>
          </a:xfrm>
          <a:prstGeom prst="straightConnector1">
            <a:avLst/>
          </a:prstGeom>
          <a:ln>
            <a:solidFill>
              <a:srgbClr val="C0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7023579" y="1036553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75 cm</a:t>
            </a:r>
          </a:p>
        </p:txBody>
      </p:sp>
      <p:pic>
        <p:nvPicPr>
          <p:cNvPr id="24" name="Picture 21" descr="Hoover_kolecko-H_red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406" y="3733992"/>
            <a:ext cx="720000" cy="720000"/>
          </a:xfrm>
          <a:prstGeom prst="rect">
            <a:avLst/>
          </a:prstGeom>
        </p:spPr>
      </p:pic>
      <p:sp>
        <p:nvSpPr>
          <p:cNvPr id="26" name="TextBox 22"/>
          <p:cNvSpPr txBox="1"/>
          <p:nvPr/>
        </p:nvSpPr>
        <p:spPr>
          <a:xfrm>
            <a:off x="4912129" y="3870522"/>
            <a:ext cx="762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Vysoký výkon </a:t>
            </a:r>
          </a:p>
          <a:p>
            <a:pPr algn="ctr"/>
            <a:r>
              <a:rPr lang="cs-CZ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až 5 kW</a:t>
            </a:r>
          </a:p>
        </p:txBody>
      </p:sp>
      <p:sp>
        <p:nvSpPr>
          <p:cNvPr id="29" name="Vývojový diagram: spojnice 28"/>
          <p:cNvSpPr/>
          <p:nvPr/>
        </p:nvSpPr>
        <p:spPr>
          <a:xfrm>
            <a:off x="4158688" y="3726076"/>
            <a:ext cx="720000" cy="720000"/>
          </a:xfrm>
          <a:prstGeom prst="flowChartConnector">
            <a:avLst/>
          </a:prstGeom>
          <a:solidFill>
            <a:schemeClr val="bg1">
              <a:lumMod val="65000"/>
            </a:schemeClr>
          </a:solidFill>
          <a:ln w="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4158688" y="3970881"/>
            <a:ext cx="7200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000" b="1" dirty="0"/>
              <a:t>HOŘÁK </a:t>
            </a:r>
          </a:p>
        </p:txBody>
      </p:sp>
      <p:pic>
        <p:nvPicPr>
          <p:cNvPr id="32" name="Immagine 39">
            <a:extLst>
              <a:ext uri="{FF2B5EF4-FFF2-40B4-BE49-F238E27FC236}">
                <a16:creationId xmlns:a16="http://schemas.microsoft.com/office/drawing/2014/main" id="{56994066-85B4-4C0E-9A7C-384DD0AB92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2901" y="1566531"/>
            <a:ext cx="3008672" cy="2024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92111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500</TotalTime>
  <Words>196</Words>
  <Application>Microsoft Office PowerPoint</Application>
  <PresentationFormat>Předvádění na obrazovce (4:3)</PresentationFormat>
  <Paragraphs>39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Gotham Narrow Bold</vt:lpstr>
      <vt:lpstr>Gotham Narrow Light</vt:lpstr>
      <vt:lpstr>Gotham Narrow Medium</vt:lpstr>
      <vt:lpstr>Motiv Office</vt:lpstr>
      <vt:lpstr>HHG75WC5X Plynová deska šíře 75 cm NEW COLLECTION 5 5 hořáků, elektrické zapalování v knoflíku, bezpečnostní pojistka plynu, litinové podpěry, WOK hořák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CP70_CP50011 - SÁČKOVÝ vysavač CAPTURE</dc:title>
  <dc:creator>Martina Křižáková</dc:creator>
  <cp:lastModifiedBy>Michaela Kurková</cp:lastModifiedBy>
  <cp:revision>102</cp:revision>
  <cp:lastPrinted>2016-03-31T14:41:45Z</cp:lastPrinted>
  <dcterms:created xsi:type="dcterms:W3CDTF">2016-03-31T13:54:55Z</dcterms:created>
  <dcterms:modified xsi:type="dcterms:W3CDTF">2022-07-15T09:07:05Z</dcterms:modified>
</cp:coreProperties>
</file>