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emf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14812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0"/>
            <a:ext cx="9107489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CSOE C10DG-S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Kondenzační sušička Smart Pro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B, 7 rychlých cyklů, Woolmark Apparel Care, nádobka na kondenzát ve spodním šuplíku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-1" y="908720"/>
            <a:ext cx="3995937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Kapacita </a:t>
            </a:r>
            <a:r>
              <a:rPr lang="cs-CZ" altLang="cs-CZ" sz="800" dirty="0">
                <a:latin typeface="Arial" charset="0"/>
              </a:rPr>
              <a:t>bavlna (kg) 	</a:t>
            </a:r>
            <a:r>
              <a:rPr lang="cs-CZ" altLang="cs-CZ" sz="800" dirty="0" smtClean="0">
                <a:latin typeface="Arial" charset="0"/>
              </a:rPr>
              <a:t>	10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Energetická </a:t>
            </a:r>
            <a:r>
              <a:rPr lang="cs-CZ" altLang="cs-CZ" sz="800" dirty="0">
                <a:latin typeface="Arial" charset="0"/>
              </a:rPr>
              <a:t>třída	</a:t>
            </a:r>
            <a:r>
              <a:rPr lang="cs-CZ" altLang="cs-CZ" sz="800" dirty="0" smtClean="0">
                <a:latin typeface="Arial" charset="0"/>
              </a:rPr>
              <a:t>		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Spotř</a:t>
            </a:r>
            <a:r>
              <a:rPr lang="cs-CZ" altLang="cs-CZ" sz="800" dirty="0">
                <a:latin typeface="Arial" charset="0"/>
              </a:rPr>
              <a:t>. en. </a:t>
            </a:r>
            <a:r>
              <a:rPr lang="cs-CZ" altLang="cs-CZ" sz="800" dirty="0" smtClean="0">
                <a:latin typeface="Arial" charset="0"/>
              </a:rPr>
              <a:t>Program bavlna plná </a:t>
            </a:r>
            <a:r>
              <a:rPr lang="cs-CZ" altLang="cs-CZ" sz="800" dirty="0">
                <a:latin typeface="Arial" charset="0"/>
              </a:rPr>
              <a:t>náplň (kWh) </a:t>
            </a:r>
            <a:r>
              <a:rPr lang="cs-CZ" altLang="cs-CZ" sz="800" dirty="0" smtClean="0">
                <a:latin typeface="Arial" charset="0"/>
              </a:rPr>
              <a:t>	5,7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Spotř. en. Program bavlna částečná náplň (kWh) 	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spotř. </a:t>
            </a:r>
            <a:r>
              <a:rPr lang="cs-CZ" altLang="cs-CZ" sz="800" dirty="0">
                <a:latin typeface="Arial" charset="0"/>
              </a:rPr>
              <a:t>energie (kWh/rok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671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Doba sušení Program </a:t>
            </a:r>
            <a:r>
              <a:rPr lang="cs-CZ" altLang="cs-CZ" sz="800" dirty="0">
                <a:latin typeface="Arial" charset="0"/>
              </a:rPr>
              <a:t>bavlna Do skříně plná </a:t>
            </a:r>
            <a:r>
              <a:rPr lang="cs-CZ" altLang="cs-CZ" sz="800" dirty="0" smtClean="0">
                <a:latin typeface="Arial" charset="0"/>
              </a:rPr>
              <a:t>náplň (min) 	197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Hlučnost sušení (dB(A))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68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Wifi + Bluetooth připojení -  možnost ovládat </a:t>
            </a:r>
            <a:r>
              <a:rPr lang="cs-CZ" altLang="cs-CZ" sz="800" b="1" dirty="0" smtClean="0">
                <a:latin typeface="Arial" charset="0"/>
              </a:rPr>
              <a:t>sušičku </a:t>
            </a:r>
            <a:r>
              <a:rPr lang="cs-CZ" altLang="cs-CZ" sz="800" b="1" dirty="0">
                <a:latin typeface="Arial" charset="0"/>
              </a:rPr>
              <a:t>přes </a:t>
            </a:r>
            <a:r>
              <a:rPr lang="cs-CZ" altLang="cs-CZ" sz="800" b="1" dirty="0" smtClean="0">
                <a:latin typeface="Arial" charset="0"/>
              </a:rPr>
              <a:t>aplikaci 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funkcí: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Stahování nových funkcí a cyklů; Funkce pro odložený začátek a konec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Kontrolní cyklus; Vedení statistik praní a čerpání energie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Tipy a triky; Průvodce chybovými hláškami a uživatelský návod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Senzorové sušení -  4 úrovně: Extra suché, Do skříně, Na ramínko, K žehlení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Časované sušení: 60 – 220 min, Ochlazování na konci cyklu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14 programů základních (z toho </a:t>
            </a:r>
            <a:r>
              <a:rPr lang="cs-CZ" altLang="cs-CZ" sz="800" b="1" dirty="0">
                <a:latin typeface="Arial" charset="0"/>
              </a:rPr>
              <a:t>7</a:t>
            </a:r>
            <a:r>
              <a:rPr lang="cs-CZ" altLang="cs-CZ" sz="800" b="1" dirty="0" smtClean="0">
                <a:latin typeface="Arial" charset="0"/>
              </a:rPr>
              <a:t> krátkých cyklů do 90 min</a:t>
            </a:r>
            <a:r>
              <a:rPr lang="cs-CZ" altLang="cs-CZ" sz="800" dirty="0" smtClean="0">
                <a:latin typeface="Arial" charset="0"/>
              </a:rPr>
              <a:t> ) + Wifi programy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Bavlna, Bílé, Džíny, Tmavé a Barevné, Syntetika, Košile, </a:t>
            </a:r>
            <a:r>
              <a:rPr lang="cs-CZ" altLang="cs-CZ" sz="800" b="1" dirty="0">
                <a:latin typeface="Arial" charset="0"/>
              </a:rPr>
              <a:t>Vlna -  Woolmark Apparel Care certifikace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Denní Perfect 59 min, Denní 45 min, Úsporný 30 min, Osvěžení, </a:t>
            </a:r>
            <a:r>
              <a:rPr lang="cs-CZ" altLang="cs-CZ" sz="800" b="1" dirty="0" smtClean="0">
                <a:latin typeface="Arial" charset="0"/>
              </a:rPr>
              <a:t>Relax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smtClean="0">
                <a:latin typeface="Arial" charset="0"/>
              </a:rPr>
              <a:t>– uvolnění vláken a pomačkání za 12 min</a:t>
            </a:r>
            <a:r>
              <a:rPr lang="cs-CZ" altLang="cs-CZ" sz="800" dirty="0" smtClean="0">
                <a:latin typeface="Arial" charset="0"/>
              </a:rPr>
              <a:t>, Sport, Malá náplň, Wifi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Memo – uložení oblíbeného programu do paměti, Časované sušení, Senzorové sušení, Odložený </a:t>
            </a:r>
            <a:r>
              <a:rPr lang="cs-CZ" altLang="cs-CZ" sz="800" dirty="0">
                <a:latin typeface="Arial" charset="0"/>
              </a:rPr>
              <a:t>start </a:t>
            </a:r>
            <a:r>
              <a:rPr lang="cs-CZ" altLang="cs-CZ" sz="800" dirty="0" smtClean="0">
                <a:latin typeface="Arial" charset="0"/>
              </a:rPr>
              <a:t>až 24 hod, </a:t>
            </a:r>
            <a:r>
              <a:rPr lang="cs-CZ" altLang="cs-CZ" sz="800" b="1" dirty="0" smtClean="0">
                <a:latin typeface="Arial" charset="0"/>
              </a:rPr>
              <a:t>Super Easy Iron - Ochrana proti pomačkání pro snadné žehlení</a:t>
            </a:r>
            <a:r>
              <a:rPr lang="cs-CZ" altLang="cs-CZ" sz="800" dirty="0" smtClean="0">
                <a:latin typeface="Arial" charset="0"/>
              </a:rPr>
              <a:t>, Zablokování tlačítek, Ukazatel zanesení fitlru, Ukazatel naplnění nádoby na vodu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Digitální displej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Spodní zásuvka - Nádoba na kondenzát umístěná ve spodní </a:t>
            </a:r>
            <a:r>
              <a:rPr lang="cs-CZ" altLang="cs-CZ" sz="800" b="1" dirty="0" smtClean="0">
                <a:latin typeface="Arial" charset="0"/>
              </a:rPr>
              <a:t>části (pod krytem); Nelze připojit na odpad vody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</a:t>
            </a:r>
            <a:r>
              <a:rPr lang="cs-CZ" altLang="cs-CZ" sz="800" dirty="0">
                <a:latin typeface="Arial" charset="0"/>
              </a:rPr>
              <a:t>nádoby na vodu </a:t>
            </a:r>
            <a:r>
              <a:rPr lang="cs-CZ" altLang="cs-CZ" sz="800" dirty="0" smtClean="0">
                <a:latin typeface="Arial" charset="0"/>
              </a:rPr>
              <a:t>5 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Umístění pantů vlevo; chladivo R134a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Galvanizovaný buben, Buben s obousměrným otáčením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125 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Polohovatelné nožičky; Prosklená dvířka; Rozkládací filtr na textilní prach v bubnu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dveří	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453584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270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60032" y="278100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Senzorové sušení dle zbytkové vlhkosti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06493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díky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36" name="Ovál 35"/>
          <p:cNvSpPr/>
          <p:nvPr/>
        </p:nvSpPr>
        <p:spPr>
          <a:xfrm>
            <a:off x="4860032" y="35730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357301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Spodní zásuvka pro snadné vylévání při stohování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436510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860032" y="443711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Certifikace Woolmark</a:t>
            </a:r>
            <a:endParaRPr lang="cs-CZ" sz="800" dirty="0">
              <a:solidFill>
                <a:schemeClr val="bg1"/>
              </a:solidFill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šetrné sušení vlny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515719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860032" y="522920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 Easy Iron pro odstranění pomačkání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652120" y="4941168"/>
            <a:ext cx="3491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31102389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8059019037639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>
                <a:latin typeface="Arial" panose="020B0604020202020204" pitchFamily="34" charset="0"/>
              </a:rPr>
              <a:t>850 x </a:t>
            </a:r>
            <a:r>
              <a:rPr lang="cs-CZ" altLang="cs-CZ" sz="800" dirty="0" smtClean="0">
                <a:latin typeface="Arial" panose="020B0604020202020204" pitchFamily="34" charset="0"/>
              </a:rPr>
              <a:t>595 x 585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34,2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620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157192"/>
            <a:ext cx="720000" cy="720000"/>
          </a:xfrm>
          <a:prstGeom prst="flowChartConnector">
            <a:avLst/>
          </a:prstGeom>
        </p:spPr>
      </p:pic>
      <p:pic>
        <p:nvPicPr>
          <p:cNvPr id="25" name="Obrázek 2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8" b="1209"/>
          <a:stretch/>
        </p:blipFill>
        <p:spPr>
          <a:xfrm>
            <a:off x="4055368" y="2636992"/>
            <a:ext cx="804664" cy="817984"/>
          </a:xfrm>
          <a:prstGeom prst="rect">
            <a:avLst/>
          </a:prstGeom>
        </p:spPr>
      </p:pic>
      <p:pic>
        <p:nvPicPr>
          <p:cNvPr id="51" name="Immagine 9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365104"/>
            <a:ext cx="756000" cy="70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Ovál 46"/>
          <p:cNvSpPr/>
          <p:nvPr/>
        </p:nvSpPr>
        <p:spPr>
          <a:xfrm>
            <a:off x="4860032" y="191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60032" y="2031231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rychlých cyklů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90 min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4" name="Immagine 4">
            <a:extLst>
              <a:ext uri="{FF2B5EF4-FFF2-40B4-BE49-F238E27FC236}">
                <a16:creationId xmlns:a16="http://schemas.microsoft.com/office/drawing/2014/main" xmlns="" id="{8FEC3CAD-FE03-456A-9135-E151861453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4127" y="1035556"/>
            <a:ext cx="1494701" cy="34350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25"/>
          <a:stretch/>
        </p:blipFill>
        <p:spPr>
          <a:xfrm>
            <a:off x="6080110" y="877236"/>
            <a:ext cx="328862" cy="720000"/>
          </a:xfrm>
          <a:prstGeom prst="rect">
            <a:avLst/>
          </a:prstGeom>
        </p:spPr>
      </p:pic>
      <p:sp>
        <p:nvSpPr>
          <p:cNvPr id="41" name="Ovál 40"/>
          <p:cNvSpPr/>
          <p:nvPr/>
        </p:nvSpPr>
        <p:spPr>
          <a:xfrm>
            <a:off x="4067944" y="3577452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067864" y="3721388"/>
            <a:ext cx="7200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Spodní zásuvka</a:t>
            </a:r>
            <a:endParaRPr lang="cs-CZ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Obrázek 4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520" y="1867924"/>
            <a:ext cx="756000" cy="756000"/>
          </a:xfrm>
          <a:prstGeom prst="flowChartConnector">
            <a:avLst/>
          </a:prstGeom>
        </p:spPr>
      </p:pic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11"/>
          <a:srcRect l="3022" t="8817" r="4558" b="5317"/>
          <a:stretch/>
        </p:blipFill>
        <p:spPr>
          <a:xfrm>
            <a:off x="4037348" y="1035298"/>
            <a:ext cx="733246" cy="741873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0" t="5901" r="8193" b="5901"/>
          <a:stretch/>
        </p:blipFill>
        <p:spPr>
          <a:xfrm>
            <a:off x="6194670" y="1693015"/>
            <a:ext cx="2342375" cy="322556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549" y="854513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1213</TotalTime>
  <Words>79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165</cp:revision>
  <cp:lastPrinted>2016-05-05T10:40:20Z</cp:lastPrinted>
  <dcterms:created xsi:type="dcterms:W3CDTF">2015-07-16T11:02:07Z</dcterms:created>
  <dcterms:modified xsi:type="dcterms:W3CDTF">2022-01-13T12:12:47Z</dcterms:modified>
</cp:coreProperties>
</file>