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493" autoAdjust="0"/>
    <p:restoredTop sz="94660"/>
  </p:normalViewPr>
  <p:slideViewPr>
    <p:cSldViewPr>
      <p:cViewPr varScale="1">
        <p:scale>
          <a:sx n="108" d="100"/>
          <a:sy n="108" d="100"/>
        </p:scale>
        <p:origin x="23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30.08.2024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30.08.2024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30.08.2024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30.08.2024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30.08.2024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30.08.2024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30.08.2024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30.08.2024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30.08.2024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6309320"/>
            <a:ext cx="1251348" cy="38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28"/>
          <p:cNvSpPr>
            <a:spLocks/>
          </p:cNvSpPr>
          <p:nvPr userDrawn="1"/>
        </p:nvSpPr>
        <p:spPr bwMode="auto">
          <a:xfrm flipH="1" flipV="1">
            <a:off x="0" y="6211575"/>
            <a:ext cx="6984776" cy="646425"/>
          </a:xfrm>
          <a:custGeom>
            <a:avLst/>
            <a:gdLst>
              <a:gd name="connsiteX0" fmla="*/ 0 w 8915400"/>
              <a:gd name="connsiteY0" fmla="*/ 0 h 1026989"/>
              <a:gd name="connsiteX1" fmla="*/ 311567 w 8915400"/>
              <a:gd name="connsiteY1" fmla="*/ 0 h 1026989"/>
              <a:gd name="connsiteX2" fmla="*/ 8609192 w 8915400"/>
              <a:gd name="connsiteY2" fmla="*/ 0 h 1026989"/>
              <a:gd name="connsiteX3" fmla="*/ 8892102 w 8915400"/>
              <a:gd name="connsiteY3" fmla="*/ 281709 h 1026989"/>
              <a:gd name="connsiteX4" fmla="*/ 8915400 w 8915400"/>
              <a:gd name="connsiteY4" fmla="*/ 313802 h 1026989"/>
              <a:gd name="connsiteX5" fmla="*/ 8892102 w 8915400"/>
              <a:gd name="connsiteY5" fmla="*/ 345896 h 1026989"/>
              <a:gd name="connsiteX6" fmla="*/ 8203133 w 8915400"/>
              <a:gd name="connsiteY6" fmla="*/ 1012725 h 1026989"/>
              <a:gd name="connsiteX7" fmla="*/ 8196476 w 8915400"/>
              <a:gd name="connsiteY7" fmla="*/ 1016291 h 1026989"/>
              <a:gd name="connsiteX8" fmla="*/ 8173178 w 8915400"/>
              <a:gd name="connsiteY8" fmla="*/ 1026989 h 1026989"/>
              <a:gd name="connsiteX9" fmla="*/ 686871 w 8915400"/>
              <a:gd name="connsiteY9" fmla="*/ 1026989 h 1026989"/>
              <a:gd name="connsiteX10" fmla="*/ 0 w 8915400"/>
              <a:gd name="connsiteY10" fmla="*/ 1026989 h 102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15400" h="1026989">
                <a:moveTo>
                  <a:pt x="0" y="0"/>
                </a:moveTo>
                <a:lnTo>
                  <a:pt x="311567" y="0"/>
                </a:lnTo>
                <a:cubicBezTo>
                  <a:pt x="1814549" y="0"/>
                  <a:pt x="4345887" y="0"/>
                  <a:pt x="8609192" y="0"/>
                </a:cubicBezTo>
                <a:cubicBezTo>
                  <a:pt x="8609192" y="0"/>
                  <a:pt x="8609192" y="0"/>
                  <a:pt x="8892102" y="281709"/>
                </a:cubicBezTo>
                <a:cubicBezTo>
                  <a:pt x="8892102" y="281709"/>
                  <a:pt x="8915400" y="299539"/>
                  <a:pt x="8915400" y="313802"/>
                </a:cubicBezTo>
                <a:cubicBezTo>
                  <a:pt x="8915400" y="328066"/>
                  <a:pt x="8892102" y="345896"/>
                  <a:pt x="8892102" y="345896"/>
                </a:cubicBezTo>
                <a:cubicBezTo>
                  <a:pt x="8892102" y="345896"/>
                  <a:pt x="8892102" y="345896"/>
                  <a:pt x="8203133" y="1012725"/>
                </a:cubicBezTo>
                <a:cubicBezTo>
                  <a:pt x="8203133" y="1012725"/>
                  <a:pt x="8206461" y="1009159"/>
                  <a:pt x="8196476" y="1016291"/>
                </a:cubicBezTo>
                <a:cubicBezTo>
                  <a:pt x="8186491" y="1026989"/>
                  <a:pt x="8173178" y="1026989"/>
                  <a:pt x="8173178" y="1026989"/>
                </a:cubicBezTo>
                <a:cubicBezTo>
                  <a:pt x="8173178" y="1026989"/>
                  <a:pt x="8173178" y="1026989"/>
                  <a:pt x="686871" y="1026989"/>
                </a:cubicBezTo>
                <a:lnTo>
                  <a:pt x="0" y="1026989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86818" tIns="43409" rIns="86818" bIns="43409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09">
              <a:solidFill>
                <a:prstClr val="black"/>
              </a:solidFill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9CBF3D83-6329-4114-881B-C48C9E2EDB1D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-98852" y="98850"/>
            <a:ext cx="519832" cy="322129"/>
          </a:xfrm>
          <a:custGeom>
            <a:avLst/>
            <a:gdLst>
              <a:gd name="T0" fmla="*/ 397 w 524"/>
              <a:gd name="T1" fmla="*/ 0 h 398"/>
              <a:gd name="T2" fmla="*/ 0 w 524"/>
              <a:gd name="T3" fmla="*/ 398 h 398"/>
              <a:gd name="T4" fmla="*/ 524 w 524"/>
              <a:gd name="T5" fmla="*/ 398 h 398"/>
              <a:gd name="T6" fmla="*/ 524 w 524"/>
              <a:gd name="T7" fmla="*/ 130 h 398"/>
              <a:gd name="T8" fmla="*/ 397 w 524"/>
              <a:gd name="T9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4" h="398">
                <a:moveTo>
                  <a:pt x="397" y="0"/>
                </a:moveTo>
                <a:lnTo>
                  <a:pt x="0" y="398"/>
                </a:lnTo>
                <a:lnTo>
                  <a:pt x="524" y="398"/>
                </a:lnTo>
                <a:lnTo>
                  <a:pt x="524" y="130"/>
                </a:lnTo>
                <a:lnTo>
                  <a:pt x="397" y="0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114" tIns="32557" rIns="65114" bIns="32557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908720"/>
            <a:ext cx="7147240" cy="0"/>
          </a:xfrm>
          <a:prstGeom prst="line">
            <a:avLst/>
          </a:prstGeom>
          <a:ln w="190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30.08.2024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30.08.2024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30.08.2024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ástupný symbol pro text 3"/>
          <p:cNvSpPr txBox="1">
            <a:spLocks/>
          </p:cNvSpPr>
          <p:nvPr/>
        </p:nvSpPr>
        <p:spPr>
          <a:xfrm>
            <a:off x="289661" y="19066"/>
            <a:ext cx="8818904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4472C4"/>
                </a:solidFill>
                <a:latin typeface="Arial" charset="0"/>
              </a:rPr>
              <a:t>XI 6B0M3PB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Arial" charset="0"/>
              </a:rPr>
              <a:t>Vestavná myčka nádobí I-PRO SHINE SERIES 4 – šíře 60 cm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706F6F"/>
                </a:solidFill>
                <a:latin typeface="Arial" charset="0"/>
              </a:rPr>
              <a:t>Dotykové ovládání, 16 sad, </a:t>
            </a:r>
            <a:r>
              <a:rPr lang="cs-CZ" altLang="cs-CZ" sz="14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9,5 l, </a:t>
            </a:r>
            <a:r>
              <a:rPr lang="cs-CZ" altLang="cs-CZ" sz="1400" dirty="0">
                <a:solidFill>
                  <a:srgbClr val="706F6F"/>
                </a:solidFill>
                <a:latin typeface="Arial" charset="0"/>
              </a:rPr>
              <a:t>40 dB(A), Světelný paprsek na podlahu, Invertorový motor</a:t>
            </a:r>
            <a:endParaRPr lang="cs-CZ" altLang="cs-CZ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2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48681" y="883509"/>
            <a:ext cx="4081948" cy="5688632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Hlavní vlastnosti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2019/2017)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B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Jmenovitá kapacita (sady nádobí)		16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 cyklus programu </a:t>
            </a:r>
            <a:r>
              <a:rPr lang="cs-CZ" altLang="cs-CZ" sz="800" dirty="0" err="1">
                <a:latin typeface="Arial" charset="0"/>
              </a:rPr>
              <a:t>Eco</a:t>
            </a:r>
            <a:r>
              <a:rPr lang="cs-CZ" altLang="cs-CZ" sz="800" dirty="0">
                <a:latin typeface="Arial" charset="0"/>
              </a:rPr>
              <a:t> (kWh) 	0,66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100 cyklů programu </a:t>
            </a:r>
            <a:r>
              <a:rPr lang="cs-CZ" altLang="cs-CZ" sz="800" dirty="0" err="1">
                <a:latin typeface="Arial" charset="0"/>
              </a:rPr>
              <a:t>Eco</a:t>
            </a:r>
            <a:r>
              <a:rPr lang="cs-CZ" altLang="cs-CZ" sz="800" dirty="0">
                <a:latin typeface="Arial" charset="0"/>
              </a:rPr>
              <a:t> (kWh)	66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vody na 1 cyklus v programu </a:t>
            </a:r>
            <a:r>
              <a:rPr lang="cs-CZ" altLang="cs-CZ" sz="800" dirty="0" err="1">
                <a:latin typeface="Arial" charset="0"/>
              </a:rPr>
              <a:t>Eco</a:t>
            </a:r>
            <a:r>
              <a:rPr lang="cs-CZ" altLang="cs-CZ" sz="800" dirty="0">
                <a:latin typeface="Arial" charset="0"/>
              </a:rPr>
              <a:t> (l)	9,5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Trvání programu </a:t>
            </a:r>
            <a:r>
              <a:rPr lang="cs-CZ" altLang="cs-CZ" sz="800" dirty="0" err="1">
                <a:latin typeface="Arial" charset="0"/>
              </a:rPr>
              <a:t>Eco</a:t>
            </a:r>
            <a:r>
              <a:rPr lang="cs-CZ" altLang="cs-CZ" sz="800" dirty="0">
                <a:latin typeface="Arial" charset="0"/>
              </a:rPr>
              <a:t> (</a:t>
            </a:r>
            <a:r>
              <a:rPr lang="cs-CZ" altLang="cs-CZ" sz="800" dirty="0" err="1">
                <a:latin typeface="Arial" charset="0"/>
              </a:rPr>
              <a:t>h:min</a:t>
            </a:r>
            <a:r>
              <a:rPr lang="cs-CZ" altLang="cs-CZ" sz="800" dirty="0">
                <a:latin typeface="Arial" charset="0"/>
              </a:rPr>
              <a:t>)		3:55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šířeného vzduchem (dB(A) re 1 </a:t>
            </a:r>
            <a:r>
              <a:rPr lang="cs-CZ" altLang="cs-CZ" sz="800" dirty="0" err="1">
                <a:latin typeface="Arial" charset="0"/>
              </a:rPr>
              <a:t>pW</a:t>
            </a:r>
            <a:r>
              <a:rPr lang="cs-CZ" altLang="cs-CZ" sz="800" dirty="0">
                <a:latin typeface="Arial" charset="0"/>
              </a:rPr>
              <a:t>)	40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		B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u="sng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Programy</a:t>
            </a:r>
            <a:r>
              <a:rPr lang="cs-CZ" altLang="cs-CZ" sz="800" b="1" dirty="0">
                <a:latin typeface="Arial" charset="0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10 Programů + další v aplikaci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EKO 50 °C </a:t>
            </a:r>
            <a:r>
              <a:rPr lang="cs-CZ" altLang="cs-CZ" sz="800" dirty="0">
                <a:latin typeface="Arial" charset="0"/>
              </a:rPr>
              <a:t>– Pro běžně znečištěné nádobí s optimální spotřebou vody a energie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UNIVERZÁLNÍ</a:t>
            </a:r>
            <a:r>
              <a:rPr lang="cs-CZ" altLang="cs-CZ" sz="800" dirty="0">
                <a:latin typeface="Arial" charset="0"/>
              </a:rPr>
              <a:t> </a:t>
            </a:r>
            <a:r>
              <a:rPr lang="cs-CZ" altLang="cs-CZ" sz="800" b="1" dirty="0">
                <a:latin typeface="Arial" charset="0"/>
              </a:rPr>
              <a:t>60 °C </a:t>
            </a:r>
            <a:r>
              <a:rPr lang="cs-CZ" altLang="cs-CZ" sz="800" dirty="0">
                <a:latin typeface="Arial" charset="0"/>
              </a:rPr>
              <a:t>– Pro  nádobí, které je silně znečištěné, nebo pro odstranění zbytků jídla, které zůstalo přes noc a zaschlo na nádobí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INTENZIVNÍ</a:t>
            </a:r>
            <a:r>
              <a:rPr lang="cs-CZ" altLang="cs-CZ" sz="800" dirty="0">
                <a:latin typeface="Arial" charset="0"/>
              </a:rPr>
              <a:t> </a:t>
            </a:r>
            <a:r>
              <a:rPr lang="cs-CZ" altLang="cs-CZ" sz="800" b="1" dirty="0">
                <a:latin typeface="Arial" charset="0"/>
              </a:rPr>
              <a:t>75 °C</a:t>
            </a:r>
            <a:r>
              <a:rPr lang="cs-CZ" altLang="cs-CZ" sz="800" dirty="0">
                <a:latin typeface="Arial" charset="0"/>
              </a:rPr>
              <a:t> - Určen pro velmi znečištěné hrnce, pánve a nádob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SMART AI 45-50 °C </a:t>
            </a:r>
            <a:r>
              <a:rPr lang="cs-CZ" altLang="cs-CZ" sz="800" dirty="0">
                <a:latin typeface="Arial" charset="0"/>
              </a:rPr>
              <a:t>- automaticky zvolí nejúčinnější a nejefektivnější délku a teplotu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PŘEDMYTÍ - </a:t>
            </a:r>
            <a:r>
              <a:rPr lang="pl-PL" altLang="cs-CZ" sz="800" dirty="0">
                <a:latin typeface="Arial" charset="0"/>
              </a:rPr>
              <a:t>Zabraňuje vzniku pachů a nečistot z nádobí, bez sušení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59 MIN - </a:t>
            </a:r>
            <a:r>
              <a:rPr lang="cs-CZ" altLang="cs-CZ" sz="800" dirty="0">
                <a:latin typeface="Arial" charset="0"/>
              </a:rPr>
              <a:t>Používejte pro nádobí, které je silně znečištěné, nebo pro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odstranění zbytků potravin, které byly ponechány přes noc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RYCHLÝ 20‘ - </a:t>
            </a:r>
            <a:r>
              <a:rPr lang="cs-CZ" altLang="cs-CZ" sz="800" dirty="0">
                <a:latin typeface="Arial" charset="0"/>
              </a:rPr>
              <a:t>Pro velmi lehce znečištěné nádobí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NOC 55 °C - </a:t>
            </a:r>
            <a:r>
              <a:rPr lang="cs-CZ" altLang="cs-CZ" sz="800" dirty="0">
                <a:latin typeface="Arial" charset="0"/>
              </a:rPr>
              <a:t>pro snížení hlučnosti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FLEX ZONE WASH 60 °C</a:t>
            </a:r>
            <a:r>
              <a:rPr lang="cs-CZ" altLang="cs-CZ" sz="800" dirty="0">
                <a:latin typeface="Arial" charset="0"/>
              </a:rPr>
              <a:t> </a:t>
            </a:r>
            <a:r>
              <a:rPr lang="cs-CZ" altLang="cs-CZ" sz="800" b="1" dirty="0">
                <a:latin typeface="Arial" charset="0"/>
              </a:rPr>
              <a:t>- </a:t>
            </a:r>
            <a:r>
              <a:rPr lang="cs-CZ" altLang="cs-CZ" sz="800" dirty="0">
                <a:latin typeface="Arial" charset="0"/>
              </a:rPr>
              <a:t>automaticky upravuje intenzitu mytí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SMART AI PRO 65-75 °C - P</a:t>
            </a:r>
            <a:r>
              <a:rPr lang="cs-CZ" altLang="cs-CZ" sz="800" dirty="0">
                <a:latin typeface="Arial" charset="0"/>
              </a:rPr>
              <a:t>rogram pro silné znečištění a velkou náplň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err="1">
                <a:latin typeface="Arial" charset="0"/>
              </a:rPr>
              <a:t>WiFi</a:t>
            </a:r>
            <a:r>
              <a:rPr lang="cs-CZ" altLang="cs-CZ" sz="800" b="1" dirty="0">
                <a:latin typeface="Arial" charset="0"/>
              </a:rPr>
              <a:t> + Bluetooth </a:t>
            </a:r>
            <a:r>
              <a:rPr lang="cs-CZ" altLang="cs-CZ" sz="800" dirty="0">
                <a:latin typeface="Arial" charset="0"/>
              </a:rPr>
              <a:t>– dálkové ovládání přes aplikaci </a:t>
            </a:r>
            <a:r>
              <a:rPr lang="cs-CZ" altLang="cs-CZ" sz="800" dirty="0" err="1">
                <a:latin typeface="Arial" charset="0"/>
              </a:rPr>
              <a:t>hOn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Odložený start 1-23 hod, Senzor nedostatku soli a leštidla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Světlo na podlahu </a:t>
            </a:r>
            <a:r>
              <a:rPr lang="cs-CZ" altLang="cs-CZ" sz="800" dirty="0">
                <a:latin typeface="Arial" charset="0"/>
              </a:rPr>
              <a:t>jako indikátor mytí, </a:t>
            </a:r>
            <a:r>
              <a:rPr lang="cs-CZ" altLang="cs-CZ" sz="800" b="1" dirty="0">
                <a:latin typeface="Arial" charset="0"/>
              </a:rPr>
              <a:t>Světlo uvnitř myčky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Automatická detekce </a:t>
            </a:r>
            <a:r>
              <a:rPr lang="cs-CZ" altLang="cs-CZ" sz="800" dirty="0">
                <a:latin typeface="Arial" charset="0"/>
              </a:rPr>
              <a:t>množství nádobí a úrovně zašpinění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Automatické otevření </a:t>
            </a:r>
            <a:r>
              <a:rPr lang="cs-CZ" altLang="cs-CZ" sz="800" dirty="0">
                <a:latin typeface="Arial" charset="0"/>
              </a:rPr>
              <a:t>dveří na konci programu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½ náplň, </a:t>
            </a:r>
            <a:r>
              <a:rPr lang="cs-CZ" altLang="cs-CZ" sz="800" b="1" dirty="0">
                <a:latin typeface="Arial" charset="0"/>
              </a:rPr>
              <a:t>Hygiena </a:t>
            </a:r>
            <a:r>
              <a:rPr lang="cs-CZ" altLang="cs-CZ" sz="800" dirty="0">
                <a:latin typeface="Arial" charset="0"/>
              </a:rPr>
              <a:t>- Zvyšuje teplotu vody během fáze oplachování, aby se provedla dezinfekce, </a:t>
            </a:r>
            <a:r>
              <a:rPr lang="cs-CZ" altLang="cs-CZ" sz="800" b="1" dirty="0">
                <a:latin typeface="Arial" charset="0"/>
              </a:rPr>
              <a:t>Extra Dry – </a:t>
            </a:r>
            <a:r>
              <a:rPr lang="cs-CZ" altLang="cs-CZ" sz="800" dirty="0">
                <a:latin typeface="Arial" charset="0"/>
              </a:rPr>
              <a:t>extra sušení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err="1">
                <a:latin typeface="Arial" charset="0"/>
              </a:rPr>
              <a:t>Power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b="1" dirty="0" err="1">
                <a:latin typeface="Arial" charset="0"/>
              </a:rPr>
              <a:t>Wash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- přídavné </a:t>
            </a:r>
            <a:r>
              <a:rPr lang="cs-CZ" altLang="cs-CZ" sz="800" dirty="0" err="1">
                <a:latin typeface="Arial" charset="0"/>
              </a:rPr>
              <a:t>ostřikovací</a:t>
            </a:r>
            <a:r>
              <a:rPr lang="cs-CZ" altLang="cs-CZ" sz="800" dirty="0">
                <a:latin typeface="Arial" charset="0"/>
              </a:rPr>
              <a:t> trysky v dolním koši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Fixní dekorační deska, Výkyvné panty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Textový displej; dotykové ovládání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H-</a:t>
            </a:r>
            <a:r>
              <a:rPr lang="cs-CZ" altLang="cs-CZ" sz="800" b="1" dirty="0" err="1">
                <a:latin typeface="Arial" charset="0"/>
              </a:rPr>
              <a:t>Spray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b="1" dirty="0" err="1">
                <a:latin typeface="Arial" charset="0"/>
              </a:rPr>
              <a:t>arm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– mycí rameno v dolním koši ve tvaru H</a:t>
            </a:r>
            <a:r>
              <a:rPr lang="cs-CZ" altLang="cs-CZ" sz="800" b="1" dirty="0">
                <a:latin typeface="Arial" charset="0"/>
              </a:rPr>
              <a:t>2 koše + 1 příborová zásuvka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Možnost polohování horního koše </a:t>
            </a:r>
            <a:r>
              <a:rPr lang="cs-CZ" altLang="cs-CZ" sz="800" dirty="0" err="1">
                <a:latin typeface="Arial" charset="0"/>
              </a:rPr>
              <a:t>Easy</a:t>
            </a:r>
            <a:r>
              <a:rPr lang="cs-CZ" altLang="cs-CZ" sz="800" dirty="0">
                <a:latin typeface="Arial" charset="0"/>
              </a:rPr>
              <a:t> </a:t>
            </a:r>
            <a:r>
              <a:rPr lang="cs-CZ" altLang="cs-CZ" sz="800" dirty="0" err="1">
                <a:latin typeface="Arial" charset="0"/>
              </a:rPr>
              <a:t>Click</a:t>
            </a:r>
            <a:r>
              <a:rPr lang="cs-CZ" altLang="cs-CZ" sz="800" dirty="0">
                <a:latin typeface="Arial" charset="0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err="1">
                <a:latin typeface="Arial" charset="0"/>
              </a:rPr>
              <a:t>Crystal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b="1" dirty="0" err="1">
                <a:latin typeface="Arial" charset="0"/>
              </a:rPr>
              <a:t>protect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– pryžové části v horním koši pro ochranu sklenic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Sklopitelné držáky šálků a talířů v horním/dolním koši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Invertorový (BLDC) motor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solidFill>
                  <a:schemeClr val="bg1"/>
                </a:solidFill>
                <a:latin typeface="Arial" charset="0"/>
              </a:rPr>
              <a:t>Bezpečnost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solidFill>
                  <a:schemeClr val="bg1"/>
                </a:solidFill>
                <a:latin typeface="Arial" charset="0"/>
              </a:rPr>
              <a:t>Ochrana proti přetečení </a:t>
            </a:r>
            <a:r>
              <a:rPr lang="cs-CZ" altLang="cs-CZ" sz="800" dirty="0" err="1">
                <a:solidFill>
                  <a:schemeClr val="bg1"/>
                </a:solidFill>
                <a:latin typeface="Arial" charset="0"/>
              </a:rPr>
              <a:t>Aquastop</a:t>
            </a:r>
            <a:endParaRPr lang="cs-CZ" altLang="cs-CZ" sz="800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22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5758056" y="5013176"/>
            <a:ext cx="3384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Kód		32901743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EAN		8059019078489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Barva		Bílá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× Š × H (mm)	816 × 597 × 555</a:t>
            </a:r>
            <a:endParaRPr lang="cs-CZ" altLang="cs-CZ" sz="800" b="1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43,9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 × Š × H (mm)	873 × 640 × 629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45,5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4355976" y="2780928"/>
            <a:ext cx="360040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3F7EB904-E2EF-478C-AF83-540EF98E5E85}"/>
              </a:ext>
            </a:extLst>
          </p:cNvPr>
          <p:cNvSpPr txBox="1"/>
          <p:nvPr/>
        </p:nvSpPr>
        <p:spPr>
          <a:xfrm>
            <a:off x="4636893" y="2068049"/>
            <a:ext cx="9939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 nádobí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024F2334-FCD5-45B8-95A1-E3A3F301ABF9}"/>
              </a:ext>
            </a:extLst>
          </p:cNvPr>
          <p:cNvSpPr txBox="1"/>
          <p:nvPr/>
        </p:nvSpPr>
        <p:spPr>
          <a:xfrm>
            <a:off x="4674260" y="2716862"/>
            <a:ext cx="993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Automatické otevření dvířek na konci programu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BC9EE0D1-DA8F-42F6-97BC-3220B6B2C80E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2019/2017</a:t>
            </a: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249D11F0-1794-4738-8CC9-79894EB93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935" y="2706896"/>
            <a:ext cx="537151" cy="550564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AA445DE0-0264-4052-8990-8C8D45AB3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2869" y="3487979"/>
            <a:ext cx="673723" cy="657272"/>
          </a:xfrm>
          <a:prstGeom prst="rect">
            <a:avLst/>
          </a:prstGeom>
        </p:spPr>
      </p:pic>
      <p:sp>
        <p:nvSpPr>
          <p:cNvPr id="37" name="TextovéPole 36">
            <a:extLst>
              <a:ext uri="{FF2B5EF4-FFF2-40B4-BE49-F238E27FC236}">
                <a16:creationId xmlns:a16="http://schemas.microsoft.com/office/drawing/2014/main" id="{48A7AE9A-423A-41A5-B327-10A59B8A7EFD}"/>
              </a:ext>
            </a:extLst>
          </p:cNvPr>
          <p:cNvSpPr txBox="1"/>
          <p:nvPr/>
        </p:nvSpPr>
        <p:spPr>
          <a:xfrm>
            <a:off x="4684201" y="3639292"/>
            <a:ext cx="993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Odložený start</a:t>
            </a:r>
            <a:b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1-23 hod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FB6D31F7-8B1A-4165-16A1-749BE70993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8743" y="4375770"/>
            <a:ext cx="597531" cy="600980"/>
          </a:xfrm>
          <a:prstGeom prst="rect">
            <a:avLst/>
          </a:prstGeom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49EE275B-6912-D654-E1BF-0DB699395BE1}"/>
              </a:ext>
            </a:extLst>
          </p:cNvPr>
          <p:cNvSpPr txBox="1"/>
          <p:nvPr/>
        </p:nvSpPr>
        <p:spPr>
          <a:xfrm>
            <a:off x="4708942" y="4523613"/>
            <a:ext cx="9939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Hygiena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95E5154-B92D-E535-E045-E8346FDFA1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1715" y="1125760"/>
            <a:ext cx="632545" cy="567373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76D5481A-0323-580A-B918-4E6148A4C3EE}"/>
              </a:ext>
            </a:extLst>
          </p:cNvPr>
          <p:cNvSpPr txBox="1"/>
          <p:nvPr/>
        </p:nvSpPr>
        <p:spPr>
          <a:xfrm>
            <a:off x="4645429" y="1304575"/>
            <a:ext cx="9939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WiFi+Bluetooth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6B2159FE-8973-DD8C-9E0A-37D15A4A4A6D}"/>
              </a:ext>
            </a:extLst>
          </p:cNvPr>
          <p:cNvGrpSpPr/>
          <p:nvPr/>
        </p:nvGrpSpPr>
        <p:grpSpPr>
          <a:xfrm>
            <a:off x="4110964" y="1875198"/>
            <a:ext cx="528627" cy="573685"/>
            <a:chOff x="4110964" y="1875198"/>
            <a:chExt cx="528627" cy="573685"/>
          </a:xfrm>
        </p:grpSpPr>
        <p:pic>
          <p:nvPicPr>
            <p:cNvPr id="17" name="Obrázek 16">
              <a:extLst>
                <a:ext uri="{FF2B5EF4-FFF2-40B4-BE49-F238E27FC236}">
                  <a16:creationId xmlns:a16="http://schemas.microsoft.com/office/drawing/2014/main" id="{4FE31310-A7C8-428D-97F4-0A4036949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10964" y="1928146"/>
              <a:ext cx="528627" cy="520737"/>
            </a:xfrm>
            <a:prstGeom prst="rect">
              <a:avLst/>
            </a:prstGeom>
          </p:spPr>
        </p:pic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996BEFB0-E3B8-582C-1746-7BB53AEED1B5}"/>
                </a:ext>
              </a:extLst>
            </p:cNvPr>
            <p:cNvSpPr/>
            <p:nvPr/>
          </p:nvSpPr>
          <p:spPr>
            <a:xfrm>
              <a:off x="4290575" y="1875198"/>
              <a:ext cx="159447" cy="2232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81F58612-CD4E-1668-1368-2C1CFF4ACD7C}"/>
              </a:ext>
            </a:extLst>
          </p:cNvPr>
          <p:cNvSpPr txBox="1"/>
          <p:nvPr/>
        </p:nvSpPr>
        <p:spPr>
          <a:xfrm>
            <a:off x="4165402" y="1881238"/>
            <a:ext cx="3672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61B2E32-B39A-5F37-1CF6-4E154A6781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07986" y="1085296"/>
            <a:ext cx="2249928" cy="229227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D82074A-7D37-1405-C40F-D7FB914DEF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83693" y="3487979"/>
            <a:ext cx="2892759" cy="363019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5D928048-3156-1C45-F965-5C67AC2957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83692" y="3868285"/>
            <a:ext cx="1441277" cy="1077217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87759358-535B-6C5E-6500-531A34E7F7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2223" y="3961408"/>
            <a:ext cx="1344047" cy="1014456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69B28787-85B3-BBC0-CBD1-6D16ACC490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08419" y="1158048"/>
            <a:ext cx="1078686" cy="2159990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CCDF7435-9BB4-935E-0CED-CB4DBF3AB44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89851" y="270926"/>
            <a:ext cx="541067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95BD839E46F24EB4770DF09025A07F" ma:contentTypeVersion="11" ma:contentTypeDescription="Vytvoří nový dokument" ma:contentTypeScope="" ma:versionID="899d58e324f7d2ad8dbbf30f92ba481f">
  <xsd:schema xmlns:xsd="http://www.w3.org/2001/XMLSchema" xmlns:xs="http://www.w3.org/2001/XMLSchema" xmlns:p="http://schemas.microsoft.com/office/2006/metadata/properties" xmlns:ns3="a09af93a-bc92-4cce-8ba3-c8fdbed82e22" xmlns:ns4="b4af0723-3826-4aee-ba08-906e8dce3040" targetNamespace="http://schemas.microsoft.com/office/2006/metadata/properties" ma:root="true" ma:fieldsID="8ecc31191407e2209a8b26e29ff69bbb" ns3:_="" ns4:_="">
    <xsd:import namespace="a09af93a-bc92-4cce-8ba3-c8fdbed82e22"/>
    <xsd:import namespace="b4af0723-3826-4aee-ba08-906e8dce304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af93a-bc92-4cce-8ba3-c8fdbed82e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f0723-3826-4aee-ba08-906e8dce304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ADD55FB-A287-496D-995F-BEB9B7F59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af93a-bc92-4cce-8ba3-c8fdbed82e22"/>
    <ds:schemaRef ds:uri="b4af0723-3826-4aee-ba08-906e8dce30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8943F7-9869-47ED-98D3-9740D3D8EE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1747CF-528E-4FB1-8821-D297DBD7BA7C}">
  <ds:schemaRefs>
    <ds:schemaRef ds:uri="http://schemas.openxmlformats.org/package/2006/metadata/core-properties"/>
    <ds:schemaRef ds:uri="http://purl.org/dc/dcmitype/"/>
    <ds:schemaRef ds:uri="b4af0723-3826-4aee-ba08-906e8dce3040"/>
    <ds:schemaRef ds:uri="http://purl.org/dc/terms/"/>
    <ds:schemaRef ds:uri="a09af93a-bc92-4cce-8ba3-c8fdbed82e22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3034</TotalTime>
  <Words>532</Words>
  <Application>Microsoft Office PowerPoint</Application>
  <PresentationFormat>Předvádění na obrazovce (4:3)</PresentationFormat>
  <Paragraphs>64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Šperl</cp:lastModifiedBy>
  <cp:revision>371</cp:revision>
  <cp:lastPrinted>2016-05-31T13:00:02Z</cp:lastPrinted>
  <dcterms:created xsi:type="dcterms:W3CDTF">2015-07-16T11:02:07Z</dcterms:created>
  <dcterms:modified xsi:type="dcterms:W3CDTF">2024-08-30T09:49:32Z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0x010100C795BD839E46F24EB4770DF09025A07F</vt:lpwstr>
  </property>
</Properties>
</file>