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9144000" cy="6858000" type="screen4x3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8FC5"/>
    <a:srgbClr val="0093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1B80A1-FDE9-416C-B9A8-2A1FE73A844A}" type="datetimeFigureOut">
              <a:rPr lang="cs-CZ" smtClean="0"/>
              <a:t>02.05.2024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3C6288-EF84-456C-B7FC-4481D153D6E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8080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3C6288-EF84-456C-B7FC-4481D153D6E9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47773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02.05.2024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8545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02.05.2024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0163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02.05.2024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5164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02.05.2024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7302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02.05.2024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9162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02.05.2024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4772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02.05.2024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0387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02.05.2024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3665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02.05.2024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882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02.05.2024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9091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02.05.2024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9620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435264-EE75-400C-80BE-5E821CD423B8}" type="datetimeFigureOut">
              <a:rPr lang="cs-CZ" smtClean="0"/>
              <a:t>02.05.2024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7510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11" Type="http://schemas.openxmlformats.org/officeDocument/2006/relationships/image" Target="../media/image9.png"/><Relationship Id="rId5" Type="http://schemas.openxmlformats.org/officeDocument/2006/relationships/image" Target="../media/image3.jpe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Obrázek 3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41" r="14900"/>
          <a:stretch/>
        </p:blipFill>
        <p:spPr>
          <a:xfrm>
            <a:off x="-1" y="6076121"/>
            <a:ext cx="9144000" cy="1097295"/>
          </a:xfrm>
          <a:prstGeom prst="rect">
            <a:avLst/>
          </a:prstGeom>
        </p:spPr>
      </p:pic>
      <p:sp>
        <p:nvSpPr>
          <p:cNvPr id="32" name="Zástupný symbol pro text 3"/>
          <p:cNvSpPr txBox="1">
            <a:spLocks/>
          </p:cNvSpPr>
          <p:nvPr/>
        </p:nvSpPr>
        <p:spPr>
          <a:xfrm>
            <a:off x="107504" y="44277"/>
            <a:ext cx="9036496" cy="864443"/>
          </a:xfrm>
          <a:prstGeom prst="rect">
            <a:avLst/>
          </a:prstGeom>
        </p:spPr>
        <p:txBody>
          <a:bodyPr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400" b="1" dirty="0">
                <a:solidFill>
                  <a:srgbClr val="0093CE"/>
                </a:solidFill>
                <a:latin typeface="Arial" charset="0"/>
              </a:rPr>
              <a:t>CI0C7SB0FA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400" dirty="0">
                <a:latin typeface="Arial" charset="0"/>
              </a:rPr>
              <a:t>Myčka nádobí plně integrovaná </a:t>
            </a:r>
            <a:r>
              <a:rPr lang="cs-CZ" altLang="cs-CZ" sz="1400" dirty="0" err="1">
                <a:latin typeface="Arial" charset="0"/>
              </a:rPr>
              <a:t>Rapidò</a:t>
            </a:r>
            <a:r>
              <a:rPr lang="cs-CZ" altLang="cs-CZ" sz="1400" dirty="0">
                <a:latin typeface="Arial" charset="0"/>
              </a:rPr>
              <a:t> – šíře </a:t>
            </a:r>
            <a:r>
              <a:rPr lang="cs-CZ" altLang="cs-CZ" sz="1400">
                <a:latin typeface="Arial" charset="0"/>
              </a:rPr>
              <a:t>45 cm</a:t>
            </a:r>
            <a:endParaRPr lang="cs-CZ" altLang="cs-CZ" sz="1400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1200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Třída C, 10 sad, 9 l, 47 dB(A), WASH&amp;DRY 35’, AUTO WASH, </a:t>
            </a:r>
            <a:r>
              <a:rPr lang="cs-CZ" altLang="cs-CZ" sz="1200" dirty="0" err="1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WiFi+BLE</a:t>
            </a:r>
            <a:r>
              <a:rPr lang="cs-CZ" altLang="cs-CZ" sz="1200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, </a:t>
            </a:r>
            <a:r>
              <a:rPr lang="cs-CZ" altLang="cs-CZ" sz="1200" dirty="0" err="1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hOn</a:t>
            </a:r>
            <a:r>
              <a:rPr lang="cs-CZ" altLang="cs-CZ" sz="1200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, Košík na příbory</a:t>
            </a:r>
            <a:endParaRPr lang="cs-CZ" altLang="cs-CZ" sz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3995936" y="980728"/>
            <a:ext cx="0" cy="54000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Zástupný symbol pro text 3"/>
          <p:cNvSpPr txBox="1">
            <a:spLocks/>
          </p:cNvSpPr>
          <p:nvPr/>
        </p:nvSpPr>
        <p:spPr>
          <a:xfrm>
            <a:off x="56682" y="980728"/>
            <a:ext cx="3960440" cy="5616623"/>
          </a:xfrm>
          <a:prstGeom prst="rect">
            <a:avLst/>
          </a:prstGeom>
        </p:spPr>
        <p:txBody>
          <a:bodyPr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cs-CZ" altLang="cs-CZ" sz="800" b="1" u="sng" dirty="0">
                <a:latin typeface="Arial" charset="0"/>
              </a:rPr>
              <a:t>Hlavní vlastnosti</a:t>
            </a:r>
            <a:r>
              <a:rPr lang="cs-CZ" altLang="cs-CZ" sz="800" b="1" dirty="0">
                <a:latin typeface="Arial" charset="0"/>
              </a:rPr>
              <a:t> </a:t>
            </a:r>
            <a:r>
              <a:rPr lang="cs-CZ" altLang="cs-CZ" sz="8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cs-CZ" sz="800" dirty="0">
                <a:latin typeface="Arial" panose="020B0604020202020204" pitchFamily="34" charset="0"/>
                <a:cs typeface="Arial" panose="020B0604020202020204" pitchFamily="34" charset="0"/>
              </a:rPr>
              <a:t>Nařízení v přenesené pravomoci: (EU) 2019/2017) 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Třída energetické účinnosti		C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Jmenovitá kapacita (sady nádobí)		10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Spotřeba energie na 1 cyklus programu </a:t>
            </a:r>
            <a:r>
              <a:rPr lang="cs-CZ" altLang="cs-CZ" sz="800" dirty="0" err="1">
                <a:latin typeface="Arial" charset="0"/>
              </a:rPr>
              <a:t>Eco</a:t>
            </a:r>
            <a:r>
              <a:rPr lang="cs-CZ" altLang="cs-CZ" sz="800" dirty="0">
                <a:latin typeface="Arial" charset="0"/>
              </a:rPr>
              <a:t> (kWh) 	0,59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Spotřeba energie na 100 cyklů programu </a:t>
            </a:r>
            <a:r>
              <a:rPr lang="cs-CZ" altLang="cs-CZ" sz="800" dirty="0" err="1">
                <a:latin typeface="Arial" charset="0"/>
              </a:rPr>
              <a:t>Eco</a:t>
            </a:r>
            <a:r>
              <a:rPr lang="cs-CZ" altLang="cs-CZ" sz="800" dirty="0">
                <a:latin typeface="Arial" charset="0"/>
              </a:rPr>
              <a:t> (kWh)	59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Spotřeba vody na 1 cyklus v programu </a:t>
            </a:r>
            <a:r>
              <a:rPr lang="cs-CZ" altLang="cs-CZ" sz="800" dirty="0" err="1">
                <a:latin typeface="Arial" charset="0"/>
              </a:rPr>
              <a:t>Eco</a:t>
            </a:r>
            <a:r>
              <a:rPr lang="cs-CZ" altLang="cs-CZ" sz="800" dirty="0">
                <a:latin typeface="Arial" charset="0"/>
              </a:rPr>
              <a:t> (l)	9	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Trvání programu </a:t>
            </a:r>
            <a:r>
              <a:rPr lang="cs-CZ" altLang="cs-CZ" sz="800" dirty="0" err="1">
                <a:latin typeface="Arial" charset="0"/>
              </a:rPr>
              <a:t>Eco</a:t>
            </a:r>
            <a:r>
              <a:rPr lang="cs-CZ" altLang="cs-CZ" sz="800" dirty="0">
                <a:latin typeface="Arial" charset="0"/>
              </a:rPr>
              <a:t> (</a:t>
            </a:r>
            <a:r>
              <a:rPr lang="cs-CZ" altLang="cs-CZ" sz="800" dirty="0" err="1">
                <a:latin typeface="Arial" charset="0"/>
              </a:rPr>
              <a:t>h:min</a:t>
            </a:r>
            <a:r>
              <a:rPr lang="cs-CZ" altLang="cs-CZ" sz="800" dirty="0">
                <a:latin typeface="Arial" charset="0"/>
              </a:rPr>
              <a:t>)		3:05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Úroveň emisí hluku šířeného vzduchem (dB(A) re 1 </a:t>
            </a:r>
            <a:r>
              <a:rPr lang="cs-CZ" altLang="cs-CZ" sz="800" dirty="0" err="1">
                <a:latin typeface="Arial" charset="0"/>
              </a:rPr>
              <a:t>pW</a:t>
            </a:r>
            <a:r>
              <a:rPr lang="cs-CZ" altLang="cs-CZ" sz="800" dirty="0">
                <a:latin typeface="Arial" charset="0"/>
              </a:rPr>
              <a:t>)	47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Emisní třída hluku šířeného vzduchem		C</a:t>
            </a:r>
          </a:p>
          <a:p>
            <a:pPr marL="0" indent="0">
              <a:spcBef>
                <a:spcPct val="0"/>
              </a:spcBef>
              <a:buFontTx/>
              <a:buNone/>
            </a:pPr>
            <a:endParaRPr lang="cs-CZ" altLang="cs-CZ" sz="800" dirty="0">
              <a:solidFill>
                <a:srgbClr val="FF0000"/>
              </a:solidFill>
              <a:latin typeface="Arial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b="1" u="sng" dirty="0">
                <a:latin typeface="Arial" charset="0"/>
              </a:rPr>
              <a:t>Programy</a:t>
            </a:r>
            <a:r>
              <a:rPr lang="cs-CZ" altLang="cs-CZ" sz="800" b="1" dirty="0">
                <a:latin typeface="Arial" charset="0"/>
              </a:rPr>
              <a:t> 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8 programů základních + </a:t>
            </a:r>
            <a:r>
              <a:rPr lang="cs-CZ" altLang="cs-CZ" sz="800" b="1" dirty="0">
                <a:latin typeface="Arial" charset="0"/>
              </a:rPr>
              <a:t>20 extra cyklů v aplikaci </a:t>
            </a:r>
            <a:r>
              <a:rPr lang="cs-CZ" altLang="cs-CZ" sz="800" b="1" dirty="0" err="1">
                <a:latin typeface="Arial" charset="0"/>
              </a:rPr>
              <a:t>hOn</a:t>
            </a:r>
            <a:r>
              <a:rPr lang="cs-CZ" altLang="cs-CZ" sz="800" dirty="0">
                <a:latin typeface="Arial" charset="0"/>
              </a:rPr>
              <a:t>	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b="1" dirty="0">
                <a:latin typeface="Arial" charset="0"/>
              </a:rPr>
              <a:t>WASH&amp;DRY 35’ </a:t>
            </a:r>
            <a:r>
              <a:rPr lang="cs-CZ" altLang="cs-CZ" sz="800" dirty="0">
                <a:latin typeface="Arial" charset="0"/>
              </a:rPr>
              <a:t>– mytí a sušení za pouhých 35 minut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b="1" dirty="0">
                <a:latin typeface="Arial" charset="0"/>
              </a:rPr>
              <a:t>RYCHLÝ 59</a:t>
            </a:r>
            <a:r>
              <a:rPr lang="cs-CZ" altLang="cs-CZ" sz="800" dirty="0">
                <a:latin typeface="Arial" charset="0"/>
              </a:rPr>
              <a:t>‘ – mytí za necelou hodinu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b="1" dirty="0">
                <a:latin typeface="Arial" charset="0"/>
              </a:rPr>
              <a:t>EKO</a:t>
            </a:r>
            <a:r>
              <a:rPr lang="cs-CZ" altLang="cs-CZ" sz="800" dirty="0">
                <a:latin typeface="Arial" charset="0"/>
              </a:rPr>
              <a:t> 45 °C - nejúčinnější program z hlediska kombinované spotřeby energie a vody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b="1" dirty="0">
                <a:latin typeface="Arial" charset="0"/>
              </a:rPr>
              <a:t>UNIVERZÁLNÍ</a:t>
            </a:r>
            <a:r>
              <a:rPr lang="cs-CZ" altLang="cs-CZ" sz="800" dirty="0">
                <a:latin typeface="Arial" charset="0"/>
              </a:rPr>
              <a:t> 60 °C - každodenní mytí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b="1" dirty="0">
                <a:latin typeface="Arial" charset="0"/>
              </a:rPr>
              <a:t>INTENZIVNÍ</a:t>
            </a:r>
            <a:r>
              <a:rPr lang="cs-CZ" altLang="cs-CZ" sz="800" dirty="0">
                <a:latin typeface="Arial" charset="0"/>
              </a:rPr>
              <a:t> 75 °C  - pro silně znečištěné pánve a další předměty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b="1" dirty="0">
                <a:latin typeface="Arial" charset="0"/>
              </a:rPr>
              <a:t>SKLO</a:t>
            </a:r>
            <a:r>
              <a:rPr lang="cs-CZ" altLang="cs-CZ" sz="800" dirty="0">
                <a:latin typeface="Arial" charset="0"/>
              </a:rPr>
              <a:t> 45 °C - Šetrný mycí cyklus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b="1" dirty="0">
                <a:latin typeface="Arial" charset="0"/>
              </a:rPr>
              <a:t>AUTO WASH </a:t>
            </a:r>
            <a:r>
              <a:rPr lang="cs-CZ" altLang="cs-CZ" sz="800" dirty="0">
                <a:latin typeface="Arial" charset="0"/>
              </a:rPr>
              <a:t>55 °C – 65 °C  - automaticky zvolí nejúčinnější a nejefektivnější délku cyklu a teplotu podle náplně a stupně znečištění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b="1" dirty="0">
                <a:latin typeface="Arial" charset="0"/>
              </a:rPr>
              <a:t>PŘEDMYTÍ</a:t>
            </a:r>
            <a:r>
              <a:rPr lang="cs-CZ" altLang="cs-CZ" sz="800" dirty="0">
                <a:latin typeface="Arial" charset="0"/>
              </a:rPr>
              <a:t> - Krátké studené </a:t>
            </a:r>
            <a:r>
              <a:rPr lang="cs-CZ" altLang="cs-CZ" sz="800" dirty="0" err="1">
                <a:latin typeface="Arial" charset="0"/>
              </a:rPr>
              <a:t>předmytí</a:t>
            </a:r>
            <a:r>
              <a:rPr lang="cs-CZ" altLang="cs-CZ" sz="800" dirty="0">
                <a:latin typeface="Arial" charset="0"/>
              </a:rPr>
              <a:t> nádobí</a:t>
            </a:r>
          </a:p>
          <a:p>
            <a:pPr marL="0" indent="0">
              <a:spcBef>
                <a:spcPct val="0"/>
              </a:spcBef>
              <a:buFontTx/>
              <a:buNone/>
            </a:pPr>
            <a:endParaRPr lang="cs-CZ" altLang="cs-CZ" sz="800" b="1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b="1" u="sng" dirty="0">
                <a:latin typeface="Arial" charset="0"/>
              </a:rPr>
              <a:t>Funkce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Odložený start až 1-23 hod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b="1" dirty="0">
                <a:latin typeface="Arial" charset="0"/>
              </a:rPr>
              <a:t>Automatické otevírání dvířek po skončení cyklu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Ukazatel nedostatku soli a leštidla, </a:t>
            </a:r>
            <a:r>
              <a:rPr lang="cs-CZ" altLang="cs-CZ" sz="800" b="1" dirty="0">
                <a:latin typeface="Arial" charset="0"/>
              </a:rPr>
              <a:t>Senzor znečištění </a:t>
            </a:r>
            <a:r>
              <a:rPr lang="cs-CZ" altLang="cs-CZ" sz="800" dirty="0">
                <a:latin typeface="Arial" charset="0"/>
              </a:rPr>
              <a:t>– automatická úprava vody a energie na základě znečištění nádobí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b="1" dirty="0" err="1">
                <a:latin typeface="Arial" charset="0"/>
              </a:rPr>
              <a:t>WiFi</a:t>
            </a:r>
            <a:r>
              <a:rPr lang="cs-CZ" altLang="cs-CZ" sz="800" b="1" dirty="0">
                <a:latin typeface="Arial" charset="0"/>
              </a:rPr>
              <a:t> + Bluetooth </a:t>
            </a:r>
            <a:r>
              <a:rPr lang="cs-CZ" altLang="cs-CZ" sz="800" dirty="0">
                <a:latin typeface="Arial" charset="0"/>
              </a:rPr>
              <a:t>– Konektivita - ovládání přes aplikaci </a:t>
            </a:r>
            <a:r>
              <a:rPr lang="cs-CZ" altLang="cs-CZ" sz="800" b="1" dirty="0" err="1">
                <a:latin typeface="Arial" charset="0"/>
              </a:rPr>
              <a:t>hOn</a:t>
            </a:r>
            <a:r>
              <a:rPr lang="cs-CZ" altLang="cs-CZ" sz="800" b="1" dirty="0">
                <a:latin typeface="Arial" charset="0"/>
              </a:rPr>
              <a:t> </a:t>
            </a:r>
            <a:r>
              <a:rPr lang="cs-CZ" altLang="cs-CZ" sz="800" dirty="0">
                <a:latin typeface="arial" panose="020B0604020202020204" pitchFamily="34" charset="0"/>
              </a:rPr>
              <a:t>-</a:t>
            </a:r>
            <a:r>
              <a:rPr lang="cs-CZ" sz="800" b="0" i="0" dirty="0">
                <a:effectLst/>
                <a:latin typeface="arial" panose="020B0604020202020204" pitchFamily="34" charset="0"/>
              </a:rPr>
              <a:t> </a:t>
            </a:r>
            <a:r>
              <a:rPr lang="cs-CZ" altLang="cs-CZ" sz="800" b="1" dirty="0" err="1">
                <a:latin typeface="Arial" charset="0"/>
              </a:rPr>
              <a:t>Snap&amp;Wash</a:t>
            </a:r>
            <a:r>
              <a:rPr lang="cs-CZ" altLang="cs-CZ" sz="800" b="1" dirty="0">
                <a:latin typeface="Arial" charset="0"/>
              </a:rPr>
              <a:t> - </a:t>
            </a:r>
            <a:r>
              <a:rPr lang="cs-CZ" altLang="cs-CZ" sz="800" dirty="0">
                <a:latin typeface="Arial" charset="0"/>
              </a:rPr>
              <a:t>Stačí vyfotit košíky - automatická detekce množství, typu, materiálu a polohy vašeho nádobí</a:t>
            </a:r>
          </a:p>
          <a:p>
            <a:pPr marL="0" indent="0">
              <a:spcBef>
                <a:spcPct val="0"/>
              </a:spcBef>
              <a:buFontTx/>
              <a:buNone/>
            </a:pPr>
            <a:endParaRPr lang="cs-CZ" altLang="cs-CZ" sz="800" dirty="0">
              <a:solidFill>
                <a:srgbClr val="FF0000"/>
              </a:solidFill>
              <a:latin typeface="Arial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b="1" u="sng" dirty="0">
                <a:latin typeface="Arial" charset="0"/>
              </a:rPr>
              <a:t>Konstrukce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Antibakteriální ošetření vnitřních částí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Dotykové ovládání + </a:t>
            </a:r>
            <a:r>
              <a:rPr lang="cs-CZ" altLang="cs-CZ" sz="800" b="1" dirty="0">
                <a:latin typeface="Arial" charset="0"/>
              </a:rPr>
              <a:t>textový displej </a:t>
            </a:r>
            <a:r>
              <a:rPr lang="cs-CZ" altLang="cs-CZ" sz="800" dirty="0">
                <a:latin typeface="Arial" charset="0"/>
              </a:rPr>
              <a:t>(intuitivní ovládání)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2 koše + 1 příborový košík v dolním koši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½ náplň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Dětský zámek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Možnost polohování horního koše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Sklopitelné držáky v dolním koši (částečně)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b="1" dirty="0">
                <a:latin typeface="Arial" charset="0"/>
              </a:rPr>
              <a:t>Invertorový motor </a:t>
            </a:r>
            <a:r>
              <a:rPr lang="cs-CZ" altLang="cs-CZ" sz="800" dirty="0">
                <a:latin typeface="Arial" charset="0"/>
              </a:rPr>
              <a:t>BLDC – tichý a efektivní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b="1" dirty="0">
                <a:latin typeface="Arial" charset="0"/>
              </a:rPr>
              <a:t>Fixní panty</a:t>
            </a:r>
          </a:p>
          <a:p>
            <a:pPr marL="0" indent="0">
              <a:spcBef>
                <a:spcPct val="0"/>
              </a:spcBef>
              <a:buFontTx/>
              <a:buNone/>
            </a:pPr>
            <a:endParaRPr lang="cs-CZ" sz="800" dirty="0">
              <a:solidFill>
                <a:srgbClr val="FF0000"/>
              </a:solidFill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endParaRPr lang="cs-CZ" altLang="cs-CZ" sz="800" dirty="0">
              <a:latin typeface="Arial" charset="0"/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>
            <a:off x="5652120" y="980728"/>
            <a:ext cx="0" cy="54000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" name="Picture 2" descr="Candy_logo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1225" y="6381328"/>
            <a:ext cx="1755271" cy="359792"/>
          </a:xfrm>
          <a:prstGeom prst="rect">
            <a:avLst/>
          </a:prstGeom>
        </p:spPr>
      </p:pic>
      <p:sp>
        <p:nvSpPr>
          <p:cNvPr id="19" name="Obdélník 18"/>
          <p:cNvSpPr/>
          <p:nvPr/>
        </p:nvSpPr>
        <p:spPr>
          <a:xfrm>
            <a:off x="5810505" y="5026427"/>
            <a:ext cx="28803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</a:pPr>
            <a:r>
              <a:rPr lang="cs-CZ" altLang="cs-CZ" sz="800" b="1" dirty="0">
                <a:latin typeface="Arial" charset="0"/>
              </a:rPr>
              <a:t>Logistická data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>
                <a:latin typeface="Arial" charset="0"/>
              </a:rPr>
              <a:t>Kód		</a:t>
            </a:r>
            <a:r>
              <a:rPr lang="cs-CZ" sz="800" b="0" i="0" dirty="0">
                <a:effectLst/>
                <a:highlight>
                  <a:srgbClr val="F6F7F8"/>
                </a:highlight>
                <a:latin typeface="Calibri" panose="020F0502020204030204" pitchFamily="34" charset="0"/>
              </a:rPr>
              <a:t>32901763</a:t>
            </a:r>
            <a:endParaRPr lang="cs-CZ" altLang="cs-CZ" sz="800" dirty="0">
              <a:latin typeface="Arial" charset="0"/>
            </a:endParaRPr>
          </a:p>
          <a:p>
            <a:pPr lvl="0">
              <a:spcBef>
                <a:spcPct val="0"/>
              </a:spcBef>
            </a:pPr>
            <a:r>
              <a:rPr lang="cs-CZ" altLang="cs-CZ" sz="800" dirty="0">
                <a:latin typeface="Arial" charset="0"/>
              </a:rPr>
              <a:t>EAN		</a:t>
            </a:r>
            <a:r>
              <a:rPr lang="cs-CZ" sz="800" b="0" i="0" dirty="0">
                <a:effectLst/>
                <a:highlight>
                  <a:srgbClr val="F6F7F8"/>
                </a:highlight>
                <a:latin typeface="Calibri" panose="020F0502020204030204" pitchFamily="34" charset="0"/>
              </a:rPr>
              <a:t>6925777875597</a:t>
            </a:r>
            <a:endParaRPr lang="cs-CZ" altLang="cs-CZ" sz="800" dirty="0">
              <a:latin typeface="Arial" charset="0"/>
            </a:endParaRPr>
          </a:p>
          <a:p>
            <a:pPr lvl="0">
              <a:spcBef>
                <a:spcPct val="0"/>
              </a:spcBef>
            </a:pPr>
            <a:r>
              <a:rPr lang="cs-CZ" altLang="cs-CZ" sz="800" dirty="0">
                <a:latin typeface="Arial" charset="0"/>
              </a:rPr>
              <a:t>Provedení		plně vestavná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>
                <a:latin typeface="Arial" panose="020B0604020202020204" pitchFamily="34" charset="0"/>
              </a:rPr>
              <a:t>Rozměry výrobku V×Š×H (mm)	816 × 448 × 559</a:t>
            </a:r>
            <a:endParaRPr lang="cs-CZ" altLang="cs-CZ" sz="800" b="1" dirty="0">
              <a:latin typeface="Arial" charset="0"/>
            </a:endParaRPr>
          </a:p>
          <a:p>
            <a:pPr lvl="0">
              <a:spcBef>
                <a:spcPct val="0"/>
              </a:spcBef>
            </a:pPr>
            <a:r>
              <a:rPr lang="cs-CZ" altLang="cs-CZ" sz="800" dirty="0">
                <a:latin typeface="Arial" panose="020B0604020202020204" pitchFamily="34" charset="0"/>
              </a:rPr>
              <a:t>Čistá váha výrobku (kg)	35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>
                <a:latin typeface="Arial" panose="020B0604020202020204" pitchFamily="34" charset="0"/>
              </a:rPr>
              <a:t>Rozměry balení V×Š×H (mm)	882 × 510 × 631</a:t>
            </a:r>
            <a:endParaRPr lang="cs-CZ" altLang="cs-CZ" sz="800" dirty="0">
              <a:latin typeface="Arial" charset="0"/>
            </a:endParaRPr>
          </a:p>
          <a:p>
            <a:pPr lvl="0">
              <a:spcBef>
                <a:spcPct val="0"/>
              </a:spcBef>
            </a:pPr>
            <a:r>
              <a:rPr lang="cs-CZ" altLang="cs-CZ" sz="800" dirty="0">
                <a:latin typeface="Arial" charset="0"/>
              </a:rPr>
              <a:t>Hmotnost s obalem (kg)	38</a:t>
            </a:r>
          </a:p>
        </p:txBody>
      </p:sp>
      <p:cxnSp>
        <p:nvCxnSpPr>
          <p:cNvPr id="47" name="Straight Connector 34"/>
          <p:cNvCxnSpPr/>
          <p:nvPr/>
        </p:nvCxnSpPr>
        <p:spPr>
          <a:xfrm>
            <a:off x="5652120" y="980728"/>
            <a:ext cx="0" cy="54000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1" name="Ovál 50"/>
          <p:cNvSpPr/>
          <p:nvPr/>
        </p:nvSpPr>
        <p:spPr>
          <a:xfrm>
            <a:off x="4860030" y="2690563"/>
            <a:ext cx="720000" cy="720000"/>
          </a:xfrm>
          <a:prstGeom prst="ellipse">
            <a:avLst/>
          </a:prstGeom>
          <a:solidFill>
            <a:srgbClr val="0E8FC5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52" name="TextovéPole 51"/>
          <p:cNvSpPr txBox="1"/>
          <p:nvPr/>
        </p:nvSpPr>
        <p:spPr>
          <a:xfrm>
            <a:off x="4860028" y="2939367"/>
            <a:ext cx="72008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Předmytí</a:t>
            </a:r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53" name="Ovál 52"/>
          <p:cNvSpPr/>
          <p:nvPr/>
        </p:nvSpPr>
        <p:spPr>
          <a:xfrm>
            <a:off x="4860032" y="1844824"/>
            <a:ext cx="720000" cy="720000"/>
          </a:xfrm>
          <a:prstGeom prst="ellipse">
            <a:avLst/>
          </a:prstGeom>
          <a:solidFill>
            <a:srgbClr val="0E8FC5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54" name="TextovéPole 53"/>
          <p:cNvSpPr txBox="1"/>
          <p:nvPr/>
        </p:nvSpPr>
        <p:spPr>
          <a:xfrm>
            <a:off x="4860030" y="2022315"/>
            <a:ext cx="720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WIFI připojení</a:t>
            </a:r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55" name="Ovál 54"/>
          <p:cNvSpPr/>
          <p:nvPr/>
        </p:nvSpPr>
        <p:spPr>
          <a:xfrm>
            <a:off x="4860032" y="1052816"/>
            <a:ext cx="720000" cy="720000"/>
          </a:xfrm>
          <a:prstGeom prst="ellipse">
            <a:avLst/>
          </a:prstGeom>
          <a:solidFill>
            <a:srgbClr val="0E8FC5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67" name="Ovál 66"/>
          <p:cNvSpPr/>
          <p:nvPr/>
        </p:nvSpPr>
        <p:spPr>
          <a:xfrm>
            <a:off x="4887146" y="3485409"/>
            <a:ext cx="720000" cy="720000"/>
          </a:xfrm>
          <a:prstGeom prst="ellipse">
            <a:avLst/>
          </a:prstGeom>
          <a:solidFill>
            <a:srgbClr val="0E8FC5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68" name="TextovéPole 67"/>
          <p:cNvSpPr txBox="1"/>
          <p:nvPr/>
        </p:nvSpPr>
        <p:spPr>
          <a:xfrm>
            <a:off x="4811715" y="3735391"/>
            <a:ext cx="8640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½ náplň</a:t>
            </a:r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42" name="TextovéPole 41">
            <a:extLst>
              <a:ext uri="{FF2B5EF4-FFF2-40B4-BE49-F238E27FC236}">
                <a16:creationId xmlns:a16="http://schemas.microsoft.com/office/drawing/2014/main" id="{46EF1B20-8073-4B55-80BD-65992EACAF81}"/>
              </a:ext>
            </a:extLst>
          </p:cNvPr>
          <p:cNvSpPr txBox="1"/>
          <p:nvPr/>
        </p:nvSpPr>
        <p:spPr>
          <a:xfrm>
            <a:off x="5580032" y="98230"/>
            <a:ext cx="356230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800" dirty="0">
                <a:latin typeface="Arial" panose="020B0604020202020204" pitchFamily="34" charset="0"/>
                <a:cs typeface="Arial" panose="020B0604020202020204" pitchFamily="34" charset="0"/>
              </a:rPr>
              <a:t>Parametry odpovídají Nařízení v přenesené pravomoci: (EU) 2019/2017</a:t>
            </a:r>
          </a:p>
          <a:p>
            <a:r>
              <a:rPr lang="cs-CZ" sz="800" dirty="0">
                <a:latin typeface="Arial" panose="020B0604020202020204" pitchFamily="34" charset="0"/>
                <a:cs typeface="Arial" panose="020B0604020202020204" pitchFamily="34" charset="0"/>
              </a:rPr>
              <a:t>Více informací o výrobku naleznete pod tímto QR kódem:</a:t>
            </a:r>
          </a:p>
        </p:txBody>
      </p:sp>
      <p:pic>
        <p:nvPicPr>
          <p:cNvPr id="18" name="Obrázek 17">
            <a:extLst>
              <a:ext uri="{FF2B5EF4-FFF2-40B4-BE49-F238E27FC236}">
                <a16:creationId xmlns:a16="http://schemas.microsoft.com/office/drawing/2014/main" id="{150D6570-457D-4DFB-8370-C1D078DB89A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6023" y="1145183"/>
            <a:ext cx="555625" cy="555625"/>
          </a:xfrm>
          <a:prstGeom prst="rect">
            <a:avLst/>
          </a:prstGeom>
        </p:spPr>
      </p:pic>
      <p:sp>
        <p:nvSpPr>
          <p:cNvPr id="20" name="Ovál 19">
            <a:extLst>
              <a:ext uri="{FF2B5EF4-FFF2-40B4-BE49-F238E27FC236}">
                <a16:creationId xmlns:a16="http://schemas.microsoft.com/office/drawing/2014/main" id="{B859D171-22F9-447A-ACD2-E9E2FEA48609}"/>
              </a:ext>
            </a:extLst>
          </p:cNvPr>
          <p:cNvSpPr/>
          <p:nvPr/>
        </p:nvSpPr>
        <p:spPr>
          <a:xfrm>
            <a:off x="4052996" y="1058618"/>
            <a:ext cx="720000" cy="720000"/>
          </a:xfrm>
          <a:prstGeom prst="ellipse">
            <a:avLst/>
          </a:prstGeom>
          <a:noFill/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6" name="Obrázek 25">
            <a:extLst>
              <a:ext uri="{FF2B5EF4-FFF2-40B4-BE49-F238E27FC236}">
                <a16:creationId xmlns:a16="http://schemas.microsoft.com/office/drawing/2014/main" id="{38E90B0A-9962-4FAB-A7D7-AE273576510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5747" y="2751601"/>
            <a:ext cx="554400" cy="554400"/>
          </a:xfrm>
          <a:prstGeom prst="rect">
            <a:avLst/>
          </a:prstGeom>
        </p:spPr>
      </p:pic>
      <p:sp>
        <p:nvSpPr>
          <p:cNvPr id="64" name="Ovál 63">
            <a:extLst>
              <a:ext uri="{FF2B5EF4-FFF2-40B4-BE49-F238E27FC236}">
                <a16:creationId xmlns:a16="http://schemas.microsoft.com/office/drawing/2014/main" id="{F5789F1B-F2EA-4321-8A42-756CFBACBC76}"/>
              </a:ext>
            </a:extLst>
          </p:cNvPr>
          <p:cNvSpPr/>
          <p:nvPr/>
        </p:nvSpPr>
        <p:spPr>
          <a:xfrm>
            <a:off x="4078576" y="2662472"/>
            <a:ext cx="720000" cy="720000"/>
          </a:xfrm>
          <a:prstGeom prst="ellipse">
            <a:avLst/>
          </a:prstGeom>
          <a:noFill/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5" name="TextovéPole 64">
            <a:extLst>
              <a:ext uri="{FF2B5EF4-FFF2-40B4-BE49-F238E27FC236}">
                <a16:creationId xmlns:a16="http://schemas.microsoft.com/office/drawing/2014/main" id="{AA68394D-12AB-48E0-B3E6-B685DC5E6DB6}"/>
              </a:ext>
            </a:extLst>
          </p:cNvPr>
          <p:cNvSpPr txBox="1"/>
          <p:nvPr/>
        </p:nvSpPr>
        <p:spPr>
          <a:xfrm>
            <a:off x="4830055" y="1146652"/>
            <a:ext cx="7770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Ukazatel soli</a:t>
            </a:r>
          </a:p>
          <a:p>
            <a:pPr algn="ctr"/>
            <a:r>
              <a:rPr lang="cs-CZ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leštidla + senzor znečištění</a:t>
            </a:r>
            <a:endParaRPr lang="cs-CZ" sz="800" dirty="0">
              <a:solidFill>
                <a:schemeClr val="bg1"/>
              </a:solidFill>
            </a:endParaRPr>
          </a:p>
        </p:txBody>
      </p:sp>
      <p:pic>
        <p:nvPicPr>
          <p:cNvPr id="15" name="Obrázek 14">
            <a:extLst>
              <a:ext uri="{FF2B5EF4-FFF2-40B4-BE49-F238E27FC236}">
                <a16:creationId xmlns:a16="http://schemas.microsoft.com/office/drawing/2014/main" id="{F84B2E98-B417-D8B3-1354-A0E4AEC45F7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86378" y="3581618"/>
            <a:ext cx="563618" cy="513161"/>
          </a:xfrm>
          <a:prstGeom prst="rect">
            <a:avLst/>
          </a:prstGeom>
        </p:spPr>
      </p:pic>
      <p:sp>
        <p:nvSpPr>
          <p:cNvPr id="27" name="Ovál 26">
            <a:extLst>
              <a:ext uri="{FF2B5EF4-FFF2-40B4-BE49-F238E27FC236}">
                <a16:creationId xmlns:a16="http://schemas.microsoft.com/office/drawing/2014/main" id="{823AB5BA-1A12-628C-52BC-D99DE7F34ED1}"/>
              </a:ext>
            </a:extLst>
          </p:cNvPr>
          <p:cNvSpPr/>
          <p:nvPr/>
        </p:nvSpPr>
        <p:spPr>
          <a:xfrm>
            <a:off x="4089485" y="3481467"/>
            <a:ext cx="720000" cy="720000"/>
          </a:xfrm>
          <a:prstGeom prst="ellipse">
            <a:avLst/>
          </a:prstGeom>
          <a:noFill/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36" name="Obrázek 35">
            <a:extLst>
              <a:ext uri="{FF2B5EF4-FFF2-40B4-BE49-F238E27FC236}">
                <a16:creationId xmlns:a16="http://schemas.microsoft.com/office/drawing/2014/main" id="{5E3BB5C6-1974-F6A2-5E50-7C19F11569E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21812" y="1016112"/>
            <a:ext cx="414834" cy="424510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EDB82501-2B0F-D9F0-094F-0749311F723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57987" y="1809909"/>
            <a:ext cx="757664" cy="750947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FF61BA8E-513D-0031-18D3-A319999721C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87147" y="4282133"/>
            <a:ext cx="687976" cy="702771"/>
          </a:xfrm>
          <a:prstGeom prst="rect">
            <a:avLst/>
          </a:prstGeom>
        </p:spPr>
      </p:pic>
      <p:sp>
        <p:nvSpPr>
          <p:cNvPr id="12" name="Ovál 11">
            <a:extLst>
              <a:ext uri="{FF2B5EF4-FFF2-40B4-BE49-F238E27FC236}">
                <a16:creationId xmlns:a16="http://schemas.microsoft.com/office/drawing/2014/main" id="{07BB723D-1403-E9EE-064C-1422DB6C9CE3}"/>
              </a:ext>
            </a:extLst>
          </p:cNvPr>
          <p:cNvSpPr/>
          <p:nvPr/>
        </p:nvSpPr>
        <p:spPr>
          <a:xfrm>
            <a:off x="4865722" y="4298594"/>
            <a:ext cx="720000" cy="720000"/>
          </a:xfrm>
          <a:prstGeom prst="ellipse">
            <a:avLst/>
          </a:prstGeom>
          <a:solidFill>
            <a:srgbClr val="0E8FC5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3913532A-6646-99CB-EAEB-2FA94D612B44}"/>
              </a:ext>
            </a:extLst>
          </p:cNvPr>
          <p:cNvSpPr txBox="1"/>
          <p:nvPr/>
        </p:nvSpPr>
        <p:spPr>
          <a:xfrm>
            <a:off x="4806381" y="4513663"/>
            <a:ext cx="8640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WASH&amp;DRY 35’ 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1A1AEB05-147A-3C42-6A32-6C17FDFB72F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811958" y="1548014"/>
            <a:ext cx="1653580" cy="2360703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4DC0D2E0-C6C5-BA76-EE74-31A8FAFE137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316416" y="281727"/>
            <a:ext cx="655377" cy="662997"/>
          </a:xfrm>
          <a:prstGeom prst="rect">
            <a:avLst/>
          </a:prstGeom>
        </p:spPr>
      </p:pic>
      <p:pic>
        <p:nvPicPr>
          <p:cNvPr id="28" name="Obrázek 27">
            <a:extLst>
              <a:ext uri="{FF2B5EF4-FFF2-40B4-BE49-F238E27FC236}">
                <a16:creationId xmlns:a16="http://schemas.microsoft.com/office/drawing/2014/main" id="{E024BD4A-0848-1410-3BF1-E7B9D8744B3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602538" y="1515357"/>
            <a:ext cx="1185062" cy="2393360"/>
          </a:xfrm>
          <a:prstGeom prst="rect">
            <a:avLst/>
          </a:prstGeom>
        </p:spPr>
      </p:pic>
      <p:pic>
        <p:nvPicPr>
          <p:cNvPr id="37" name="Obrázek 36">
            <a:extLst>
              <a:ext uri="{FF2B5EF4-FFF2-40B4-BE49-F238E27FC236}">
                <a16:creationId xmlns:a16="http://schemas.microsoft.com/office/drawing/2014/main" id="{B543C3E1-99A9-53B8-2EEF-F1A9C138350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909689" y="4161951"/>
            <a:ext cx="3111697" cy="432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23397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1564</TotalTime>
  <Words>456</Words>
  <Application>Microsoft Office PowerPoint</Application>
  <PresentationFormat>Předvádění na obrazovce (4:3)</PresentationFormat>
  <Paragraphs>59</Paragraphs>
  <Slides>1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</vt:i4>
      </vt:variant>
    </vt:vector>
  </HeadingPairs>
  <TitlesOfParts>
    <vt:vector size="5" baseType="lpstr">
      <vt:lpstr>Arial</vt:lpstr>
      <vt:lpstr>Arial</vt:lpstr>
      <vt:lpstr>Calibri</vt:lpstr>
      <vt:lpstr>Motiv systému Office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recepce</dc:creator>
  <cp:lastModifiedBy>Michaela Kurková</cp:lastModifiedBy>
  <cp:revision>197</cp:revision>
  <cp:lastPrinted>2016-05-05T10:40:20Z</cp:lastPrinted>
  <dcterms:created xsi:type="dcterms:W3CDTF">2015-07-16T11:02:07Z</dcterms:created>
  <dcterms:modified xsi:type="dcterms:W3CDTF">2024-05-02T10:06:29Z</dcterms:modified>
</cp:coreProperties>
</file>