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ID2P3B4VYTB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 a parní asistencí </a:t>
            </a:r>
            <a:r>
              <a:rPr lang="cs-CZ" altLang="cs-CZ" sz="1400" dirty="0" err="1">
                <a:latin typeface="Arial" charset="0"/>
              </a:rPr>
              <a:t>Easy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Steam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Pyrolýza, ovládání ID SUPERIOR +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PushPull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Easy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steam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– parní nádoba na dně trouby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76855"/>
            <a:ext cx="3948172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0,99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cs-CZ" sz="800" dirty="0">
                <a:latin typeface="Arial" charset="0"/>
              </a:rPr>
              <a:t>Min/Max teplota (°C) 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it-IT" altLang="cs-CZ" sz="800" dirty="0">
                <a:latin typeface="Arial" charset="0"/>
              </a:rPr>
              <a:t>30°C-250°C / </a:t>
            </a:r>
            <a:r>
              <a:rPr lang="cs-CZ" altLang="cs-CZ" sz="800" dirty="0">
                <a:latin typeface="Arial" charset="0"/>
              </a:rPr>
              <a:t>				</a:t>
            </a:r>
            <a:r>
              <a:rPr lang="it-IT" altLang="cs-CZ" sz="800" dirty="0">
                <a:latin typeface="Arial" charset="0"/>
              </a:rPr>
              <a:t>Program Pizza  max. </a:t>
            </a:r>
            <a:r>
              <a:rPr lang="cs-CZ" altLang="cs-CZ" sz="800" dirty="0">
                <a:latin typeface="Arial" charset="0"/>
              </a:rPr>
              <a:t>			</a:t>
            </a:r>
            <a:r>
              <a:rPr lang="it-IT" altLang="cs-CZ" sz="800" dirty="0">
                <a:latin typeface="Arial" charset="0"/>
              </a:rPr>
              <a:t>300°C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hlavní: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Statický, Víceúrovňové pečení,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 (horkovzdušné fritování)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speciální: </a:t>
            </a:r>
            <a:r>
              <a:rPr lang="cs-CZ" altLang="cs-CZ" sz="800" dirty="0">
                <a:latin typeface="Arial" charset="0"/>
              </a:rPr>
              <a:t>Pizza,  Jolly </a:t>
            </a:r>
            <a:r>
              <a:rPr lang="cs-CZ" altLang="cs-CZ" sz="800" i="1" dirty="0">
                <a:latin typeface="Arial" charset="0"/>
              </a:rPr>
              <a:t>(Přidejte do přednastaveného seznamu funkcí svou oblíbenou funkci, kterou ještě nemáte v troubě. Můžete ji nakonfigurovat pomocí aplikace </a:t>
            </a:r>
            <a:r>
              <a:rPr lang="cs-CZ" altLang="cs-CZ" sz="800" i="1" dirty="0" err="1">
                <a:latin typeface="Arial" charset="0"/>
              </a:rPr>
              <a:t>hOn</a:t>
            </a:r>
            <a:r>
              <a:rPr lang="cs-CZ" altLang="cs-CZ" sz="800" i="1" dirty="0">
                <a:latin typeface="Arial" charset="0"/>
              </a:rPr>
              <a:t>)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každodenní: </a:t>
            </a:r>
            <a:r>
              <a:rPr lang="cs-CZ" altLang="cs-CZ" sz="800" dirty="0">
                <a:latin typeface="Arial" charset="0"/>
              </a:rPr>
              <a:t>Maso, Ryby, Zelenina, </a:t>
            </a:r>
            <a:r>
              <a:rPr lang="cs-CZ" altLang="cs-CZ" sz="800" dirty="0" err="1">
                <a:latin typeface="Arial" charset="0"/>
              </a:rPr>
              <a:t>Maso+parní</a:t>
            </a:r>
            <a:r>
              <a:rPr lang="cs-CZ" altLang="cs-CZ" sz="800" dirty="0">
                <a:latin typeface="Arial" charset="0"/>
              </a:rPr>
              <a:t> nádoba, </a:t>
            </a:r>
            <a:r>
              <a:rPr lang="cs-CZ" altLang="cs-CZ" sz="800" dirty="0" err="1">
                <a:latin typeface="Arial" charset="0"/>
              </a:rPr>
              <a:t>Ryby+parní</a:t>
            </a:r>
            <a:r>
              <a:rPr lang="cs-CZ" altLang="cs-CZ" sz="800" dirty="0">
                <a:latin typeface="Arial" charset="0"/>
              </a:rPr>
              <a:t> nádoba, </a:t>
            </a:r>
            <a:r>
              <a:rPr lang="cs-CZ" altLang="cs-CZ" sz="800" dirty="0" err="1">
                <a:latin typeface="Arial" charset="0"/>
              </a:rPr>
              <a:t>Zelenina+parní</a:t>
            </a:r>
            <a:r>
              <a:rPr lang="cs-CZ" altLang="cs-CZ" sz="800" dirty="0">
                <a:latin typeface="Arial" charset="0"/>
              </a:rPr>
              <a:t> nádoba, </a:t>
            </a:r>
            <a:r>
              <a:rPr lang="cs-CZ" altLang="cs-CZ" sz="800" dirty="0" err="1">
                <a:latin typeface="Arial" charset="0"/>
              </a:rPr>
              <a:t>Chléb+parní</a:t>
            </a:r>
            <a:r>
              <a:rPr lang="cs-CZ" altLang="cs-CZ" sz="800" dirty="0">
                <a:latin typeface="Arial" charset="0"/>
              </a:rPr>
              <a:t> nádoba, </a:t>
            </a:r>
            <a:r>
              <a:rPr lang="cs-CZ" altLang="cs-CZ" sz="800" dirty="0" err="1">
                <a:latin typeface="Arial" charset="0"/>
              </a:rPr>
              <a:t>Pečivo+parní</a:t>
            </a:r>
            <a:r>
              <a:rPr lang="cs-CZ" altLang="cs-CZ" sz="800" dirty="0">
                <a:latin typeface="Arial" charset="0"/>
              </a:rPr>
              <a:t> nádoba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hygienické: </a:t>
            </a:r>
            <a:r>
              <a:rPr lang="cs-CZ" altLang="cs-CZ" sz="800" dirty="0" err="1">
                <a:latin typeface="Arial" charset="0"/>
              </a:rPr>
              <a:t>Pyro</a:t>
            </a:r>
            <a:r>
              <a:rPr lang="cs-CZ" altLang="cs-CZ" sz="800" dirty="0">
                <a:latin typeface="Arial" charset="0"/>
              </a:rPr>
              <a:t>, Hydro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Easy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parní asistence se spustí v konfiguraci s topnými tělesy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Technologie OTA (Standard) </a:t>
            </a:r>
            <a:r>
              <a:rPr lang="cs-CZ" altLang="cs-CZ" sz="800" dirty="0">
                <a:latin typeface="Arial" charset="0"/>
                <a:cs typeface="+mn-cs"/>
              </a:rPr>
              <a:t>- Pomocí tohoto typu aktualizace mohu upravit pouze konkrétní část softwaru, která spravuje programy vaření a jejich nastavení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Hydrolytické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rychlé ekologické čištění pomocí páry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 </a:t>
            </a:r>
            <a:r>
              <a:rPr lang="cs-CZ" altLang="cs-CZ" sz="800" dirty="0">
                <a:latin typeface="Arial" charset="0"/>
              </a:rPr>
              <a:t>– čištění trouby za vysoké teploty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Ovládání ID SUPERIOR </a:t>
            </a:r>
            <a:r>
              <a:rPr lang="cs-CZ" altLang="cs-CZ" sz="800" dirty="0">
                <a:latin typeface="Arial" charset="0"/>
              </a:rPr>
              <a:t>Dotykové ovládání + </a:t>
            </a:r>
            <a:r>
              <a:rPr lang="cs-CZ" altLang="cs-CZ" sz="800" dirty="0" err="1">
                <a:latin typeface="Arial" charset="0"/>
              </a:rPr>
              <a:t>PushPull</a:t>
            </a: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(Dálkové ovládání, Osvětlení, Nastavení času a teploty/</a:t>
            </a:r>
            <a:r>
              <a:rPr lang="cs-CZ" altLang="cs-CZ" sz="800" dirty="0" err="1">
                <a:latin typeface="Arial" charset="0"/>
              </a:rPr>
              <a:t>přehehřev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</a:t>
            </a:r>
            <a:r>
              <a:rPr lang="cs-CZ" altLang="cs-CZ" sz="800" b="1" dirty="0" err="1">
                <a:latin typeface="Arial" charset="0"/>
              </a:rPr>
              <a:t>Close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tlumené dovírání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manipulaci s dvířky při otevírání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>
                <a:latin typeface="Arial" charset="0"/>
                <a:cs typeface="+mn-cs"/>
              </a:rPr>
              <a:t>osvětlení v horní části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33704352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8059019108216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87785" y="121622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65178" y="197692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207" y="1164987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469" y="189119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9469" y="2568844"/>
            <a:ext cx="658184" cy="614705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27653" y="270909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4768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		1x fritovací plech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rošt 		1x teplotní sonda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Preci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Probe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(kabelová)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	1x parní nádoba (200 ml)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49FE9-A1FC-F084-D304-1C4C4F767C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8930" y="3346338"/>
            <a:ext cx="498180" cy="49407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1C9CDC1-9A9A-8CAD-258C-93F98E3A5F87}"/>
              </a:ext>
            </a:extLst>
          </p:cNvPr>
          <p:cNvSpPr txBox="1"/>
          <p:nvPr/>
        </p:nvSpPr>
        <p:spPr>
          <a:xfrm>
            <a:off x="4748170" y="344126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plech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A085FDF-B48A-1C13-4B5B-D38D85EA4FFE}"/>
              </a:ext>
            </a:extLst>
          </p:cNvPr>
          <p:cNvSpPr txBox="1"/>
          <p:nvPr/>
        </p:nvSpPr>
        <p:spPr>
          <a:xfrm>
            <a:off x="4730131" y="402541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(kabelová)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77B82189-2DAD-664E-42A2-31807ADF51DC}"/>
              </a:ext>
            </a:extLst>
          </p:cNvPr>
          <p:cNvGrpSpPr/>
          <p:nvPr/>
        </p:nvGrpSpPr>
        <p:grpSpPr>
          <a:xfrm>
            <a:off x="4142563" y="3909676"/>
            <a:ext cx="470914" cy="518925"/>
            <a:chOff x="4142563" y="3909676"/>
            <a:chExt cx="470914" cy="518925"/>
          </a:xfrm>
        </p:grpSpPr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7A294087-F91F-E541-582B-B0F10778A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42563" y="3960790"/>
              <a:ext cx="470914" cy="467811"/>
            </a:xfrm>
            <a:prstGeom prst="rect">
              <a:avLst/>
            </a:prstGeom>
          </p:spPr>
        </p:pic>
        <p:sp>
          <p:nvSpPr>
            <p:cNvPr id="15" name="Ovál 14">
              <a:extLst>
                <a:ext uri="{FF2B5EF4-FFF2-40B4-BE49-F238E27FC236}">
                  <a16:creationId xmlns:a16="http://schemas.microsoft.com/office/drawing/2014/main" id="{96633814-B0ED-CA7C-C7C5-4FBFF045C84B}"/>
                </a:ext>
              </a:extLst>
            </p:cNvPr>
            <p:cNvSpPr/>
            <p:nvPr/>
          </p:nvSpPr>
          <p:spPr>
            <a:xfrm>
              <a:off x="4361687" y="3909676"/>
              <a:ext cx="174309" cy="2370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9" name="Obrázek 8">
            <a:extLst>
              <a:ext uri="{FF2B5EF4-FFF2-40B4-BE49-F238E27FC236}">
                <a16:creationId xmlns:a16="http://schemas.microsoft.com/office/drawing/2014/main" id="{D5990750-CB43-28E8-6BBC-B3471F8CCC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0680" y="3444920"/>
            <a:ext cx="1510781" cy="98733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4F00F78-4AA3-3559-A2DA-39B552B9BB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8338" y="1060499"/>
            <a:ext cx="2301027" cy="2285839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40D9CE99-7BF9-DBA0-16EC-304E166E91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3996" y="3415514"/>
            <a:ext cx="1545781" cy="129976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F7F7E308-56A6-2DB8-D3A2-2C100A6AFC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83071" y="1384478"/>
            <a:ext cx="946801" cy="1961860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112BC326-D1A6-2E0D-2A9B-8B97EBCE464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7" y="4639028"/>
            <a:ext cx="542923" cy="54292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D5DBACBF-0B9E-8EBC-4114-483216E765AA}"/>
              </a:ext>
            </a:extLst>
          </p:cNvPr>
          <p:cNvSpPr txBox="1"/>
          <p:nvPr/>
        </p:nvSpPr>
        <p:spPr>
          <a:xfrm>
            <a:off x="4737682" y="470340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asistence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parní nádoba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2687</TotalTime>
  <Words>472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352</cp:revision>
  <cp:lastPrinted>2021-09-06T12:40:04Z</cp:lastPrinted>
  <dcterms:created xsi:type="dcterms:W3CDTF">2015-07-16T11:02:07Z</dcterms:created>
  <dcterms:modified xsi:type="dcterms:W3CDTF">2025-04-07T11:24:28Z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