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A"/>
    <a:srgbClr val="9B5D9E"/>
    <a:srgbClr val="944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422" y="14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AB0A-A519-4303-9B46-BAF599AD50FE}" type="datetimeFigureOut">
              <a:rPr lang="it-IT" smtClean="0"/>
              <a:pPr/>
              <a:t>28/02/2014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91B-63A1-407F-84B7-783B9D24A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AB0A-A519-4303-9B46-BAF599AD50FE}" type="datetimeFigureOut">
              <a:rPr lang="it-IT" smtClean="0"/>
              <a:pPr/>
              <a:t>28/02/2014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91B-63A1-407F-84B7-783B9D24A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AB0A-A519-4303-9B46-BAF599AD50FE}" type="datetimeFigureOut">
              <a:rPr lang="it-IT" smtClean="0"/>
              <a:pPr/>
              <a:t>28/02/2014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91B-63A1-407F-84B7-783B9D24A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AB0A-A519-4303-9B46-BAF599AD50FE}" type="datetimeFigureOut">
              <a:rPr lang="it-IT" smtClean="0"/>
              <a:pPr/>
              <a:t>28/02/2014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91B-63A1-407F-84B7-783B9D24A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AB0A-A519-4303-9B46-BAF599AD50FE}" type="datetimeFigureOut">
              <a:rPr lang="it-IT" smtClean="0"/>
              <a:pPr/>
              <a:t>28/02/2014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91B-63A1-407F-84B7-783B9D24A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AB0A-A519-4303-9B46-BAF599AD50FE}" type="datetimeFigureOut">
              <a:rPr lang="it-IT" smtClean="0"/>
              <a:pPr/>
              <a:t>28/02/2014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91B-63A1-407F-84B7-783B9D24A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AB0A-A519-4303-9B46-BAF599AD50FE}" type="datetimeFigureOut">
              <a:rPr lang="it-IT" smtClean="0"/>
              <a:pPr/>
              <a:t>28/02/2014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91B-63A1-407F-84B7-783B9D24A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AB0A-A519-4303-9B46-BAF599AD50FE}" type="datetimeFigureOut">
              <a:rPr lang="it-IT" smtClean="0"/>
              <a:pPr/>
              <a:t>28/02/2014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91B-63A1-407F-84B7-783B9D24A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AB0A-A519-4303-9B46-BAF599AD50FE}" type="datetimeFigureOut">
              <a:rPr lang="it-IT" smtClean="0"/>
              <a:pPr/>
              <a:t>28/02/2014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91B-63A1-407F-84B7-783B9D24A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AB0A-A519-4303-9B46-BAF599AD50FE}" type="datetimeFigureOut">
              <a:rPr lang="it-IT" smtClean="0"/>
              <a:pPr/>
              <a:t>28/02/2014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91B-63A1-407F-84B7-783B9D24A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AB0A-A519-4303-9B46-BAF599AD50FE}" type="datetimeFigureOut">
              <a:rPr lang="it-IT" smtClean="0"/>
              <a:pPr/>
              <a:t>28/02/2014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91B-63A1-407F-84B7-783B9D24A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1AB0A-A519-4303-9B46-BAF599AD50FE}" type="datetimeFigureOut">
              <a:rPr lang="it-IT" smtClean="0"/>
              <a:pPr/>
              <a:t>28/02/2014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791B-63A1-407F-84B7-783B9D24A482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it/url?sa=i&amp;rct=j&amp;q=&amp;esrc=s&amp;frm=1&amp;source=images&amp;cd=&amp;cad=rja&amp;docid=uGCXccEejalipM&amp;tbnid=1dch0zwF_mA3YM:&amp;ved=0CAUQjRw&amp;url=http://www.rnzys.org.nz/Sailing/YouthProgramme/NespressoTrainingWeek/tabid/172/Default.aspx&amp;ei=eUqTUce4AYaqPKvegMgO&amp;bvm=bv.46471029,d.Yms&amp;psig=AFQjCNHPNYFv8zHVwO3mj9AVct3r6veujg&amp;ust=136869371911482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6858000" cy="755576"/>
          </a:xfrm>
          <a:prstGeom prst="rect">
            <a:avLst/>
          </a:prstGeom>
          <a:solidFill>
            <a:srgbClr val="002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9B5D9E"/>
                </a:solidFill>
              </a:ln>
              <a:solidFill>
                <a:srgbClr val="002C5A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00808" y="-28029"/>
            <a:ext cx="5157192" cy="7232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2100" dirty="0" smtClean="0">
                <a:solidFill>
                  <a:schemeClr val="bg1"/>
                </a:solidFill>
                <a:latin typeface="Futura Md BT" pitchFamily="34" charset="0"/>
                <a:ea typeface="Verdana" pitchFamily="34" charset="0"/>
                <a:cs typeface="Verdana" pitchFamily="34" charset="0"/>
              </a:rPr>
              <a:t>DE’LONGHI </a:t>
            </a:r>
            <a:r>
              <a:rPr lang="cs-CZ" sz="2100" dirty="0" smtClean="0">
                <a:solidFill>
                  <a:srgbClr val="944F31"/>
                </a:solidFill>
                <a:latin typeface="Futura Md BT" pitchFamily="34" charset="0"/>
                <a:ea typeface="Verdana" pitchFamily="34" charset="0"/>
                <a:cs typeface="Verdana" pitchFamily="34" charset="0"/>
              </a:rPr>
              <a:t>KÁVA</a:t>
            </a:r>
            <a:endParaRPr lang="it-IT" sz="2100" dirty="0" smtClean="0">
              <a:solidFill>
                <a:srgbClr val="944F31"/>
              </a:solidFill>
              <a:latin typeface="Futura Md BT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it-IT" sz="2000" dirty="0">
              <a:solidFill>
                <a:srgbClr val="9B5D9E"/>
              </a:solidFill>
              <a:latin typeface="Futura Lt BT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86100" y="437347"/>
            <a:ext cx="3771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solidFill>
                  <a:schemeClr val="bg1"/>
                </a:solidFill>
                <a:latin typeface="Futura Lt BT" pitchFamily="34" charset="0"/>
                <a:ea typeface="Verdana" pitchFamily="34" charset="0"/>
                <a:cs typeface="Verdana" pitchFamily="34" charset="0"/>
              </a:rPr>
              <a:t>KAPSLOVÝ ESPRESSO KÁVOVAR</a:t>
            </a:r>
            <a:endParaRPr lang="en-US" sz="1000" dirty="0" smtClean="0">
              <a:solidFill>
                <a:schemeClr val="bg1"/>
              </a:solidFill>
              <a:latin typeface="Futura Lt BT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16632" y="323528"/>
            <a:ext cx="6624736" cy="0"/>
          </a:xfrm>
          <a:prstGeom prst="line">
            <a:avLst/>
          </a:prstGeom>
          <a:ln w="6350">
            <a:solidFill>
              <a:srgbClr val="944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323528"/>
            <a:ext cx="328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Futura Lt BT" pitchFamily="34" charset="0"/>
                <a:ea typeface="Verdana" pitchFamily="34" charset="0"/>
                <a:cs typeface="Verdana" pitchFamily="34" charset="0"/>
              </a:rPr>
              <a:t>EN80.</a:t>
            </a:r>
            <a:r>
              <a:rPr lang="cs-CZ" dirty="0" smtClean="0">
                <a:solidFill>
                  <a:schemeClr val="bg1"/>
                </a:solidFill>
                <a:latin typeface="Futura Lt BT" pitchFamily="34" charset="0"/>
                <a:ea typeface="Verdana" pitchFamily="34" charset="0"/>
                <a:cs typeface="Verdana" pitchFamily="34" charset="0"/>
              </a:rPr>
              <a:t>CW</a:t>
            </a:r>
            <a:endParaRPr lang="it-IT" dirty="0" smtClean="0">
              <a:solidFill>
                <a:schemeClr val="bg1"/>
              </a:solidFill>
              <a:latin typeface="Futura Lt BT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 Box 477"/>
          <p:cNvSpPr txBox="1">
            <a:spLocks noChangeArrowheads="1"/>
          </p:cNvSpPr>
          <p:nvPr/>
        </p:nvSpPr>
        <p:spPr bwMode="auto">
          <a:xfrm>
            <a:off x="0" y="1079647"/>
            <a:ext cx="3522428" cy="23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50000"/>
              </a:lnSpc>
              <a:buFont typeface="Wingdings" pitchFamily="2" charset="2"/>
              <a:buChar char="n"/>
            </a:pPr>
            <a:r>
              <a:rPr lang="cs-CZ" sz="900" dirty="0" smtClean="0">
                <a:latin typeface="Futura Md BT" pitchFamily="34" charset="0"/>
              </a:rPr>
              <a:t>Nová  technologie kompaktní </a:t>
            </a:r>
            <a:r>
              <a:rPr lang="cs-CZ" sz="900" dirty="0" err="1" smtClean="0">
                <a:latin typeface="Futura Md BT" pitchFamily="34" charset="0"/>
              </a:rPr>
              <a:t>spařovací</a:t>
            </a:r>
            <a:r>
              <a:rPr lang="cs-CZ" sz="900" dirty="0" smtClean="0">
                <a:latin typeface="Futura Md BT" pitchFamily="34" charset="0"/>
              </a:rPr>
              <a:t> jednotky</a:t>
            </a:r>
            <a:endParaRPr lang="en-US" sz="900" dirty="0" smtClean="0">
              <a:latin typeface="Futura Md BT" pitchFamily="34" charset="0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n"/>
            </a:pPr>
            <a:r>
              <a:rPr lang="cs-CZ" sz="900" dirty="0" smtClean="0">
                <a:latin typeface="Futura Md BT" pitchFamily="34" charset="0"/>
              </a:rPr>
              <a:t>Tlak </a:t>
            </a:r>
            <a:r>
              <a:rPr lang="en-US" sz="900" dirty="0" smtClean="0">
                <a:latin typeface="Futura Md BT" pitchFamily="34" charset="0"/>
              </a:rPr>
              <a:t>19 bar</a:t>
            </a:r>
            <a:r>
              <a:rPr lang="cs-CZ" sz="900" dirty="0" smtClean="0">
                <a:latin typeface="Futura Md BT" pitchFamily="34" charset="0"/>
              </a:rPr>
              <a:t>ů</a:t>
            </a:r>
            <a:endParaRPr lang="en-US" sz="900" dirty="0" smtClean="0">
              <a:latin typeface="Futura Md BT" pitchFamily="34" charset="0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n"/>
            </a:pPr>
            <a:r>
              <a:rPr lang="cs-CZ" sz="900" dirty="0" err="1" smtClean="0">
                <a:latin typeface="Futura Md BT" pitchFamily="34" charset="0"/>
              </a:rPr>
              <a:t>Termoblok</a:t>
            </a:r>
            <a:r>
              <a:rPr lang="cs-CZ" sz="900" dirty="0" smtClean="0">
                <a:latin typeface="Futura Md BT" pitchFamily="34" charset="0"/>
              </a:rPr>
              <a:t> (doba zahřívání do 25 sec)</a:t>
            </a:r>
            <a:endParaRPr lang="en-US" sz="900" dirty="0" smtClean="0">
              <a:latin typeface="Futura Md BT" pitchFamily="34" charset="0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n"/>
            </a:pPr>
            <a:r>
              <a:rPr lang="en-US" sz="900" dirty="0" smtClean="0">
                <a:latin typeface="Futura Md BT" pitchFamily="34" charset="0"/>
              </a:rPr>
              <a:t>Auto</a:t>
            </a:r>
            <a:r>
              <a:rPr lang="cs-CZ" sz="900" dirty="0" err="1" smtClean="0">
                <a:latin typeface="Futura Md BT" pitchFamily="34" charset="0"/>
              </a:rPr>
              <a:t>matický</a:t>
            </a:r>
            <a:r>
              <a:rPr lang="cs-CZ" sz="900" dirty="0" smtClean="0">
                <a:latin typeface="Futura Md BT" pitchFamily="34" charset="0"/>
              </a:rPr>
              <a:t> režim</a:t>
            </a:r>
            <a:r>
              <a:rPr lang="en-US" sz="900" dirty="0" smtClean="0">
                <a:latin typeface="Futura Md BT" pitchFamily="34" charset="0"/>
              </a:rPr>
              <a:t> stand-by </a:t>
            </a:r>
            <a:r>
              <a:rPr lang="cs-CZ" sz="900" dirty="0" smtClean="0">
                <a:latin typeface="Futura Md BT" pitchFamily="34" charset="0"/>
              </a:rPr>
              <a:t>po</a:t>
            </a:r>
            <a:r>
              <a:rPr lang="en-US" sz="900" dirty="0" smtClean="0">
                <a:latin typeface="Futura Md BT" pitchFamily="34" charset="0"/>
              </a:rPr>
              <a:t> 9 </a:t>
            </a:r>
            <a:r>
              <a:rPr lang="en-US" sz="900" dirty="0" err="1" smtClean="0">
                <a:latin typeface="Futura Md BT" pitchFamily="34" charset="0"/>
              </a:rPr>
              <a:t>minut</a:t>
            </a:r>
            <a:r>
              <a:rPr lang="cs-CZ" sz="900" dirty="0" err="1" smtClean="0">
                <a:latin typeface="Futura Md BT" pitchFamily="34" charset="0"/>
              </a:rPr>
              <a:t>ách</a:t>
            </a:r>
            <a:endParaRPr lang="en-US" sz="900" dirty="0" smtClean="0">
              <a:latin typeface="Futura Md BT" pitchFamily="34" charset="0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n"/>
            </a:pPr>
            <a:r>
              <a:rPr lang="en-US" sz="900" dirty="0" err="1" smtClean="0">
                <a:latin typeface="Futura Md BT" pitchFamily="34" charset="0"/>
              </a:rPr>
              <a:t>Ener</a:t>
            </a:r>
            <a:r>
              <a:rPr lang="cs-CZ" sz="900" dirty="0" err="1" smtClean="0">
                <a:latin typeface="Futura Md BT" pitchFamily="34" charset="0"/>
              </a:rPr>
              <a:t>getická</a:t>
            </a:r>
            <a:r>
              <a:rPr lang="cs-CZ" sz="900" dirty="0" smtClean="0">
                <a:latin typeface="Futura Md BT" pitchFamily="34" charset="0"/>
              </a:rPr>
              <a:t> třída</a:t>
            </a:r>
            <a:r>
              <a:rPr lang="en-US" sz="900" dirty="0" smtClean="0">
                <a:latin typeface="Futura Md BT" pitchFamily="34" charset="0"/>
              </a:rPr>
              <a:t> A-40%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n"/>
            </a:pPr>
            <a:r>
              <a:rPr lang="cs-CZ" sz="900" dirty="0" smtClean="0">
                <a:latin typeface="Futura Md BT" pitchFamily="34" charset="0"/>
              </a:rPr>
              <a:t>Funkce </a:t>
            </a:r>
            <a:r>
              <a:rPr lang="en-US" sz="900" dirty="0" smtClean="0">
                <a:latin typeface="Futura Md BT" pitchFamily="34" charset="0"/>
              </a:rPr>
              <a:t>FLOW STOP: Automatic</a:t>
            </a:r>
            <a:r>
              <a:rPr lang="cs-CZ" sz="900" dirty="0" err="1" smtClean="0">
                <a:latin typeface="Futura Md BT" pitchFamily="34" charset="0"/>
              </a:rPr>
              <a:t>ké</a:t>
            </a:r>
            <a:r>
              <a:rPr lang="cs-CZ" sz="900" dirty="0" smtClean="0">
                <a:latin typeface="Futura Md BT" pitchFamily="34" charset="0"/>
              </a:rPr>
              <a:t> a programovatelné množství kávy</a:t>
            </a:r>
            <a:endParaRPr lang="en-US" sz="900" dirty="0" smtClean="0">
              <a:latin typeface="Futura Md BT" pitchFamily="34" charset="0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n"/>
            </a:pPr>
            <a:r>
              <a:rPr lang="cs-CZ" sz="900" dirty="0" smtClean="0">
                <a:latin typeface="Futura Md BT" pitchFamily="34" charset="0"/>
              </a:rPr>
              <a:t>Nastavení</a:t>
            </a:r>
            <a:r>
              <a:rPr lang="en-US" sz="900" dirty="0" smtClean="0">
                <a:latin typeface="Futura Md BT" pitchFamily="34" charset="0"/>
              </a:rPr>
              <a:t>: 40 ml </a:t>
            </a:r>
            <a:r>
              <a:rPr lang="cs-CZ" sz="900" dirty="0" smtClean="0">
                <a:latin typeface="Futura Md BT" pitchFamily="34" charset="0"/>
              </a:rPr>
              <a:t>pro</a:t>
            </a:r>
            <a:r>
              <a:rPr lang="en-US" sz="900" dirty="0" smtClean="0">
                <a:latin typeface="Futura Md BT" pitchFamily="34" charset="0"/>
              </a:rPr>
              <a:t> espresso a 110 ml </a:t>
            </a:r>
            <a:r>
              <a:rPr lang="cs-CZ" sz="900" dirty="0" smtClean="0">
                <a:latin typeface="Futura Md BT" pitchFamily="34" charset="0"/>
              </a:rPr>
              <a:t>pro </a:t>
            </a:r>
            <a:r>
              <a:rPr lang="en-US" sz="900" dirty="0" err="1" smtClean="0">
                <a:latin typeface="Futura Md BT" pitchFamily="34" charset="0"/>
              </a:rPr>
              <a:t>lungo</a:t>
            </a:r>
            <a:endParaRPr lang="en-US" sz="900" dirty="0" smtClean="0">
              <a:latin typeface="Futura Md BT" pitchFamily="34" charset="0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n"/>
            </a:pPr>
            <a:r>
              <a:rPr lang="cs-CZ" sz="900" dirty="0" smtClean="0">
                <a:latin typeface="Futura Md BT" pitchFamily="34" charset="0"/>
              </a:rPr>
              <a:t>Snadné vkládání a také vyjímání použitých kapslí</a:t>
            </a:r>
            <a:endParaRPr lang="en-US" sz="900" dirty="0" smtClean="0">
              <a:latin typeface="Futura Md BT" pitchFamily="34" charset="0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n"/>
            </a:pPr>
            <a:r>
              <a:rPr lang="cs-CZ" sz="900" dirty="0" smtClean="0">
                <a:latin typeface="Futura Md BT" pitchFamily="34" charset="0"/>
              </a:rPr>
              <a:t>Nádobka pro až 10 použitých kapslí</a:t>
            </a:r>
            <a:endParaRPr lang="en-US" sz="900" dirty="0" smtClean="0">
              <a:latin typeface="Futura Md BT" pitchFamily="34" charset="0"/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n"/>
            </a:pPr>
            <a:r>
              <a:rPr lang="cs-CZ" sz="900" dirty="0" smtClean="0">
                <a:latin typeface="Futura Md BT" pitchFamily="34" charset="0"/>
              </a:rPr>
              <a:t>Nádobka na vodu </a:t>
            </a:r>
            <a:r>
              <a:rPr lang="en-US" sz="900" dirty="0" smtClean="0">
                <a:latin typeface="Futura Md BT" pitchFamily="34" charset="0"/>
              </a:rPr>
              <a:t>0,8 l</a:t>
            </a:r>
          </a:p>
        </p:txBody>
      </p:sp>
      <p:cxnSp>
        <p:nvCxnSpPr>
          <p:cNvPr id="21" name="Connettore 1 20"/>
          <p:cNvCxnSpPr/>
          <p:nvPr/>
        </p:nvCxnSpPr>
        <p:spPr>
          <a:xfrm>
            <a:off x="0" y="6876256"/>
            <a:ext cx="6858000" cy="0"/>
          </a:xfrm>
          <a:prstGeom prst="line">
            <a:avLst/>
          </a:prstGeom>
          <a:ln w="6350">
            <a:solidFill>
              <a:srgbClr val="944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742417"/>
            <a:ext cx="6858000" cy="0"/>
          </a:xfrm>
          <a:prstGeom prst="line">
            <a:avLst/>
          </a:prstGeom>
          <a:ln w="6350">
            <a:solidFill>
              <a:srgbClr val="944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41" descr="DL_BETTER_bl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224" y="8316416"/>
            <a:ext cx="12144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" name="Tabella 70"/>
          <p:cNvGraphicFramePr>
            <a:graphicFrameLocks noGrp="1"/>
          </p:cNvGraphicFramePr>
          <p:nvPr/>
        </p:nvGraphicFramePr>
        <p:xfrm>
          <a:off x="1471740" y="6944694"/>
          <a:ext cx="3790950" cy="11133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033460"/>
                <a:gridCol w="440185"/>
                <a:gridCol w="1317305"/>
              </a:tblGrid>
              <a:tr h="150562">
                <a:tc gridSpan="3">
                  <a:txBody>
                    <a:bodyPr/>
                    <a:lstStyle/>
                    <a:p>
                      <a:r>
                        <a:rPr lang="it-IT" sz="1000" u="none" dirty="0" smtClean="0">
                          <a:latin typeface="Futura Lt BT" pitchFamily="34" charset="0"/>
                        </a:rPr>
                        <a:t>TECHNIC</a:t>
                      </a:r>
                      <a:r>
                        <a:rPr lang="cs-CZ" sz="1000" u="none" dirty="0" smtClean="0">
                          <a:latin typeface="Futura Lt BT" pitchFamily="34" charset="0"/>
                        </a:rPr>
                        <a:t>KÁ</a:t>
                      </a:r>
                      <a:r>
                        <a:rPr lang="it-IT" sz="1000" u="none" dirty="0" smtClean="0">
                          <a:latin typeface="Futura Lt BT" pitchFamily="34" charset="0"/>
                        </a:rPr>
                        <a:t> DATA</a:t>
                      </a:r>
                    </a:p>
                  </a:txBody>
                  <a:tcPr marL="0" marR="57600" marT="28800" marB="288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800" b="0" i="0" u="none" strike="noStrike" dirty="0">
                        <a:latin typeface="Myriad Pro" pitchFamily="34" charset="0"/>
                      </a:endParaRPr>
                    </a:p>
                  </a:txBody>
                  <a:tcPr marL="57606" marR="57606" marT="28803" marB="28803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Myriad Pro" pitchFamily="34" charset="0"/>
                      </a:endParaRPr>
                    </a:p>
                  </a:txBody>
                  <a:tcPr marL="57606" marR="57606" marT="28803" marB="28803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0562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 smtClean="0">
                          <a:latin typeface="Futura Lt BT" pitchFamily="34" charset="0"/>
                        </a:rPr>
                        <a:t>Rozměry</a:t>
                      </a:r>
                      <a:r>
                        <a:rPr lang="it-IT" sz="800" b="0" i="0" u="none" strike="noStrike" dirty="0" smtClean="0">
                          <a:latin typeface="Futura Lt BT" pitchFamily="34" charset="0"/>
                        </a:rPr>
                        <a:t> (</a:t>
                      </a:r>
                      <a:r>
                        <a:rPr lang="cs-CZ" sz="800" b="0" i="0" u="none" strike="noStrike" dirty="0" smtClean="0">
                          <a:latin typeface="Futura Lt BT" pitchFamily="34" charset="0"/>
                        </a:rPr>
                        <a:t>š</a:t>
                      </a:r>
                      <a:r>
                        <a:rPr lang="it-IT" sz="800" b="0" i="0" u="none" strike="noStrike" dirty="0" smtClean="0">
                          <a:latin typeface="Futura Lt BT" pitchFamily="34" charset="0"/>
                        </a:rPr>
                        <a:t>x</a:t>
                      </a:r>
                      <a:r>
                        <a:rPr lang="cs-CZ" sz="800" b="0" i="0" u="none" strike="noStrike" dirty="0" smtClean="0">
                          <a:latin typeface="Futura Lt BT" pitchFamily="34" charset="0"/>
                        </a:rPr>
                        <a:t>h</a:t>
                      </a:r>
                      <a:r>
                        <a:rPr lang="it-IT" sz="800" b="0" i="0" u="none" strike="noStrike" dirty="0" smtClean="0">
                          <a:latin typeface="Futura Lt BT" pitchFamily="34" charset="0"/>
                        </a:rPr>
                        <a:t>x</a:t>
                      </a:r>
                      <a:r>
                        <a:rPr lang="cs-CZ" sz="800" b="0" i="0" u="none" strike="noStrike" dirty="0" smtClean="0">
                          <a:latin typeface="Futura Lt BT" pitchFamily="34" charset="0"/>
                        </a:rPr>
                        <a:t>v</a:t>
                      </a:r>
                      <a:r>
                        <a:rPr lang="it-IT" sz="800" b="0" i="0" u="none" strike="noStrike" dirty="0" smtClean="0">
                          <a:latin typeface="Futura Lt BT" pitchFamily="34" charset="0"/>
                        </a:rPr>
                        <a:t>)</a:t>
                      </a:r>
                      <a:endParaRPr lang="it-IT" sz="800" b="0" i="0" u="none" strike="noStrike" dirty="0">
                        <a:latin typeface="Futura Lt BT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none" strike="noStrike" dirty="0">
                          <a:latin typeface="Futura Lt BT" pitchFamily="34" charset="0"/>
                        </a:rPr>
                        <a:t>mm</a:t>
                      </a:r>
                    </a:p>
                  </a:txBody>
                  <a:tcPr marL="10800" marR="108000" marT="108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smtClean="0">
                          <a:latin typeface="AvantGarde Bk BT"/>
                        </a:rPr>
                        <a:t>118x315x230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0562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 smtClean="0">
                          <a:latin typeface="Futura Lt BT" pitchFamily="34" charset="0"/>
                        </a:rPr>
                        <a:t>Hmotnost</a:t>
                      </a:r>
                      <a:endParaRPr lang="it-IT" sz="800" b="0" i="0" u="none" strike="noStrike" dirty="0">
                        <a:latin typeface="Futura Lt BT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none" strike="noStrike" dirty="0">
                          <a:latin typeface="Futura Lt BT" pitchFamily="34" charset="0"/>
                        </a:rPr>
                        <a:t>Kg</a:t>
                      </a:r>
                    </a:p>
                  </a:txBody>
                  <a:tcPr marL="10800" marR="108000" marT="1080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smtClean="0">
                          <a:latin typeface="AvantGarde Bk BT"/>
                        </a:rPr>
                        <a:t>2,4</a:t>
                      </a:r>
                      <a:endParaRPr lang="it-IT" sz="800" b="0" i="0" u="none" strike="noStrike" dirty="0">
                        <a:latin typeface="AvantGarde Bk B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0562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 smtClean="0">
                          <a:latin typeface="Futura Lt BT" pitchFamily="34" charset="0"/>
                        </a:rPr>
                        <a:t>Příkon</a:t>
                      </a:r>
                      <a:endParaRPr lang="it-IT" sz="800" b="0" i="0" u="none" strike="noStrike" dirty="0">
                        <a:latin typeface="Futura Lt BT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none" strike="noStrike" dirty="0">
                          <a:latin typeface="Futura Lt BT" pitchFamily="34" charset="0"/>
                        </a:rPr>
                        <a:t>W</a:t>
                      </a:r>
                    </a:p>
                  </a:txBody>
                  <a:tcPr marL="10800" marR="108000" marT="1080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latin typeface="AvantGarde Bk BT"/>
                        </a:rPr>
                        <a:t>1260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0562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 smtClean="0">
                          <a:latin typeface="Futura Lt BT" pitchFamily="34" charset="0"/>
                        </a:rPr>
                        <a:t>Voltáž</a:t>
                      </a:r>
                      <a:r>
                        <a:rPr lang="it-IT" sz="800" b="0" i="0" u="none" strike="noStrike" dirty="0" smtClean="0">
                          <a:latin typeface="Futura Lt BT" pitchFamily="34" charset="0"/>
                        </a:rPr>
                        <a:t>/Fre</a:t>
                      </a:r>
                      <a:r>
                        <a:rPr lang="cs-CZ" sz="800" b="0" i="0" u="none" strike="noStrike" dirty="0" err="1" smtClean="0">
                          <a:latin typeface="Futura Lt BT" pitchFamily="34" charset="0"/>
                        </a:rPr>
                        <a:t>kvence</a:t>
                      </a:r>
                      <a:endParaRPr lang="it-IT" sz="800" b="0" i="0" u="none" strike="noStrike" dirty="0">
                        <a:latin typeface="Futura Lt BT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none" strike="noStrike" dirty="0" err="1">
                          <a:latin typeface="Futura Lt BT" pitchFamily="34" charset="0"/>
                        </a:rPr>
                        <a:t>V~Hz</a:t>
                      </a:r>
                      <a:endParaRPr lang="it-IT" sz="800" b="0" i="0" u="none" strike="noStrike" dirty="0">
                        <a:latin typeface="Futura Lt BT" pitchFamily="34" charset="0"/>
                      </a:endParaRPr>
                    </a:p>
                  </a:txBody>
                  <a:tcPr marL="10800" marR="108000" marT="1080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latin typeface="AvantGarde Bk BT"/>
                        </a:rPr>
                        <a:t>220/240~50/60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0562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 smtClean="0">
                          <a:latin typeface="Futura Lt BT" pitchFamily="34" charset="0"/>
                        </a:rPr>
                        <a:t>Kapacita nádoby na vodu</a:t>
                      </a:r>
                      <a:r>
                        <a:rPr lang="it-IT" sz="800" b="0" i="0" u="none" strike="noStrike" dirty="0" smtClean="0">
                          <a:latin typeface="Futura Lt BT" pitchFamily="34" charset="0"/>
                        </a:rPr>
                        <a:t> </a:t>
                      </a:r>
                      <a:endParaRPr lang="it-IT" sz="800" b="0" i="0" u="none" strike="noStrike" dirty="0">
                        <a:latin typeface="Futura Lt BT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none" strike="noStrike" dirty="0">
                          <a:latin typeface="Futura Lt BT" pitchFamily="34" charset="0"/>
                        </a:rPr>
                        <a:t>l</a:t>
                      </a:r>
                    </a:p>
                  </a:txBody>
                  <a:tcPr marL="10800" marR="108000" marT="1080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 smtClean="0">
                          <a:latin typeface="AvantGarde Bk BT"/>
                        </a:rPr>
                        <a:t>0.8</a:t>
                      </a:r>
                      <a:endParaRPr lang="it-IT" sz="800" b="0" i="0" u="none" strike="noStrike" dirty="0">
                        <a:latin typeface="AvantGarde Bk B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0562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 smtClean="0">
                          <a:latin typeface="Futura Lt BT" pitchFamily="34" charset="0"/>
                        </a:rPr>
                        <a:t>Tlak</a:t>
                      </a:r>
                      <a:endParaRPr lang="it-IT" sz="800" b="0" i="0" u="none" strike="noStrike" dirty="0">
                        <a:latin typeface="Futura Lt BT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none" strike="noStrike" dirty="0">
                          <a:latin typeface="Futura Lt BT" pitchFamily="34" charset="0"/>
                        </a:rPr>
                        <a:t>bar</a:t>
                      </a:r>
                    </a:p>
                  </a:txBody>
                  <a:tcPr marL="10800" marR="108000" marT="108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 smtClean="0">
                          <a:latin typeface="AvantGarde Bk BT"/>
                        </a:rPr>
                        <a:t>19</a:t>
                      </a:r>
                      <a:endParaRPr lang="it-IT" sz="800" b="0" i="0" u="none" strike="noStrike" dirty="0">
                        <a:latin typeface="AvantGarde Bk B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Text Box 146"/>
          <p:cNvSpPr txBox="1">
            <a:spLocks noChangeArrowheads="1"/>
          </p:cNvSpPr>
          <p:nvPr/>
        </p:nvSpPr>
        <p:spPr bwMode="auto">
          <a:xfrm>
            <a:off x="2554288" y="6026150"/>
            <a:ext cx="1627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800" dirty="0" smtClean="0">
                <a:latin typeface="Futura Md BT" pitchFamily="34" charset="0"/>
              </a:rPr>
              <a:t>Auto</a:t>
            </a:r>
            <a:r>
              <a:rPr lang="cs-CZ" sz="800" dirty="0" err="1" smtClean="0">
                <a:latin typeface="Futura Md BT" pitchFamily="34" charset="0"/>
              </a:rPr>
              <a:t>matické</a:t>
            </a:r>
            <a:r>
              <a:rPr lang="cs-CZ" sz="800" dirty="0" smtClean="0">
                <a:latin typeface="Futura Md BT" pitchFamily="34" charset="0"/>
              </a:rPr>
              <a:t> vypnutí po 9  minutách od poslední přípravy kávy pro úsporu energie.</a:t>
            </a:r>
            <a:endParaRPr lang="it-IT" sz="800" dirty="0">
              <a:latin typeface="Futura Md BT" pitchFamily="34" charset="0"/>
            </a:endParaRPr>
          </a:p>
        </p:txBody>
      </p:sp>
      <p:sp>
        <p:nvSpPr>
          <p:cNvPr id="26" name="Text Box 104"/>
          <p:cNvSpPr txBox="1">
            <a:spLocks noChangeArrowheads="1"/>
          </p:cNvSpPr>
          <p:nvPr/>
        </p:nvSpPr>
        <p:spPr bwMode="auto">
          <a:xfrm>
            <a:off x="4675093" y="6016625"/>
            <a:ext cx="1965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800" dirty="0" smtClean="0">
                <a:latin typeface="Futura Md BT" pitchFamily="34" charset="0"/>
              </a:rPr>
              <a:t>Díky vylepšenému </a:t>
            </a:r>
            <a:r>
              <a:rPr lang="cs-CZ" sz="800" dirty="0" err="1" smtClean="0">
                <a:latin typeface="Futura Md BT" pitchFamily="34" charset="0"/>
              </a:rPr>
              <a:t>termobloku</a:t>
            </a:r>
            <a:r>
              <a:rPr lang="cs-CZ" sz="800" dirty="0" smtClean="0">
                <a:latin typeface="Futura Md BT" pitchFamily="34" charset="0"/>
              </a:rPr>
              <a:t> je kávovar připraven pro výdej kávy už po 25 sekundách.</a:t>
            </a:r>
            <a:endParaRPr lang="en-US" sz="800" dirty="0">
              <a:latin typeface="Futura Md BT" pitchFamily="34" charset="0"/>
            </a:endParaRPr>
          </a:p>
        </p:txBody>
      </p:sp>
      <p:sp>
        <p:nvSpPr>
          <p:cNvPr id="27" name="Text Box 94"/>
          <p:cNvSpPr txBox="1">
            <a:spLocks noChangeArrowheads="1"/>
          </p:cNvSpPr>
          <p:nvPr/>
        </p:nvSpPr>
        <p:spPr bwMode="auto">
          <a:xfrm>
            <a:off x="165099" y="5837238"/>
            <a:ext cx="16541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900" dirty="0" smtClean="0">
                <a:latin typeface="Futura Md BT" pitchFamily="34" charset="0"/>
              </a:rPr>
              <a:t>FLOW STOP</a:t>
            </a:r>
            <a:endParaRPr lang="de-DE" sz="900" dirty="0">
              <a:latin typeface="Futura Md BT" pitchFamily="34" charset="0"/>
            </a:endParaRPr>
          </a:p>
        </p:txBody>
      </p:sp>
      <p:pic>
        <p:nvPicPr>
          <p:cNvPr id="29" name="Picture 29" descr="http://www.hfhotels.com/conteudo/nespresso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4892449"/>
            <a:ext cx="930275" cy="93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Text Box 94"/>
          <p:cNvSpPr txBox="1">
            <a:spLocks noChangeArrowheads="1"/>
          </p:cNvSpPr>
          <p:nvPr/>
        </p:nvSpPr>
        <p:spPr bwMode="auto">
          <a:xfrm>
            <a:off x="4708063" y="5837238"/>
            <a:ext cx="16541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900" dirty="0" smtClean="0">
                <a:latin typeface="Futura Md BT" pitchFamily="34" charset="0"/>
              </a:rPr>
              <a:t>RYCHLÉ ZAHŘÁTÍ</a:t>
            </a:r>
            <a:endParaRPr lang="de-DE" sz="900" dirty="0" smtClean="0">
              <a:latin typeface="Futura Md BT" pitchFamily="34" charset="0"/>
            </a:endParaRPr>
          </a:p>
        </p:txBody>
      </p:sp>
      <p:sp>
        <p:nvSpPr>
          <p:cNvPr id="33" name="Text Box 94"/>
          <p:cNvSpPr txBox="1">
            <a:spLocks noChangeArrowheads="1"/>
          </p:cNvSpPr>
          <p:nvPr/>
        </p:nvSpPr>
        <p:spPr bwMode="auto">
          <a:xfrm>
            <a:off x="2559951" y="5837238"/>
            <a:ext cx="16541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900" dirty="0" smtClean="0">
                <a:latin typeface="Futura Md BT" pitchFamily="34" charset="0"/>
              </a:rPr>
              <a:t>AU</a:t>
            </a:r>
            <a:r>
              <a:rPr lang="cs-CZ" sz="900" dirty="0" smtClean="0">
                <a:latin typeface="Futura Md BT" pitchFamily="34" charset="0"/>
              </a:rPr>
              <a:t>TOMATICKÉ VYPNUTÍ</a:t>
            </a:r>
            <a:endParaRPr lang="de-DE" sz="900" dirty="0">
              <a:latin typeface="Futura Md B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412" t="3796" r="3933" b="7372"/>
          <a:stretch>
            <a:fillRect/>
          </a:stretch>
        </p:blipFill>
        <p:spPr bwMode="auto">
          <a:xfrm rot="10800000">
            <a:off x="2619373" y="4911125"/>
            <a:ext cx="911226" cy="8832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031" name="Picture 7" descr="C:\Users\PRMAR199\Desktop\TERMOMETR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0854" y="4925059"/>
            <a:ext cx="439976" cy="853441"/>
          </a:xfrm>
          <a:prstGeom prst="rect">
            <a:avLst/>
          </a:prstGeom>
          <a:noFill/>
        </p:spPr>
      </p:pic>
      <p:sp>
        <p:nvSpPr>
          <p:cNvPr id="36" name="Rettangolo 35"/>
          <p:cNvSpPr/>
          <p:nvPr/>
        </p:nvSpPr>
        <p:spPr>
          <a:xfrm>
            <a:off x="5047488" y="4901184"/>
            <a:ext cx="896112" cy="8961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Futura Md BT" pitchFamily="34" charset="0"/>
            </a:endParaRPr>
          </a:p>
        </p:txBody>
      </p:sp>
      <p:sp>
        <p:nvSpPr>
          <p:cNvPr id="37" name="Text Box 104"/>
          <p:cNvSpPr txBox="1">
            <a:spLocks noChangeArrowheads="1"/>
          </p:cNvSpPr>
          <p:nvPr/>
        </p:nvSpPr>
        <p:spPr bwMode="auto">
          <a:xfrm>
            <a:off x="139669" y="6016625"/>
            <a:ext cx="1965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800" dirty="0" smtClean="0">
                <a:latin typeface="Futura Md BT" pitchFamily="34" charset="0"/>
              </a:rPr>
              <a:t>Nastavte si jednoduše Vaši velikost kávy a kávovar automaticky zastaví výdej kávy na požadované velikosti.</a:t>
            </a:r>
            <a:endParaRPr lang="en-US" sz="800" dirty="0">
              <a:latin typeface="Futura Md BT" pitchFamily="34" charset="0"/>
            </a:endParaRPr>
          </a:p>
        </p:txBody>
      </p:sp>
      <p:pic>
        <p:nvPicPr>
          <p:cNvPr id="1035" name="Picture 11" descr="https://encrypted-tbn1.gstatic.com/images?q=tbn:ANd9GcT7aK73-qn9lltSQPlwm4nczZClC6FjJwUYQ8tWQeK-r5RI3Rfkq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0963" y="823730"/>
            <a:ext cx="1454613" cy="306570"/>
          </a:xfrm>
          <a:prstGeom prst="rect">
            <a:avLst/>
          </a:prstGeom>
          <a:noFill/>
        </p:spPr>
      </p:pic>
      <p:sp>
        <p:nvSpPr>
          <p:cNvPr id="40" name="Rettangolo 39"/>
          <p:cNvSpPr/>
          <p:nvPr/>
        </p:nvSpPr>
        <p:spPr>
          <a:xfrm>
            <a:off x="5569473" y="80593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Futura Lt BT" pitchFamily="34" charset="0"/>
              </a:rPr>
              <a:t>INISSIA</a:t>
            </a:r>
            <a:endParaRPr lang="it-IT" dirty="0"/>
          </a:p>
        </p:txBody>
      </p:sp>
      <p:pic>
        <p:nvPicPr>
          <p:cNvPr id="28" name="Obrázek 27" descr="EN80.CW_INISSI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21480" y="1190918"/>
            <a:ext cx="2491740" cy="3358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161</Words>
  <Application>Microsoft Office PowerPoint</Application>
  <PresentationFormat>Předvádění na obrazovce (4:3)</PresentationFormat>
  <Paragraphs>39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Tema di Office</vt:lpstr>
      <vt:lpstr>Prezentace aplikace PowerPoint</vt:lpstr>
    </vt:vector>
  </TitlesOfParts>
  <Company>Santa Fe srl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GianMaria Pavan</dc:creator>
  <cp:lastModifiedBy>Šindelářová Jana</cp:lastModifiedBy>
  <cp:revision>95</cp:revision>
  <dcterms:created xsi:type="dcterms:W3CDTF">2012-07-30T10:08:27Z</dcterms:created>
  <dcterms:modified xsi:type="dcterms:W3CDTF">2014-02-28T08:36:28Z</dcterms:modified>
</cp:coreProperties>
</file>