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0E8FC5"/>
    <a:srgbClr val="0093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791B80A1-FDE9-416C-B9A8-2A1FE73A844A}" type="datetimeFigureOut">
              <a:rPr lang="cs-CZ" smtClean="0"/>
              <a:t>15.04.2025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F63C6288-EF84-456C-B7FC-4481D153D6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8080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C6288-EF84-456C-B7FC-4481D153D6E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777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15.04.2025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854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15.04.2025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16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15.04.2025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516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15.04.2025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30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15.04.2025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16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15.04.2025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77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15.04.2025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038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15.04.2025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665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320" y="6309320"/>
            <a:ext cx="1251348" cy="386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reeform 28"/>
          <p:cNvSpPr>
            <a:spLocks/>
          </p:cNvSpPr>
          <p:nvPr userDrawn="1"/>
        </p:nvSpPr>
        <p:spPr bwMode="auto">
          <a:xfrm flipH="1" flipV="1">
            <a:off x="0" y="6211575"/>
            <a:ext cx="6984776" cy="646425"/>
          </a:xfrm>
          <a:custGeom>
            <a:avLst/>
            <a:gdLst>
              <a:gd name="connsiteX0" fmla="*/ 0 w 8915400"/>
              <a:gd name="connsiteY0" fmla="*/ 0 h 1026989"/>
              <a:gd name="connsiteX1" fmla="*/ 311567 w 8915400"/>
              <a:gd name="connsiteY1" fmla="*/ 0 h 1026989"/>
              <a:gd name="connsiteX2" fmla="*/ 8609192 w 8915400"/>
              <a:gd name="connsiteY2" fmla="*/ 0 h 1026989"/>
              <a:gd name="connsiteX3" fmla="*/ 8892102 w 8915400"/>
              <a:gd name="connsiteY3" fmla="*/ 281709 h 1026989"/>
              <a:gd name="connsiteX4" fmla="*/ 8915400 w 8915400"/>
              <a:gd name="connsiteY4" fmla="*/ 313802 h 1026989"/>
              <a:gd name="connsiteX5" fmla="*/ 8892102 w 8915400"/>
              <a:gd name="connsiteY5" fmla="*/ 345896 h 1026989"/>
              <a:gd name="connsiteX6" fmla="*/ 8203133 w 8915400"/>
              <a:gd name="connsiteY6" fmla="*/ 1012725 h 1026989"/>
              <a:gd name="connsiteX7" fmla="*/ 8196476 w 8915400"/>
              <a:gd name="connsiteY7" fmla="*/ 1016291 h 1026989"/>
              <a:gd name="connsiteX8" fmla="*/ 8173178 w 8915400"/>
              <a:gd name="connsiteY8" fmla="*/ 1026989 h 1026989"/>
              <a:gd name="connsiteX9" fmla="*/ 686871 w 8915400"/>
              <a:gd name="connsiteY9" fmla="*/ 1026989 h 1026989"/>
              <a:gd name="connsiteX10" fmla="*/ 0 w 8915400"/>
              <a:gd name="connsiteY10" fmla="*/ 1026989 h 102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15400" h="1026989">
                <a:moveTo>
                  <a:pt x="0" y="0"/>
                </a:moveTo>
                <a:lnTo>
                  <a:pt x="311567" y="0"/>
                </a:lnTo>
                <a:cubicBezTo>
                  <a:pt x="1814549" y="0"/>
                  <a:pt x="4345887" y="0"/>
                  <a:pt x="8609192" y="0"/>
                </a:cubicBezTo>
                <a:cubicBezTo>
                  <a:pt x="8609192" y="0"/>
                  <a:pt x="8609192" y="0"/>
                  <a:pt x="8892102" y="281709"/>
                </a:cubicBezTo>
                <a:cubicBezTo>
                  <a:pt x="8892102" y="281709"/>
                  <a:pt x="8915400" y="299539"/>
                  <a:pt x="8915400" y="313802"/>
                </a:cubicBezTo>
                <a:cubicBezTo>
                  <a:pt x="8915400" y="328066"/>
                  <a:pt x="8892102" y="345896"/>
                  <a:pt x="8892102" y="345896"/>
                </a:cubicBezTo>
                <a:cubicBezTo>
                  <a:pt x="8892102" y="345896"/>
                  <a:pt x="8892102" y="345896"/>
                  <a:pt x="8203133" y="1012725"/>
                </a:cubicBezTo>
                <a:cubicBezTo>
                  <a:pt x="8203133" y="1012725"/>
                  <a:pt x="8206461" y="1009159"/>
                  <a:pt x="8196476" y="1016291"/>
                </a:cubicBezTo>
                <a:cubicBezTo>
                  <a:pt x="8186491" y="1026989"/>
                  <a:pt x="8173178" y="1026989"/>
                  <a:pt x="8173178" y="1026989"/>
                </a:cubicBezTo>
                <a:cubicBezTo>
                  <a:pt x="8173178" y="1026989"/>
                  <a:pt x="8173178" y="1026989"/>
                  <a:pt x="686871" y="1026989"/>
                </a:cubicBezTo>
                <a:lnTo>
                  <a:pt x="0" y="1026989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txBody>
          <a:bodyPr vert="horz" wrap="square" lIns="86818" tIns="43409" rIns="86818" bIns="43409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709">
              <a:solidFill>
                <a:prstClr val="black"/>
              </a:solidFill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="" xmlns:a16="http://schemas.microsoft.com/office/drawing/2014/main" id="{9CBF3D83-6329-4114-881B-C48C9E2EDB1D}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-98852" y="98850"/>
            <a:ext cx="519832" cy="322129"/>
          </a:xfrm>
          <a:custGeom>
            <a:avLst/>
            <a:gdLst>
              <a:gd name="T0" fmla="*/ 397 w 524"/>
              <a:gd name="T1" fmla="*/ 0 h 398"/>
              <a:gd name="T2" fmla="*/ 0 w 524"/>
              <a:gd name="T3" fmla="*/ 398 h 398"/>
              <a:gd name="T4" fmla="*/ 524 w 524"/>
              <a:gd name="T5" fmla="*/ 398 h 398"/>
              <a:gd name="T6" fmla="*/ 524 w 524"/>
              <a:gd name="T7" fmla="*/ 130 h 398"/>
              <a:gd name="T8" fmla="*/ 397 w 524"/>
              <a:gd name="T9" fmla="*/ 0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4" h="398">
                <a:moveTo>
                  <a:pt x="397" y="0"/>
                </a:moveTo>
                <a:lnTo>
                  <a:pt x="0" y="398"/>
                </a:lnTo>
                <a:lnTo>
                  <a:pt x="524" y="398"/>
                </a:lnTo>
                <a:lnTo>
                  <a:pt x="524" y="130"/>
                </a:lnTo>
                <a:lnTo>
                  <a:pt x="397" y="0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5114" tIns="32557" rIns="65114" bIns="32557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solidFill>
                <a:prstClr val="black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908720"/>
            <a:ext cx="7147240" cy="0"/>
          </a:xfrm>
          <a:prstGeom prst="line">
            <a:avLst/>
          </a:prstGeom>
          <a:ln w="19050">
            <a:solidFill>
              <a:srgbClr val="4472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882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15.04.2025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091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15.04.2025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62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35264-EE75-400C-80BE-5E821CD423B8}" type="datetimeFigureOut">
              <a:rPr lang="cs-CZ" smtClean="0"/>
              <a:t>15.04.2025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510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Zástupný symbol pro text 3"/>
          <p:cNvSpPr txBox="1">
            <a:spLocks/>
          </p:cNvSpPr>
          <p:nvPr/>
        </p:nvSpPr>
        <p:spPr>
          <a:xfrm>
            <a:off x="251520" y="35904"/>
            <a:ext cx="9073008" cy="864443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400" b="1" dirty="0" smtClean="0">
                <a:solidFill>
                  <a:srgbClr val="4472C4"/>
                </a:solidFill>
                <a:latin typeface="Arial" charset="0"/>
              </a:rPr>
              <a:t>HDPW5620ANPW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400" dirty="0" smtClean="0">
                <a:latin typeface="Arial" charset="0"/>
              </a:rPr>
              <a:t>Volně stojící kombinovaná chladnička </a:t>
            </a:r>
            <a:r>
              <a:rPr lang="cs-CZ" altLang="cs-CZ" sz="1400" dirty="0">
                <a:solidFill>
                  <a:srgbClr val="0070C0"/>
                </a:solidFill>
                <a:latin typeface="Arial" charset="0"/>
              </a:rPr>
              <a:t>2D 60 Series </a:t>
            </a:r>
            <a:r>
              <a:rPr lang="cs-CZ" altLang="cs-CZ" sz="1400" dirty="0" smtClean="0">
                <a:solidFill>
                  <a:srgbClr val="0070C0"/>
                </a:solidFill>
                <a:latin typeface="Arial" charset="0"/>
              </a:rPr>
              <a:t>5 Pro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Wifi, Total </a:t>
            </a: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No </a:t>
            </a: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Frost Air Surround, </a:t>
            </a: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Invertorový </a:t>
            </a: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kompresor, Humidity Zone, HCS filtr, LED, displej, My Zone</a:t>
            </a:r>
            <a:endParaRPr lang="cs-CZ" altLang="cs-CZ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3995936" y="980728"/>
            <a:ext cx="0" cy="522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Zástupný symbol pro text 3"/>
          <p:cNvSpPr txBox="1">
            <a:spLocks/>
          </p:cNvSpPr>
          <p:nvPr/>
        </p:nvSpPr>
        <p:spPr>
          <a:xfrm>
            <a:off x="107504" y="908720"/>
            <a:ext cx="3888432" cy="5904656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Hlavní vlastnosti </a:t>
            </a:r>
            <a:r>
              <a:rPr lang="cs-CZ" altLang="cs-CZ" sz="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Nařízení v přenesené pravomoci: (EU) 2019/2016)</a:t>
            </a:r>
            <a:endParaRPr lang="cs-CZ" altLang="cs-CZ" sz="800" b="1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Třída energetické účinnosti		A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Celkový čistý objem (l)		</a:t>
            </a:r>
            <a:r>
              <a:rPr lang="cs-CZ" altLang="cs-CZ" sz="800" dirty="0" smtClean="0">
                <a:latin typeface="Arial" charset="0"/>
              </a:rPr>
              <a:t>409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Čistý objem chladničky/ mrazáku (l)		</a:t>
            </a:r>
            <a:r>
              <a:rPr lang="cs-CZ" altLang="cs-CZ" sz="800" dirty="0" smtClean="0">
                <a:latin typeface="Arial" charset="0"/>
              </a:rPr>
              <a:t>289/120 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Spotřeba energie za den (kWh/24 hod)		</a:t>
            </a:r>
            <a:r>
              <a:rPr lang="cs-CZ" altLang="cs-CZ" sz="800" dirty="0" smtClean="0">
                <a:latin typeface="Arial" charset="0"/>
              </a:rPr>
              <a:t>0,312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 smtClean="0">
                <a:latin typeface="Arial" charset="0"/>
              </a:rPr>
              <a:t>Roční </a:t>
            </a:r>
            <a:r>
              <a:rPr lang="cs-CZ" altLang="cs-CZ" sz="800" dirty="0">
                <a:latin typeface="Arial" charset="0"/>
              </a:rPr>
              <a:t>spotřeba energie (kWh/rok)		</a:t>
            </a:r>
            <a:r>
              <a:rPr lang="cs-CZ" altLang="cs-CZ" sz="800" dirty="0" smtClean="0">
                <a:latin typeface="Arial" charset="0"/>
              </a:rPr>
              <a:t>114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Mrazicí výkon (kg/24 hod)		</a:t>
            </a:r>
            <a:r>
              <a:rPr lang="cs-CZ" altLang="cs-CZ" sz="800" dirty="0" smtClean="0">
                <a:latin typeface="Arial" charset="0"/>
              </a:rPr>
              <a:t>10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Doba skladování při výpadku proudu (hod</a:t>
            </a:r>
            <a:r>
              <a:rPr lang="cs-CZ" altLang="cs-CZ" sz="800" dirty="0" smtClean="0">
                <a:latin typeface="Arial" charset="0"/>
              </a:rPr>
              <a:t>)</a:t>
            </a:r>
            <a:r>
              <a:rPr lang="cs-CZ" altLang="cs-CZ" sz="800" dirty="0">
                <a:latin typeface="Arial" charset="0"/>
              </a:rPr>
              <a:t>	</a:t>
            </a:r>
            <a:r>
              <a:rPr lang="cs-CZ" altLang="cs-CZ" sz="800" dirty="0" smtClean="0">
                <a:latin typeface="Arial" charset="0"/>
              </a:rPr>
              <a:t>16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Úroveň emisí hluku šířeného vzduchem (dB(A) re 1 pW)	</a:t>
            </a:r>
            <a:r>
              <a:rPr lang="cs-CZ" altLang="cs-CZ" sz="800" dirty="0" smtClean="0">
                <a:latin typeface="Arial" charset="0"/>
              </a:rPr>
              <a:t>35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Emisní třída hluku šířeného vzduchem		B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Klimatická třída			</a:t>
            </a:r>
            <a:r>
              <a:rPr lang="cs-CZ" altLang="cs-CZ" sz="800" dirty="0" smtClean="0">
                <a:latin typeface="Arial" charset="0"/>
              </a:rPr>
              <a:t>SN </a:t>
            </a:r>
            <a:r>
              <a:rPr lang="cs-CZ" altLang="cs-CZ" sz="800" dirty="0">
                <a:latin typeface="Arial" charset="0"/>
              </a:rPr>
              <a:t>- ST </a:t>
            </a:r>
            <a:r>
              <a:rPr lang="cs-CZ" altLang="cs-CZ" sz="800" dirty="0" smtClean="0">
                <a:latin typeface="Arial" charset="0"/>
              </a:rPr>
              <a:t>10°- 43°C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 smtClean="0">
                <a:latin typeface="Arial" charset="0"/>
              </a:rPr>
              <a:t>Hvězdičkové </a:t>
            </a:r>
            <a:r>
              <a:rPr lang="cs-CZ" altLang="cs-CZ" sz="800" dirty="0">
                <a:latin typeface="Arial" charset="0"/>
              </a:rPr>
              <a:t>označení 		****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Třída energetické účinnosti světla		G</a:t>
            </a:r>
          </a:p>
          <a:p>
            <a:pPr marL="0" indent="0">
              <a:spcBef>
                <a:spcPct val="0"/>
              </a:spcBef>
              <a:buNone/>
            </a:pPr>
            <a:endParaRPr lang="cs-CZ" altLang="cs-CZ" sz="800" dirty="0" smtClean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b="1" dirty="0" smtClean="0">
                <a:latin typeface="Arial" charset="0"/>
              </a:rPr>
              <a:t>Vlastnosti</a:t>
            </a:r>
          </a:p>
          <a:p>
            <a:pPr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Wifi konektivita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– možnost ovládat chladničku na dálku a využívat doplňkový obsah pomocí aplikace hOn (např. Food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Locator, My Inventory, Advanced Drink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Assistant, atd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.)</a:t>
            </a:r>
            <a:endParaRPr lang="cs-CZ" altLang="cs-CZ" sz="800" b="1" dirty="0" smtClean="0"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cs-CZ" altLang="cs-CZ" sz="800" b="1" dirty="0">
                <a:latin typeface="Arial" charset="0"/>
              </a:rPr>
              <a:t>Invertorový kompresor – tichý a energeticky úsporný chod </a:t>
            </a:r>
            <a:r>
              <a:rPr lang="cs-CZ" altLang="cs-CZ" sz="800" b="1" dirty="0" smtClean="0">
                <a:latin typeface="Arial" charset="0"/>
              </a:rPr>
              <a:t>                Air Surround Total </a:t>
            </a:r>
            <a:r>
              <a:rPr lang="cs-CZ" altLang="cs-CZ" sz="800" b="1" dirty="0">
                <a:latin typeface="Arial" charset="0"/>
              </a:rPr>
              <a:t>No Frost – beznámrazová technologie </a:t>
            </a:r>
            <a:r>
              <a:rPr lang="cs-CZ" altLang="cs-CZ" sz="800" b="1" dirty="0" smtClean="0">
                <a:latin typeface="Arial" charset="0"/>
              </a:rPr>
              <a:t>mrazení s rovnoměrnou distribucí chladného vzduchu proudící v horizontálních kruzích. Šetrné zachování až 99 % šťavnatosti a konzistence potravin</a:t>
            </a:r>
          </a:p>
          <a:p>
            <a:pPr>
              <a:lnSpc>
                <a:spcPct val="115000"/>
              </a:lnSpc>
              <a:spcBef>
                <a:spcPct val="0"/>
              </a:spcBef>
            </a:pPr>
            <a:r>
              <a:rPr lang="cs-CZ" altLang="cs-CZ" sz="800" b="1" dirty="0" smtClean="0">
                <a:latin typeface="Arial" charset="0"/>
              </a:rPr>
              <a:t>HCS filtr v zásuvce Humidity Zone pro udržení 90% vlhkosti a zachování čerstvosti potravin až 2x déle</a:t>
            </a:r>
          </a:p>
          <a:p>
            <a:pPr>
              <a:lnSpc>
                <a:spcPct val="115000"/>
              </a:lnSpc>
              <a:spcBef>
                <a:spcPct val="0"/>
              </a:spcBef>
            </a:pPr>
            <a:r>
              <a:rPr lang="cs-CZ" altLang="cs-CZ" sz="800" b="1" dirty="0" smtClean="0">
                <a:latin typeface="Arial" charset="0"/>
              </a:rPr>
              <a:t>My Zone – zásuvka se samostatnou regulací teploty od 0 do +5 °C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 smtClean="0">
                <a:latin typeface="Arial" charset="0"/>
              </a:rPr>
              <a:t>Jeden chladící okruh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 smtClean="0">
                <a:latin typeface="Arial" charset="0"/>
              </a:rPr>
              <a:t>Funkce Rychlé chlazení, Rychlé mrazení, Dovolená, Eco, Demo režim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 smtClean="0">
                <a:latin typeface="Arial" charset="0"/>
              </a:rPr>
              <a:t>Elektronické </a:t>
            </a:r>
            <a:r>
              <a:rPr lang="cs-CZ" altLang="cs-CZ" sz="800" dirty="0">
                <a:latin typeface="Arial" charset="0"/>
              </a:rPr>
              <a:t>ovládání teploty </a:t>
            </a:r>
            <a:r>
              <a:rPr lang="cs-CZ" altLang="cs-CZ" sz="800" dirty="0" smtClean="0">
                <a:latin typeface="Arial" charset="0"/>
              </a:rPr>
              <a:t>+2 až +8 °C chladnička / -16 </a:t>
            </a:r>
            <a:r>
              <a:rPr lang="cs-CZ" altLang="cs-CZ" sz="800" dirty="0">
                <a:latin typeface="Arial" charset="0"/>
              </a:rPr>
              <a:t>až -</a:t>
            </a:r>
            <a:r>
              <a:rPr lang="cs-CZ" altLang="cs-CZ" sz="800" dirty="0" smtClean="0">
                <a:latin typeface="Arial" charset="0"/>
              </a:rPr>
              <a:t>24 °C mrazák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Externí dotykový displej na dvířkách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 smtClean="0">
                <a:latin typeface="Arial" charset="0"/>
              </a:rPr>
              <a:t>Automatické odmrazování chladničky i mrazáku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Akustický signál otevřených dvířek</a:t>
            </a: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endParaRPr lang="cs-CZ" altLang="cs-CZ" sz="800" b="1" dirty="0" smtClean="0"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b="1" dirty="0" smtClean="0">
                <a:latin typeface="Arial" charset="0"/>
              </a:rPr>
              <a:t>Chladnička</a:t>
            </a:r>
            <a:endParaRPr lang="cs-CZ" altLang="cs-CZ" sz="800" b="1" dirty="0"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dirty="0" smtClean="0">
                <a:latin typeface="Arial" charset="0"/>
              </a:rPr>
              <a:t>3 +1  skleněné police (z toho jedna v polovině složitelná)/ 6 přihrádek </a:t>
            </a:r>
            <a:r>
              <a:rPr lang="cs-CZ" altLang="cs-CZ" sz="800" dirty="0">
                <a:latin typeface="Arial" charset="0"/>
              </a:rPr>
              <a:t>ve </a:t>
            </a:r>
            <a:r>
              <a:rPr lang="cs-CZ" altLang="cs-CZ" sz="800" dirty="0" smtClean="0">
                <a:latin typeface="Arial" charset="0"/>
              </a:rPr>
              <a:t>dveřích </a:t>
            </a:r>
          </a:p>
          <a:p>
            <a:pPr marL="0" indent="0"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b="1" dirty="0" smtClean="0">
                <a:latin typeface="Arial" charset="0"/>
              </a:rPr>
              <a:t>Zásuvka Humidity Zone, Zásuvka My Zone</a:t>
            </a:r>
            <a:endParaRPr lang="cs-CZ" altLang="cs-CZ" sz="800" dirty="0">
              <a:latin typeface="Arial" charset="0"/>
            </a:endParaRPr>
          </a:p>
          <a:p>
            <a:pPr marL="0" indent="0"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dirty="0" smtClean="0">
                <a:latin typeface="Arial" charset="0"/>
              </a:rPr>
              <a:t>Držák na víno</a:t>
            </a:r>
          </a:p>
          <a:p>
            <a:pPr marL="0" indent="0">
              <a:lnSpc>
                <a:spcPct val="115000"/>
              </a:lnSpc>
              <a:spcBef>
                <a:spcPct val="0"/>
              </a:spcBef>
              <a:buNone/>
            </a:pPr>
            <a:endParaRPr lang="cs-CZ" altLang="cs-CZ" sz="800" dirty="0" smtClean="0"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b="1" dirty="0" smtClean="0">
                <a:latin typeface="Arial" charset="0"/>
              </a:rPr>
              <a:t>Mrazák</a:t>
            </a: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dirty="0" smtClean="0">
                <a:latin typeface="Arial" charset="0"/>
              </a:rPr>
              <a:t>3 transparentní zásuvky</a:t>
            </a: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endParaRPr lang="cs-CZ" altLang="cs-CZ" sz="800" b="1" dirty="0" smtClean="0">
              <a:solidFill>
                <a:schemeClr val="bg1"/>
              </a:solidFill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b="1" dirty="0" smtClean="0">
                <a:solidFill>
                  <a:schemeClr val="bg1"/>
                </a:solidFill>
                <a:latin typeface="Arial" charset="0"/>
              </a:rPr>
              <a:t>Konstrukce</a:t>
            </a: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b="1" dirty="0">
                <a:solidFill>
                  <a:schemeClr val="bg1"/>
                </a:solidFill>
                <a:latin typeface="Arial" charset="0"/>
              </a:rPr>
              <a:t>Osvětlení </a:t>
            </a:r>
            <a:r>
              <a:rPr lang="cs-CZ" altLang="cs-CZ" sz="800" b="1" dirty="0" smtClean="0">
                <a:solidFill>
                  <a:schemeClr val="bg1"/>
                </a:solidFill>
                <a:latin typeface="Arial" charset="0"/>
              </a:rPr>
              <a:t>LED / </a:t>
            </a:r>
            <a:r>
              <a:rPr lang="cs-CZ" altLang="cs-CZ" sz="800" dirty="0" smtClean="0">
                <a:solidFill>
                  <a:schemeClr val="bg1"/>
                </a:solidFill>
                <a:latin typeface="Arial" charset="0"/>
              </a:rPr>
              <a:t>Integrované madlo / 2 </a:t>
            </a:r>
            <a:r>
              <a:rPr lang="cs-CZ" altLang="cs-CZ" sz="800" dirty="0">
                <a:solidFill>
                  <a:schemeClr val="bg1"/>
                </a:solidFill>
                <a:latin typeface="Arial" charset="0"/>
              </a:rPr>
              <a:t>nastavitelné </a:t>
            </a:r>
            <a:r>
              <a:rPr lang="cs-CZ" altLang="cs-CZ" sz="800" dirty="0" smtClean="0">
                <a:solidFill>
                  <a:schemeClr val="bg1"/>
                </a:solidFill>
                <a:latin typeface="Arial" charset="0"/>
              </a:rPr>
              <a:t>nožičky</a:t>
            </a: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dirty="0" smtClean="0">
                <a:solidFill>
                  <a:schemeClr val="bg1"/>
                </a:solidFill>
                <a:latin typeface="Arial" charset="0"/>
              </a:rPr>
              <a:t>Výměnný závěs dveří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5652120" y="980728"/>
            <a:ext cx="0" cy="5220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Obdélník 18"/>
          <p:cNvSpPr/>
          <p:nvPr/>
        </p:nvSpPr>
        <p:spPr>
          <a:xfrm>
            <a:off x="5758056" y="5013176"/>
            <a:ext cx="33843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Logistická data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Kód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34006026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EAN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6901018096433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Barva		Bílá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Rozměry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výrobku v x š x h (mm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)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2050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595 x 667</a:t>
            </a:r>
            <a:endParaRPr lang="cs-CZ" altLang="cs-CZ" sz="800" b="1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Čistá váha výrobku (kg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)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95</a:t>
            </a:r>
            <a:endParaRPr lang="cs-CZ" altLang="cs-CZ" sz="8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Rozměry balení v x š x h (mm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)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2080 x 664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747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Hmotnost s obalem (kg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)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103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50" name="TextovéPole 49"/>
          <p:cNvSpPr txBox="1"/>
          <p:nvPr/>
        </p:nvSpPr>
        <p:spPr>
          <a:xfrm>
            <a:off x="4788024" y="1916832"/>
            <a:ext cx="864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Bezdotyková technologie ovládání </a:t>
            </a:r>
            <a:r>
              <a:rPr lang="cs-CZ" sz="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chladničky</a:t>
            </a:r>
            <a:endParaRPr lang="cs-CZ" sz="800" dirty="0">
              <a:solidFill>
                <a:schemeClr val="bg1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7063030" y="1967006"/>
            <a:ext cx="648072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cs-CZ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</a:t>
            </a:r>
          </a:p>
          <a:p>
            <a:pPr algn="r"/>
            <a:r>
              <a:rPr lang="cs-CZ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  <a:endParaRPr lang="cs-CZ" sz="20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3" name="Obrázek 2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787"/>
          <a:stretch/>
        </p:blipFill>
        <p:spPr>
          <a:xfrm>
            <a:off x="7639094" y="2039086"/>
            <a:ext cx="143944" cy="648000"/>
          </a:xfrm>
          <a:prstGeom prst="rect">
            <a:avLst/>
          </a:prstGeom>
        </p:spPr>
      </p:pic>
      <p:sp>
        <p:nvSpPr>
          <p:cNvPr id="22" name="TextovéPole 21"/>
          <p:cNvSpPr txBox="1"/>
          <p:nvPr/>
        </p:nvSpPr>
        <p:spPr>
          <a:xfrm>
            <a:off x="4811250" y="1078383"/>
            <a:ext cx="9144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Beznámrazová technologie Total No Frost Air Surround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5" name="Obrázek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1758" y="951500"/>
            <a:ext cx="720000" cy="720000"/>
          </a:xfrm>
          <a:prstGeom prst="rect">
            <a:avLst/>
          </a:prstGeom>
        </p:spPr>
      </p:pic>
      <p:sp>
        <p:nvSpPr>
          <p:cNvPr id="29" name="TextovéPole 28"/>
          <p:cNvSpPr txBox="1"/>
          <p:nvPr/>
        </p:nvSpPr>
        <p:spPr>
          <a:xfrm>
            <a:off x="4788024" y="1775038"/>
            <a:ext cx="9144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Zásuvka Humidity Zone s filtrem HCS, který udrží až 90 % vlhkosti v prostoru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ovéPole 35"/>
          <p:cNvSpPr txBox="1"/>
          <p:nvPr/>
        </p:nvSpPr>
        <p:spPr>
          <a:xfrm>
            <a:off x="4778244" y="2731546"/>
            <a:ext cx="9144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Dotykový displej na dvířkách pro ovládání teploty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ovéPole 37"/>
          <p:cNvSpPr txBox="1"/>
          <p:nvPr/>
        </p:nvSpPr>
        <p:spPr>
          <a:xfrm>
            <a:off x="4797479" y="3729509"/>
            <a:ext cx="9144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Úsporné </a:t>
            </a:r>
          </a:p>
          <a:p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LED osvětlení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ovéPole 40"/>
          <p:cNvSpPr txBox="1"/>
          <p:nvPr/>
        </p:nvSpPr>
        <p:spPr>
          <a:xfrm>
            <a:off x="4797479" y="4437112"/>
            <a:ext cx="8932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Funkce </a:t>
            </a:r>
          </a:p>
          <a:p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Rychlé mrazení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5" name="Obrázek 4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7089" y="4293176"/>
            <a:ext cx="720000" cy="720000"/>
          </a:xfrm>
          <a:prstGeom prst="rect">
            <a:avLst/>
          </a:prstGeom>
        </p:spPr>
      </p:pic>
      <p:sp>
        <p:nvSpPr>
          <p:cNvPr id="28" name="TextovéPole 27">
            <a:extLst>
              <a:ext uri="{FF2B5EF4-FFF2-40B4-BE49-F238E27FC236}">
                <a16:creationId xmlns:a16="http://schemas.microsoft.com/office/drawing/2014/main" xmlns="" id="{87E6A696-3B0E-4AB4-A886-45FE02A3E943}"/>
              </a:ext>
            </a:extLst>
          </p:cNvPr>
          <p:cNvSpPr txBox="1"/>
          <p:nvPr/>
        </p:nvSpPr>
        <p:spPr>
          <a:xfrm>
            <a:off x="5258163" y="90260"/>
            <a:ext cx="388583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Parametry odpovídají Nařízení v přenesené pravomoci: (EU) 2019/2016</a:t>
            </a:r>
          </a:p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Více informací o výrobku naleznete pod tímto QR kódem:</a:t>
            </a:r>
          </a:p>
        </p:txBody>
      </p:sp>
      <p:pic>
        <p:nvPicPr>
          <p:cNvPr id="15" name="Obrázek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3278" y="3573016"/>
            <a:ext cx="720000" cy="720000"/>
          </a:xfrm>
          <a:prstGeom prst="rect">
            <a:avLst/>
          </a:prstGeom>
        </p:spPr>
      </p:pic>
      <p:pic>
        <p:nvPicPr>
          <p:cNvPr id="39" name="Obrázek 38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39" t="5251" r="2651" b="9475"/>
          <a:stretch/>
        </p:blipFill>
        <p:spPr>
          <a:xfrm>
            <a:off x="4094190" y="2708920"/>
            <a:ext cx="720000" cy="719999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230" y="1772816"/>
            <a:ext cx="720000" cy="72000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1728" y="5219888"/>
            <a:ext cx="720000" cy="720000"/>
          </a:xfrm>
          <a:prstGeom prst="rect">
            <a:avLst/>
          </a:prstGeom>
        </p:spPr>
      </p:pic>
      <p:sp>
        <p:nvSpPr>
          <p:cNvPr id="37" name="TextovéPole 36"/>
          <p:cNvSpPr txBox="1"/>
          <p:nvPr/>
        </p:nvSpPr>
        <p:spPr>
          <a:xfrm>
            <a:off x="4757621" y="4941168"/>
            <a:ext cx="8932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Ovládání na dálku a doplňkové funkce v aplikaci hOn: Food Locator, My Inventory a Advanced Drink Assistant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" name="Obrázek 3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1871" y="1078383"/>
            <a:ext cx="648000" cy="652320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13" t="4845" r="18794" b="3929"/>
          <a:stretch/>
        </p:blipFill>
        <p:spPr>
          <a:xfrm>
            <a:off x="6681413" y="2746972"/>
            <a:ext cx="1092957" cy="2263983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334" t="4851" r="27744" b="4851"/>
          <a:stretch/>
        </p:blipFill>
        <p:spPr>
          <a:xfrm>
            <a:off x="5748043" y="2348881"/>
            <a:ext cx="836465" cy="2664296"/>
          </a:xfrm>
          <a:prstGeom prst="rect">
            <a:avLst/>
          </a:prstGeom>
        </p:spPr>
      </p:pic>
      <p:pic>
        <p:nvPicPr>
          <p:cNvPr id="12" name="Obrázek 11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400" b="89899"/>
          <a:stretch/>
        </p:blipFill>
        <p:spPr>
          <a:xfrm>
            <a:off x="8244408" y="1037607"/>
            <a:ext cx="706388" cy="692696"/>
          </a:xfrm>
          <a:prstGeom prst="rect">
            <a:avLst/>
          </a:prstGeom>
        </p:spPr>
      </p:pic>
      <p:pic>
        <p:nvPicPr>
          <p:cNvPr id="13" name="Obrázek 1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6684" y="2596810"/>
            <a:ext cx="1189812" cy="237962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2682" y="988629"/>
            <a:ext cx="1404000" cy="1304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23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795BD839E46F24EB4770DF09025A07F" ma:contentTypeVersion="11" ma:contentTypeDescription="Vytvoří nový dokument" ma:contentTypeScope="" ma:versionID="899d58e324f7d2ad8dbbf30f92ba481f">
  <xsd:schema xmlns:xsd="http://www.w3.org/2001/XMLSchema" xmlns:xs="http://www.w3.org/2001/XMLSchema" xmlns:p="http://schemas.microsoft.com/office/2006/metadata/properties" xmlns:ns3="a09af93a-bc92-4cce-8ba3-c8fdbed82e22" xmlns:ns4="b4af0723-3826-4aee-ba08-906e8dce3040" targetNamespace="http://schemas.microsoft.com/office/2006/metadata/properties" ma:root="true" ma:fieldsID="8ecc31191407e2209a8b26e29ff69bbb" ns3:_="" ns4:_="">
    <xsd:import namespace="a09af93a-bc92-4cce-8ba3-c8fdbed82e22"/>
    <xsd:import namespace="b4af0723-3826-4aee-ba08-906e8dce304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af93a-bc92-4cce-8ba3-c8fdbed82e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af0723-3826-4aee-ba08-906e8dce304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ADD55FB-A287-496D-995F-BEB9B7F590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9af93a-bc92-4cce-8ba3-c8fdbed82e22"/>
    <ds:schemaRef ds:uri="b4af0723-3826-4aee-ba08-906e8dce30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71747CF-528E-4FB1-8821-D297DBD7BA7C}">
  <ds:schemaRefs>
    <ds:schemaRef ds:uri="http://purl.org/dc/terms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a09af93a-bc92-4cce-8ba3-c8fdbed82e22"/>
    <ds:schemaRef ds:uri="http://purl.org/dc/elements/1.1/"/>
    <ds:schemaRef ds:uri="http://schemas.microsoft.com/office/2006/metadata/properties"/>
    <ds:schemaRef ds:uri="http://schemas.microsoft.com/office/infopath/2007/PartnerControls"/>
    <ds:schemaRef ds:uri="b4af0723-3826-4aee-ba08-906e8dce3040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38943F7-9869-47ED-98D3-9740D3D8EED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2072</TotalTime>
  <Words>106</Words>
  <Application>Microsoft Office PowerPoint</Application>
  <PresentationFormat>Předvádění na obrazovce (4:3)</PresentationFormat>
  <Paragraphs>63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Calibri</vt:lpstr>
      <vt:lpstr>Motiv systému Office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recepce</dc:creator>
  <cp:lastModifiedBy>Martina Křižáková</cp:lastModifiedBy>
  <cp:revision>275</cp:revision>
  <cp:lastPrinted>2016-05-31T13:00:02Z</cp:lastPrinted>
  <dcterms:created xsi:type="dcterms:W3CDTF">2015-07-16T11:02:07Z</dcterms:created>
  <dcterms:modified xsi:type="dcterms:W3CDTF">2025-04-15T15:06:46Z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0x010100C795BD839E46F24EB4770DF09025A07F</vt:lpwstr>
  </property>
</Properties>
</file>