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94" autoAdjust="0"/>
  </p:normalViewPr>
  <p:slideViewPr>
    <p:cSldViewPr>
      <p:cViewPr varScale="1">
        <p:scale>
          <a:sx n="89" d="100"/>
          <a:sy n="89" d="100"/>
        </p:scale>
        <p:origin x="12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xmlns="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xmlns="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HPR5718DNMX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Volně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stojící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dvoudveřová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kombinovaná chladnička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Double Door 70 Series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kompresor, Humidity Zone, HCS filtr, My Zone,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H-</a:t>
            </a:r>
            <a:r>
              <a:rPr lang="cs-CZ" altLang="cs-CZ" sz="1200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Deo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Double Twist Ice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40633" y="908720"/>
            <a:ext cx="3883295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2019/2016)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464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366/98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4,5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ST 10°- 43°C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F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Doplňkový </a:t>
            </a:r>
            <a:r>
              <a:rPr lang="cs-CZ" altLang="cs-CZ" sz="800" b="1" dirty="0">
                <a:latin typeface="Arial" charset="0"/>
              </a:rPr>
              <a:t>obsah v</a:t>
            </a:r>
            <a:r>
              <a:rPr lang="cs-CZ" altLang="cs-CZ" sz="800" b="1" dirty="0" smtClean="0">
                <a:latin typeface="Arial" charset="0"/>
              </a:rPr>
              <a:t> aplikaci </a:t>
            </a:r>
            <a:r>
              <a:rPr lang="cs-CZ" altLang="cs-CZ" sz="800" b="1" dirty="0">
                <a:latin typeface="Arial" charset="0"/>
              </a:rPr>
              <a:t>hOn </a:t>
            </a:r>
            <a:r>
              <a:rPr lang="cs-CZ" altLang="cs-CZ" sz="800" dirty="0">
                <a:latin typeface="Arial" charset="0"/>
              </a:rPr>
              <a:t>(např. Food Locator, My Inventory, Advanced Drink Assistant, </a:t>
            </a:r>
            <a:r>
              <a:rPr lang="cs-CZ" altLang="cs-CZ" sz="800" dirty="0" smtClean="0">
                <a:latin typeface="Arial" charset="0"/>
              </a:rPr>
              <a:t>atd.. Bez možnosti dálkového ovládání a připojení k Wifi)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Invertorový kompresor </a:t>
            </a:r>
            <a:r>
              <a:rPr lang="cs-CZ" altLang="cs-CZ" sz="800" dirty="0">
                <a:latin typeface="Arial" charset="0"/>
              </a:rPr>
              <a:t>– tichý a energeticky úsporný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Total </a:t>
            </a:r>
            <a:r>
              <a:rPr lang="cs-CZ" altLang="cs-CZ" sz="800" b="1" dirty="0">
                <a:latin typeface="Arial" charset="0"/>
              </a:rPr>
              <a:t>No Frost </a:t>
            </a:r>
            <a:r>
              <a:rPr lang="cs-CZ" altLang="cs-CZ" sz="800" dirty="0">
                <a:latin typeface="Arial" charset="0"/>
              </a:rPr>
              <a:t>– beznámrazová technologie mrazení s rovnoměrnou distribucí chladného </a:t>
            </a:r>
            <a:r>
              <a:rPr lang="cs-CZ" altLang="cs-CZ" sz="800" dirty="0" smtClean="0">
                <a:latin typeface="Arial" charset="0"/>
              </a:rPr>
              <a:t>vzduchu.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HCS filtr v zásuvce Humidity Zone </a:t>
            </a:r>
            <a:r>
              <a:rPr lang="cs-CZ" altLang="cs-CZ" sz="800" dirty="0">
                <a:latin typeface="Arial" charset="0"/>
              </a:rPr>
              <a:t>pro udržení 90% vlhkosti a zachování čerstvosti potravin až 2x déle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Zásuvka My Zone </a:t>
            </a:r>
            <a:r>
              <a:rPr lang="cs-CZ" altLang="cs-CZ" sz="800" dirty="0" smtClean="0">
                <a:latin typeface="Arial" charset="0"/>
              </a:rPr>
              <a:t>– </a:t>
            </a:r>
            <a:r>
              <a:rPr lang="cs-CZ" altLang="cs-CZ" sz="800" dirty="0">
                <a:latin typeface="Arial" charset="0"/>
              </a:rPr>
              <a:t>3 úrovně samostatné nezávislé regulace teploty v zásuvce </a:t>
            </a:r>
            <a:r>
              <a:rPr lang="cs-CZ" altLang="cs-CZ" sz="800" dirty="0" smtClean="0">
                <a:latin typeface="Arial" charset="0"/>
              </a:rPr>
              <a:t>(Maso a Ryby, Rychlé chlazení nápojů, Mléčné výrobky)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Funkce H-</a:t>
            </a:r>
            <a:r>
              <a:rPr lang="cs-CZ" altLang="cs-CZ" sz="800" b="1" dirty="0" err="1" smtClean="0">
                <a:latin typeface="Arial" charset="0"/>
              </a:rPr>
              <a:t>Deo</a:t>
            </a:r>
            <a:r>
              <a:rPr lang="cs-CZ" altLang="cs-CZ" sz="800" b="1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– redukce nepříjemných zápachů uvnitř chladničky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Otočný výrobník ledu Double </a:t>
            </a:r>
            <a:r>
              <a:rPr lang="cs-CZ" altLang="cs-CZ" sz="800" b="1" dirty="0" smtClean="0">
                <a:latin typeface="Arial" charset="0"/>
              </a:rPr>
              <a:t>Twist  (bez připojení na vodu)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Funkce Rychlé chlazení, </a:t>
            </a:r>
            <a:r>
              <a:rPr lang="cs-CZ" altLang="cs-CZ" sz="800" dirty="0" smtClean="0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+1, +2, +3, +5, +</a:t>
            </a:r>
            <a:r>
              <a:rPr lang="cs-CZ" altLang="cs-CZ" sz="800" dirty="0">
                <a:latin typeface="Arial" charset="0"/>
              </a:rPr>
              <a:t>8 °C chladnička / </a:t>
            </a:r>
            <a:r>
              <a:rPr lang="cs-CZ" altLang="cs-CZ" sz="800" dirty="0" smtClean="0">
                <a:latin typeface="Arial" charset="0"/>
              </a:rPr>
              <a:t>mechanickým posuvným ovladačem min- med –</a:t>
            </a:r>
            <a:r>
              <a:rPr lang="cs-CZ" altLang="cs-CZ" sz="800" dirty="0" err="1" smtClean="0">
                <a:latin typeface="Arial" charset="0"/>
              </a:rPr>
              <a:t>max</a:t>
            </a:r>
            <a:r>
              <a:rPr lang="cs-CZ" altLang="cs-CZ" sz="800" dirty="0" smtClean="0">
                <a:latin typeface="Arial" charset="0"/>
              </a:rPr>
              <a:t> mrazák (přibližný rozsah -14 až -24 °C)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 umístěný uvnitř na boku lednice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Automatické </a:t>
            </a:r>
            <a:r>
              <a:rPr lang="cs-CZ" altLang="cs-CZ" sz="800" dirty="0">
                <a:latin typeface="Arial" charset="0"/>
              </a:rPr>
              <a:t>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</a:t>
            </a:r>
            <a:r>
              <a:rPr lang="cs-CZ" altLang="cs-CZ" sz="800" dirty="0" smtClean="0">
                <a:latin typeface="Arial" charset="0"/>
              </a:rPr>
              <a:t>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Funkce Paměť teploty při výpadku elektrického proudu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Chladnička</a:t>
            </a: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+1  skleněné </a:t>
            </a:r>
            <a:r>
              <a:rPr lang="cs-CZ" altLang="cs-CZ" sz="800" dirty="0" smtClean="0">
                <a:latin typeface="Arial" charset="0"/>
              </a:rPr>
              <a:t>police </a:t>
            </a:r>
            <a:r>
              <a:rPr lang="cs-CZ" altLang="cs-CZ" sz="800" dirty="0">
                <a:latin typeface="Arial" charset="0"/>
              </a:rPr>
              <a:t>/ </a:t>
            </a:r>
            <a:r>
              <a:rPr lang="cs-CZ" altLang="cs-CZ" sz="800" dirty="0" smtClean="0">
                <a:latin typeface="Arial" charset="0"/>
              </a:rPr>
              <a:t>4 přihrádky </a:t>
            </a:r>
            <a:r>
              <a:rPr lang="cs-CZ" altLang="cs-CZ" sz="800" dirty="0">
                <a:latin typeface="Arial" charset="0"/>
              </a:rPr>
              <a:t>ve dveřích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 zásuvka My Zone / 1 zásuvka Humidity Zone / držák </a:t>
            </a:r>
            <a:r>
              <a:rPr lang="cs-CZ" altLang="cs-CZ" sz="800" dirty="0">
                <a:latin typeface="Arial" charset="0"/>
              </a:rPr>
              <a:t>na </a:t>
            </a:r>
            <a:r>
              <a:rPr lang="cs-CZ" altLang="cs-CZ" sz="800" dirty="0" smtClean="0">
                <a:latin typeface="Arial" charset="0"/>
              </a:rPr>
              <a:t>vajíčka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 skleněná police / 2 přihrádky ve dveřích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Otočný výrobník ledu Double Twist </a:t>
            </a:r>
            <a:r>
              <a:rPr lang="cs-CZ" altLang="cs-CZ" sz="800" dirty="0" smtClean="0">
                <a:latin typeface="Arial" charset="0"/>
              </a:rPr>
              <a:t>(2 vaničky s manuálním plněním, bez připojení na vodu)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LED Daylight </a:t>
            </a:r>
            <a:r>
              <a:rPr lang="cs-CZ" altLang="cs-CZ" sz="800" dirty="0" smtClean="0">
                <a:latin typeface="Arial" charset="0"/>
              </a:rPr>
              <a:t>– světlo imitující denní osvětlení/ </a:t>
            </a:r>
            <a:r>
              <a:rPr lang="cs-CZ" altLang="cs-CZ" sz="800" dirty="0">
                <a:latin typeface="Arial" charset="0"/>
              </a:rPr>
              <a:t>Integrované madlo / 2 nastavitelné </a:t>
            </a:r>
            <a:r>
              <a:rPr lang="cs-CZ" altLang="cs-CZ" sz="800" dirty="0" smtClean="0">
                <a:latin typeface="Arial" charset="0"/>
              </a:rPr>
              <a:t>nožičky/2 kolečka/ Výměnný </a:t>
            </a:r>
            <a:r>
              <a:rPr lang="cs-CZ" altLang="cs-CZ" sz="800" dirty="0">
                <a:latin typeface="Arial" charset="0"/>
              </a:rPr>
              <a:t>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5577070" y="5030779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34005947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8935311701709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latin typeface="Arial" panose="020B0604020202020204" pitchFamily="34" charset="0"/>
              </a:rPr>
              <a:t>výrobku V × Š × H (mm)	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1850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695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1920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755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4716016" y="3811677"/>
            <a:ext cx="828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Výměnný závěs </a:t>
            </a:r>
            <a:r>
              <a:rPr lang="cs-CZ" alt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dveří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6" name="Obrázek 45">
            <a:extLst>
              <a:ext uri="{FF2B5EF4-FFF2-40B4-BE49-F238E27FC236}">
                <a16:creationId xmlns:a16="http://schemas.microsoft.com/office/drawing/2014/main" xmlns="" id="{AAE1F1CD-2671-DD3B-B4B3-1CE06DFFEF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223" y="3736782"/>
            <a:ext cx="618583" cy="618583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xmlns="" id="{5F1602C9-5BE6-C489-0894-6D6367C3BE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117" y="1144246"/>
            <a:ext cx="555625" cy="555625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xmlns="" id="{883DDC93-6C83-E7C3-0261-E51E8B1C3F3C}"/>
              </a:ext>
            </a:extLst>
          </p:cNvPr>
          <p:cNvSpPr txBox="1"/>
          <p:nvPr/>
        </p:nvSpPr>
        <p:spPr>
          <a:xfrm>
            <a:off x="4625550" y="113962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No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632568" y="1916832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filtrem HCS, který udrží až 90 % vlhkosti v prostoru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649048" y="2879718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Nezávislá regulace teploty zásuvce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Zone od 0</a:t>
            </a:r>
            <a:r>
              <a:rPr lang="cs-CZ" altLang="cs-CZ" sz="800" b="1" dirty="0" smtClean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do +5 °C</a:t>
            </a:r>
          </a:p>
          <a:p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748" y="1925154"/>
            <a:ext cx="720000" cy="720000"/>
          </a:xfrm>
          <a:prstGeom prst="rect">
            <a:avLst/>
          </a:prstGeom>
        </p:spPr>
      </p:pic>
      <p:pic>
        <p:nvPicPr>
          <p:cNvPr id="42" name="Obrázek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944" y="2879718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252" y="4492429"/>
            <a:ext cx="720000" cy="720000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4698322" y="4599704"/>
            <a:ext cx="828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Daylight –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LED osvětlení imitující denní světlo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3882111" y="6231396"/>
            <a:ext cx="6799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H-DEO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/>
          <p:cNvSpPr txBox="1"/>
          <p:nvPr/>
        </p:nvSpPr>
        <p:spPr>
          <a:xfrm>
            <a:off x="3806806" y="5384903"/>
            <a:ext cx="95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INVERTER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4782547" y="5410713"/>
            <a:ext cx="828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Invertorový kompresor –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nízká spotřeba, tichý chod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4654155" y="6197127"/>
            <a:ext cx="848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Redukce nepříjemných pachů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1" t="1701" r="22700" b="650"/>
          <a:stretch/>
        </p:blipFill>
        <p:spPr>
          <a:xfrm>
            <a:off x="7130633" y="2860186"/>
            <a:ext cx="1185784" cy="212072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3800" r="32150" b="3800"/>
          <a:stretch/>
        </p:blipFill>
        <p:spPr>
          <a:xfrm>
            <a:off x="5650664" y="1373515"/>
            <a:ext cx="1434762" cy="360740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30525" y="393272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139623"/>
            <a:ext cx="812752" cy="16255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2395</TotalTime>
  <Words>105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288</cp:revision>
  <cp:lastPrinted>2025-07-01T09:17:14Z</cp:lastPrinted>
  <dcterms:created xsi:type="dcterms:W3CDTF">2015-07-16T11:02:07Z</dcterms:created>
  <dcterms:modified xsi:type="dcterms:W3CDTF">2025-09-04T12:54:34Z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