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jpe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5BAA"/>
    <a:srgbClr val="EAE5DA"/>
    <a:srgbClr val="F4F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316" autoAdjust="0"/>
  </p:normalViewPr>
  <p:slideViewPr>
    <p:cSldViewPr snapToGrid="0">
      <p:cViewPr>
        <p:scale>
          <a:sx n="80" d="100"/>
          <a:sy n="80" d="100"/>
        </p:scale>
        <p:origin x="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82CE5-CC27-4DDD-AC51-CE92C99EAABF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E293C-255F-4990-AA6B-FAFF86C78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5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E293C-255F-4990-AA6B-FAFF86C78E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5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F7770-6402-4BE5-AE90-5F024C336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A2A24-2346-9019-18C2-E9264B69C6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65551-9447-84E6-0A60-E34DA6831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F56F8-B9A3-47F6-FE1A-4135329C4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8BBE4-83DF-C637-A44F-6FB705161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9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D1217-4A7C-76AF-3C06-8F983F8F7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D2B89-4BB8-5825-499E-F8ECA5525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8B515-FCCC-421D-D754-FF615E033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7F3BF-5767-E0F9-B4AA-390FAC8A8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616CC-4757-7C9F-19D8-7BFDA8DB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7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64D8-B58E-4328-B4A3-761F4A2D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92D0F-29D7-8A22-EFE6-C771C5598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E40EF-4728-F97C-6D9E-86CD82627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12B12-A8FA-5EA1-AF7E-7C0576E81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D0EBB-BBFB-6827-030C-41AB3E962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33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9EB59-5509-A9E0-FE1B-B415616B2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DEDFF-9299-1743-23E9-A38C6216A8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A758E0-BC52-2983-116F-E39D5BB53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781A7-04BE-D61F-9B84-FBC4DBECF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375AEA-F61A-7B74-EDEC-D39579137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D050B-DE58-20A4-BE61-6190D923D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37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98885-3619-9DDD-ABAC-FCE41FB43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8F74D-6022-041D-C9C3-A16149A95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F854D-F313-128D-9384-B6AE259B4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71C62-8908-021E-7FDA-78DD2333F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AAC4A7-F6BA-8747-FC1C-F7D0B3D16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D9DA3D-F2E4-E554-0805-912B3696A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004FA9-D6FB-7B7E-9EAB-A11E623FD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BE9ED3-E10B-B2C1-C35C-3816A242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6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33CE8-63A3-7274-66E4-B7FBFD29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E6DDE-B900-77E2-38FC-154FF1561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2479B2-2780-AD78-DB7A-9E21C6FC1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1C7838-4E35-8F12-C71E-872272F62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0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1EAC2-7E21-2D5D-F3E3-D07D8E6B9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DAA655-BEE2-C9D5-3117-C07D4916F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22DE7-89AE-EB47-85BD-DB7615988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67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0FEEF-21EC-C2FD-8FE1-536E0283E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81228-2439-3769-A794-767B1EA23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B756A-407A-DFA0-0370-8C7BFF497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42592-59B7-FFDE-8E41-75B0F1FC9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7A9D5-9D18-A1A9-1E38-6FDF06382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C2633-5B6A-DC6B-81F3-0E600D662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28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8AC79-E76D-8987-4AF7-A810F4773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FA81D0-1C14-01E7-686B-0E6303C8C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8995D-441C-A734-CD9C-0B4541D7F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3E959-DF7F-0ECC-DD74-B51F485EF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3B698F-57D1-658C-5B12-78526110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77E1F-B871-FFF8-1F12-99B0C7424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4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F00B3-C858-728C-1A54-F646E272A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26F823-6A4B-C970-ECC9-8FFDC84EC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113EA-4259-1815-DC2C-C3877433C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348AB-4DDA-586E-6EEC-3BEB42833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105E1-9634-7DE6-0350-5231D02E1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0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A0A699-9754-5E33-2978-E32057B792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6C645-C021-6CA0-4119-C0E7C52F4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C3EDC-C053-8BD5-427D-624D44BF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AA4B3-F2AC-CA3B-8471-532B4860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06304-CF2C-622D-A938-3E87D9BD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02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7BCBB1-63B5-94CF-6C70-CEA954A76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846A6-EC9F-78C1-1EAE-2F8F31E6E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8C89D-C7A8-E3CC-3D0A-C8C395E7E9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44229D-E2E1-4137-8E81-36F183F8A4A0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71BA6-12D7-4F5E-96FE-BFD1D36E31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764D4-5564-7DAE-B5FB-EF3278D63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0BC956-8CC0-471D-827F-7EB4086A4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7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"/><Relationship Id="rId5" Type="http://schemas.openxmlformats.org/officeDocument/2006/relationships/image" Target="../media/image3.t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1B74-AF27-9F17-74C3-B9202CA17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2CEC4275-7BD2-9CCD-5E8C-8D36648D14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4110" y="0"/>
            <a:ext cx="2799910" cy="6858000"/>
          </a:xfrm>
          <a:prstGeom prst="rect">
            <a:avLst/>
          </a:prstGeom>
          <a:solidFill>
            <a:srgbClr val="EAE5DA"/>
          </a:solidFill>
          <a:ln>
            <a:solidFill>
              <a:srgbClr val="0059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ue rectangular object with black lines&#10;&#10;AI-generated content may be incorrect.">
            <a:extLst>
              <a:ext uri="{FF2B5EF4-FFF2-40B4-BE49-F238E27FC236}">
                <a16:creationId xmlns:a16="http://schemas.microsoft.com/office/drawing/2014/main" id="{770DBC3B-8FB5-7F72-2D97-8448DD3EE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8" y="218318"/>
            <a:ext cx="2695875" cy="748284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98849A13-BDB7-FABB-0848-5D81BFD6466B}"/>
              </a:ext>
            </a:extLst>
          </p:cNvPr>
          <p:cNvSpPr/>
          <p:nvPr/>
        </p:nvSpPr>
        <p:spPr>
          <a:xfrm rot="5400000">
            <a:off x="4951144" y="67018"/>
            <a:ext cx="144000" cy="4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B164388-824A-D9D2-814C-1B85ACDFBB25}"/>
              </a:ext>
            </a:extLst>
          </p:cNvPr>
          <p:cNvSpPr/>
          <p:nvPr/>
        </p:nvSpPr>
        <p:spPr>
          <a:xfrm rot="5400000">
            <a:off x="4947522" y="788630"/>
            <a:ext cx="144000" cy="4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tangolo 13">
            <a:hlinkClick r:id="" action="ppaction://noaction"/>
            <a:extLst>
              <a:ext uri="{FF2B5EF4-FFF2-40B4-BE49-F238E27FC236}">
                <a16:creationId xmlns:a16="http://schemas.microsoft.com/office/drawing/2014/main" id="{C49D9EDD-0116-D644-54A5-6E59D5735797}"/>
              </a:ext>
            </a:extLst>
          </p:cNvPr>
          <p:cNvSpPr/>
          <p:nvPr/>
        </p:nvSpPr>
        <p:spPr>
          <a:xfrm>
            <a:off x="253353" y="102161"/>
            <a:ext cx="2389598" cy="101566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endParaRPr lang="en-US" sz="2000" b="1" dirty="0">
              <a:solidFill>
                <a:schemeClr val="bg1"/>
              </a:solidFill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I-PRO CLEAN Z3</a:t>
            </a:r>
          </a:p>
          <a:p>
            <a:endParaRPr lang="en-US" sz="2000" b="1" dirty="0">
              <a:solidFill>
                <a:schemeClr val="bg1"/>
              </a:solidFill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Connettore 1 73">
            <a:extLst>
              <a:ext uri="{FF2B5EF4-FFF2-40B4-BE49-F238E27FC236}">
                <a16:creationId xmlns:a16="http://schemas.microsoft.com/office/drawing/2014/main" id="{1B4CBD34-DAB0-A4A8-F250-99AC8A3561DE}"/>
              </a:ext>
            </a:extLst>
          </p:cNvPr>
          <p:cNvCxnSpPr>
            <a:cxnSpLocks/>
          </p:cNvCxnSpPr>
          <p:nvPr/>
        </p:nvCxnSpPr>
        <p:spPr>
          <a:xfrm>
            <a:off x="238551" y="2572923"/>
            <a:ext cx="2052000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73">
            <a:extLst>
              <a:ext uri="{FF2B5EF4-FFF2-40B4-BE49-F238E27FC236}">
                <a16:creationId xmlns:a16="http://schemas.microsoft.com/office/drawing/2014/main" id="{DF0FC911-9DE6-CFFC-FCDD-F3C0C9E7160F}"/>
              </a:ext>
            </a:extLst>
          </p:cNvPr>
          <p:cNvCxnSpPr>
            <a:cxnSpLocks/>
          </p:cNvCxnSpPr>
          <p:nvPr/>
        </p:nvCxnSpPr>
        <p:spPr>
          <a:xfrm>
            <a:off x="238551" y="4148792"/>
            <a:ext cx="2052000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73">
            <a:extLst>
              <a:ext uri="{FF2B5EF4-FFF2-40B4-BE49-F238E27FC236}">
                <a16:creationId xmlns:a16="http://schemas.microsoft.com/office/drawing/2014/main" id="{C1E83C59-E63A-11EF-4AA9-D41C55327F6F}"/>
              </a:ext>
            </a:extLst>
          </p:cNvPr>
          <p:cNvCxnSpPr>
            <a:cxnSpLocks/>
          </p:cNvCxnSpPr>
          <p:nvPr/>
        </p:nvCxnSpPr>
        <p:spPr>
          <a:xfrm>
            <a:off x="238551" y="4945928"/>
            <a:ext cx="2052000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41">
            <a:extLst>
              <a:ext uri="{FF2B5EF4-FFF2-40B4-BE49-F238E27FC236}">
                <a16:creationId xmlns:a16="http://schemas.microsoft.com/office/drawing/2014/main" id="{CF0B82EC-D880-2604-928C-F966E95590B8}"/>
              </a:ext>
            </a:extLst>
          </p:cNvPr>
          <p:cNvCxnSpPr>
            <a:cxnSpLocks/>
          </p:cNvCxnSpPr>
          <p:nvPr/>
        </p:nvCxnSpPr>
        <p:spPr>
          <a:xfrm flipH="1">
            <a:off x="3980722" y="6140600"/>
            <a:ext cx="7524000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tangolo 1">
            <a:hlinkClick r:id="" action="ppaction://noaction"/>
            <a:extLst>
              <a:ext uri="{FF2B5EF4-FFF2-40B4-BE49-F238E27FC236}">
                <a16:creationId xmlns:a16="http://schemas.microsoft.com/office/drawing/2014/main" id="{2FB1D6D0-E7C5-08F3-BBA4-B43CF1AE94A2}"/>
              </a:ext>
            </a:extLst>
          </p:cNvPr>
          <p:cNvSpPr/>
          <p:nvPr/>
        </p:nvSpPr>
        <p:spPr>
          <a:xfrm>
            <a:off x="253353" y="1567339"/>
            <a:ext cx="2323664" cy="93871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INFORMACE K PRODUKTU: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b="1" dirty="0"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Série: </a:t>
            </a:r>
            <a:r>
              <a:rPr lang="en-US" sz="1100" dirty="0"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Z3 </a:t>
            </a:r>
            <a:r>
              <a:rPr lang="en-US" sz="1100" dirty="0" err="1"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Wet&amp;Dry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b="1" dirty="0">
                <a:latin typeface="Montserrat" pitchFamily="2" charset="0"/>
                <a:cs typeface="Calibri" panose="020F0502020204030204" pitchFamily="34" charset="0"/>
              </a:rPr>
              <a:t>Název: </a:t>
            </a:r>
            <a:r>
              <a:rPr lang="en-US" sz="1100" b="1" dirty="0">
                <a:latin typeface="Montserrat" pitchFamily="2" charset="0"/>
                <a:cs typeface="Calibri" panose="020F0502020204030204" pitchFamily="34" charset="0"/>
              </a:rPr>
              <a:t>HFWZ310 011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b="1" dirty="0">
                <a:latin typeface="Montserrat" pitchFamily="2" charset="0"/>
                <a:cs typeface="Calibri" panose="020F0502020204030204" pitchFamily="34" charset="0"/>
              </a:rPr>
              <a:t>Produktový kód: </a:t>
            </a:r>
            <a:r>
              <a:rPr lang="en-US" sz="1100" dirty="0">
                <a:latin typeface="Montserrat" pitchFamily="2" charset="0"/>
                <a:cs typeface="Calibri" panose="020F0502020204030204" pitchFamily="34" charset="0"/>
              </a:rPr>
              <a:t>36800024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EAN: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8059019126142</a:t>
            </a:r>
            <a:endParaRPr lang="en-US" sz="1100" dirty="0">
              <a:latin typeface="Montserrat" pitchFamily="2" charset="0"/>
              <a:cs typeface="Calibri" panose="020F0502020204030204" pitchFamily="34" charset="0"/>
            </a:endParaRPr>
          </a:p>
        </p:txBody>
      </p:sp>
      <p:sp>
        <p:nvSpPr>
          <p:cNvPr id="27" name="Rettangolo 2">
            <a:hlinkClick r:id="" action="ppaction://noaction"/>
            <a:extLst>
              <a:ext uri="{FF2B5EF4-FFF2-40B4-BE49-F238E27FC236}">
                <a16:creationId xmlns:a16="http://schemas.microsoft.com/office/drawing/2014/main" id="{E3408B17-EAD0-8AB0-EFAD-CBF4EE11C37B}"/>
              </a:ext>
            </a:extLst>
          </p:cNvPr>
          <p:cNvSpPr/>
          <p:nvPr/>
        </p:nvSpPr>
        <p:spPr>
          <a:xfrm>
            <a:off x="222170" y="2704283"/>
            <a:ext cx="2484024" cy="1277273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LOGISTICKÉ IFORMACE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b="1" dirty="0">
                <a:latin typeface="Montserrat" panose="00000500000000000000" pitchFamily="2" charset="-18"/>
              </a:rPr>
              <a:t>Čistá hmotnost:</a:t>
            </a:r>
            <a:r>
              <a:rPr lang="cs-CZ" sz="1100" dirty="0">
                <a:latin typeface="Montserrat" panose="00000500000000000000" pitchFamily="2" charset="-18"/>
              </a:rPr>
              <a:t> 4,6 kg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b="1" dirty="0">
                <a:latin typeface="Montserrat" panose="00000500000000000000" pitchFamily="2" charset="-18"/>
              </a:rPr>
              <a:t>Hmotnost balení:</a:t>
            </a:r>
            <a:r>
              <a:rPr lang="cs-CZ" sz="1100" dirty="0">
                <a:latin typeface="Montserrat" panose="00000500000000000000" pitchFamily="2" charset="-18"/>
              </a:rPr>
              <a:t> 9,2 kg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b="1" dirty="0">
                <a:latin typeface="Montserrat" panose="00000500000000000000" pitchFamily="2" charset="-18"/>
              </a:rPr>
              <a:t>Rozměry produktu (Š x H x V):</a:t>
            </a:r>
            <a:r>
              <a:rPr lang="cs-CZ" sz="1100" dirty="0">
                <a:latin typeface="Montserrat" panose="00000500000000000000" pitchFamily="2" charset="-18"/>
              </a:rPr>
              <a:t> 290 x 320 x 1120 mm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b="1" dirty="0">
                <a:latin typeface="Montserrat" panose="00000500000000000000" pitchFamily="2" charset="-18"/>
              </a:rPr>
              <a:t>Rozměry balení (Š x H x V):</a:t>
            </a:r>
            <a:r>
              <a:rPr lang="cs-CZ" sz="1100" dirty="0">
                <a:latin typeface="Montserrat" panose="00000500000000000000" pitchFamily="2" charset="-18"/>
              </a:rPr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295 x 360 x 810 mm</a:t>
            </a:r>
          </a:p>
        </p:txBody>
      </p:sp>
      <p:sp>
        <p:nvSpPr>
          <p:cNvPr id="28" name="Rettangolo 4">
            <a:extLst>
              <a:ext uri="{FF2B5EF4-FFF2-40B4-BE49-F238E27FC236}">
                <a16:creationId xmlns:a16="http://schemas.microsoft.com/office/drawing/2014/main" id="{5F99FB00-5F10-8C3B-1F11-21F5845F38E0}"/>
              </a:ext>
            </a:extLst>
          </p:cNvPr>
          <p:cNvSpPr/>
          <p:nvPr/>
        </p:nvSpPr>
        <p:spPr>
          <a:xfrm>
            <a:off x="3002654" y="205136"/>
            <a:ext cx="6762323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2000" b="1" dirty="0">
                <a:solidFill>
                  <a:srgbClr val="0F5BAA"/>
                </a:solidFill>
                <a:latin typeface="Montserrat" panose="00000500000000000000" pitchFamily="2" charset="-18"/>
                <a:cs typeface="Calibri" panose="020F0502020204030204" pitchFamily="34" charset="0"/>
              </a:rPr>
              <a:t>HFWZ310 011</a:t>
            </a:r>
            <a:r>
              <a:rPr lang="cs-CZ" sz="2000" b="1" dirty="0">
                <a:solidFill>
                  <a:srgbClr val="0F5BAA"/>
                </a:solidFill>
                <a:latin typeface="Montserrat" panose="00000500000000000000" pitchFamily="2" charset="-18"/>
                <a:cs typeface="Calibri" panose="020F0502020204030204" pitchFamily="34" charset="0"/>
              </a:rPr>
              <a:t> - </a:t>
            </a:r>
            <a:r>
              <a:rPr lang="en-US" sz="2000" b="1" dirty="0">
                <a:solidFill>
                  <a:srgbClr val="0F5BAA"/>
                </a:solidFill>
                <a:latin typeface="Montserrat" panose="00000500000000000000" pitchFamily="2" charset="-18"/>
                <a:ea typeface="Calibri" panose="020F0502020204030204" pitchFamily="34" charset="0"/>
                <a:cs typeface="Calibri" panose="020F0502020204030204" pitchFamily="34" charset="0"/>
              </a:rPr>
              <a:t>HAIER I-PRO CLEAN Z3</a:t>
            </a:r>
            <a:r>
              <a:rPr lang="cs-CZ" sz="2000" b="1" dirty="0">
                <a:solidFill>
                  <a:srgbClr val="0F5BAA"/>
                </a:solidFill>
                <a:latin typeface="Montserrat" panose="00000500000000000000" pitchFamily="2" charset="-18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0F5BAA"/>
                </a:solidFill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WET&amp;DRY</a:t>
            </a: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CE63A365-41B3-5B38-86ED-A72BC112B0EF}"/>
              </a:ext>
            </a:extLst>
          </p:cNvPr>
          <p:cNvSpPr txBox="1"/>
          <p:nvPr/>
        </p:nvSpPr>
        <p:spPr>
          <a:xfrm>
            <a:off x="204912" y="4224693"/>
            <a:ext cx="204686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BAREVNÉ PROVEDENÍ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dirty="0"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Tmavě šedá</a:t>
            </a:r>
            <a:endParaRPr lang="en-US" sz="1100" dirty="0"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Stříbrná</a:t>
            </a:r>
            <a:endParaRPr kumimoji="0" lang="en-US" sz="11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2A84BE84-5489-4959-49E8-5006852D0B01}"/>
              </a:ext>
            </a:extLst>
          </p:cNvPr>
          <p:cNvSpPr txBox="1"/>
          <p:nvPr/>
        </p:nvSpPr>
        <p:spPr>
          <a:xfrm>
            <a:off x="222169" y="5011001"/>
            <a:ext cx="238214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100" b="1" dirty="0">
                <a:latin typeface="Montserrat" pitchFamily="2" charset="0"/>
                <a:ea typeface="+mn-ea"/>
                <a:cs typeface="Calibri" panose="020F0502020204030204" pitchFamily="34" charset="0"/>
              </a:rPr>
              <a:t>DODÁVANÉ PŘÍSLUŠENSTVÍ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Čisticí prostředek (500 ml)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Nástroj na čištění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Nabíjecí stanice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100" dirty="0">
                <a:latin typeface="Montserrat" panose="00000500000000000000" pitchFamily="2" charset="-18"/>
              </a:rPr>
              <a:t>Náhradní válec (kartáč)</a:t>
            </a:r>
          </a:p>
        </p:txBody>
      </p:sp>
      <p:sp>
        <p:nvSpPr>
          <p:cNvPr id="35" name="Rettangolo 27">
            <a:extLst>
              <a:ext uri="{FF2B5EF4-FFF2-40B4-BE49-F238E27FC236}">
                <a16:creationId xmlns:a16="http://schemas.microsoft.com/office/drawing/2014/main" id="{36DB0BC9-6122-4CD5-058B-A2275F6BAB87}"/>
              </a:ext>
            </a:extLst>
          </p:cNvPr>
          <p:cNvSpPr/>
          <p:nvPr/>
        </p:nvSpPr>
        <p:spPr>
          <a:xfrm>
            <a:off x="9921801" y="835925"/>
            <a:ext cx="2336874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cs-CZ" sz="1200" b="1" dirty="0">
                <a:latin typeface="Montserrat" panose="00000500000000000000" pitchFamily="2" charset="-18"/>
              </a:rPr>
              <a:t>SACÍ VÝKON AŽ 20 000 Pa¹</a:t>
            </a:r>
            <a:endParaRPr lang="cs-CZ" sz="1200" dirty="0">
              <a:latin typeface="Montserrat" panose="00000500000000000000" pitchFamily="2" charset="-18"/>
            </a:endParaRPr>
          </a:p>
        </p:txBody>
      </p:sp>
      <p:sp>
        <p:nvSpPr>
          <p:cNvPr id="38" name="Rettangolo 11">
            <a:extLst>
              <a:ext uri="{FF2B5EF4-FFF2-40B4-BE49-F238E27FC236}">
                <a16:creationId xmlns:a16="http://schemas.microsoft.com/office/drawing/2014/main" id="{6B482B81-BED2-4FFF-4212-9BA7EEB7FB7B}"/>
              </a:ext>
            </a:extLst>
          </p:cNvPr>
          <p:cNvSpPr/>
          <p:nvPr/>
        </p:nvSpPr>
        <p:spPr>
          <a:xfrm>
            <a:off x="9934327" y="2420811"/>
            <a:ext cx="3600226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cs-CZ" sz="1200" b="1" dirty="0">
                <a:latin typeface="Montserrat" panose="00000500000000000000" pitchFamily="2" charset="-18"/>
              </a:rPr>
              <a:t>ULTRA RYCHLÉ SUŠENÍ </a:t>
            </a:r>
          </a:p>
          <a:p>
            <a:pPr>
              <a:defRPr/>
            </a:pPr>
            <a:r>
              <a:rPr lang="cs-CZ" sz="1200" b="1" dirty="0">
                <a:latin typeface="Montserrat" panose="00000500000000000000" pitchFamily="2" charset="-18"/>
              </a:rPr>
              <a:t>ZA 5 MINUT</a:t>
            </a:r>
          </a:p>
        </p:txBody>
      </p:sp>
      <p:sp>
        <p:nvSpPr>
          <p:cNvPr id="41" name="Rettangolo 51">
            <a:extLst>
              <a:ext uri="{FF2B5EF4-FFF2-40B4-BE49-F238E27FC236}">
                <a16:creationId xmlns:a16="http://schemas.microsoft.com/office/drawing/2014/main" id="{B8089B1B-F79C-55E4-D1CF-1798FF683E02}"/>
              </a:ext>
            </a:extLst>
          </p:cNvPr>
          <p:cNvSpPr/>
          <p:nvPr/>
        </p:nvSpPr>
        <p:spPr>
          <a:xfrm>
            <a:off x="9958423" y="4310591"/>
            <a:ext cx="3219697" cy="46166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/>
            <a:r>
              <a:rPr lang="cs-CZ" sz="1200" b="1" dirty="0">
                <a:latin typeface="Montserrat" panose="00000500000000000000" pitchFamily="2" charset="-18"/>
              </a:rPr>
              <a:t>180° DESIGN SKLOPNÝ </a:t>
            </a:r>
          </a:p>
          <a:p>
            <a:pPr lvl="0"/>
            <a:r>
              <a:rPr lang="cs-CZ" sz="1200" b="1" dirty="0">
                <a:latin typeface="Montserrat" panose="00000500000000000000" pitchFamily="2" charset="-18"/>
              </a:rPr>
              <a:t>DO ROVINY </a:t>
            </a:r>
            <a:endParaRPr lang="cs-CZ" sz="1200" dirty="0">
              <a:latin typeface="Montserrat" panose="00000500000000000000" pitchFamily="2" charset="-18"/>
            </a:endParaRPr>
          </a:p>
        </p:txBody>
      </p:sp>
      <p:sp>
        <p:nvSpPr>
          <p:cNvPr id="43" name="CasellaDiTesto 57">
            <a:extLst>
              <a:ext uri="{FF2B5EF4-FFF2-40B4-BE49-F238E27FC236}">
                <a16:creationId xmlns:a16="http://schemas.microsoft.com/office/drawing/2014/main" id="{08E98F01-CC85-E4D6-9ABE-BD13576C603C}"/>
              </a:ext>
            </a:extLst>
          </p:cNvPr>
          <p:cNvSpPr txBox="1"/>
          <p:nvPr/>
        </p:nvSpPr>
        <p:spPr>
          <a:xfrm>
            <a:off x="3980722" y="6237999"/>
            <a:ext cx="705636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800" b="1" dirty="0"/>
              <a:t>*</a:t>
            </a:r>
            <a:r>
              <a:rPr lang="cs-CZ" sz="800" dirty="0"/>
              <a:t> Hodnota </a:t>
            </a:r>
            <a:r>
              <a:rPr lang="cs-CZ" sz="800" dirty="0" err="1"/>
              <a:t>kPa</a:t>
            </a:r>
            <a:r>
              <a:rPr lang="cs-CZ" sz="800" dirty="0"/>
              <a:t> byla měřena na vstupu do motoru.</a:t>
            </a:r>
          </a:p>
          <a:p>
            <a:r>
              <a:rPr lang="cs-CZ" sz="800" dirty="0"/>
              <a:t>Na základě interních výpočtů při rychlosti 0,5 m/s při jednom tahu. Skutečné pokrytí (plocha úklidu) závisí na vašich úklidových návycích a typu podlahy.</a:t>
            </a:r>
          </a:p>
          <a:p>
            <a:r>
              <a:rPr lang="cs-CZ" sz="800" b="1" dirty="0"/>
              <a:t>***</a:t>
            </a:r>
            <a:r>
              <a:rPr lang="cs-CZ" sz="800" dirty="0"/>
              <a:t> Dostupné jazyky (pro hlasové pokyny): angličtina, francouzština, němčina, španělština a italština.</a:t>
            </a:r>
          </a:p>
        </p:txBody>
      </p:sp>
      <p:cxnSp>
        <p:nvCxnSpPr>
          <p:cNvPr id="92" name="Connettore 1 41">
            <a:extLst>
              <a:ext uri="{FF2B5EF4-FFF2-40B4-BE49-F238E27FC236}">
                <a16:creationId xmlns:a16="http://schemas.microsoft.com/office/drawing/2014/main" id="{3EACCEC6-420A-6861-FA36-B19728552A79}"/>
              </a:ext>
            </a:extLst>
          </p:cNvPr>
          <p:cNvCxnSpPr>
            <a:cxnSpLocks/>
          </p:cNvCxnSpPr>
          <p:nvPr/>
        </p:nvCxnSpPr>
        <p:spPr>
          <a:xfrm flipH="1">
            <a:off x="2988048" y="910661"/>
            <a:ext cx="6697128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tangolo 44">
            <a:extLst>
              <a:ext uri="{FF2B5EF4-FFF2-40B4-BE49-F238E27FC236}">
                <a16:creationId xmlns:a16="http://schemas.microsoft.com/office/drawing/2014/main" id="{FC7186B6-09FF-CD78-7F8B-2B1F884673A6}"/>
              </a:ext>
            </a:extLst>
          </p:cNvPr>
          <p:cNvSpPr/>
          <p:nvPr/>
        </p:nvSpPr>
        <p:spPr>
          <a:xfrm>
            <a:off x="4380592" y="959586"/>
            <a:ext cx="1982733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</a:rPr>
              <a:t>HLAVNÍ VLASTNOSTI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</a:endParaRPr>
          </a:p>
        </p:txBody>
      </p:sp>
      <p:cxnSp>
        <p:nvCxnSpPr>
          <p:cNvPr id="99" name="Connettore 1 73">
            <a:extLst>
              <a:ext uri="{FF2B5EF4-FFF2-40B4-BE49-F238E27FC236}">
                <a16:creationId xmlns:a16="http://schemas.microsoft.com/office/drawing/2014/main" id="{2B67BE78-D22E-C044-3FBF-DF0031AE7570}"/>
              </a:ext>
            </a:extLst>
          </p:cNvPr>
          <p:cNvCxnSpPr>
            <a:cxnSpLocks/>
          </p:cNvCxnSpPr>
          <p:nvPr/>
        </p:nvCxnSpPr>
        <p:spPr>
          <a:xfrm>
            <a:off x="9871395" y="1112924"/>
            <a:ext cx="1833984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ttore 1 73">
            <a:extLst>
              <a:ext uri="{FF2B5EF4-FFF2-40B4-BE49-F238E27FC236}">
                <a16:creationId xmlns:a16="http://schemas.microsoft.com/office/drawing/2014/main" id="{23297AB7-A3DE-EF50-F02A-D8FAC21B0778}"/>
              </a:ext>
            </a:extLst>
          </p:cNvPr>
          <p:cNvCxnSpPr>
            <a:cxnSpLocks/>
          </p:cNvCxnSpPr>
          <p:nvPr/>
        </p:nvCxnSpPr>
        <p:spPr>
          <a:xfrm>
            <a:off x="9904567" y="2869652"/>
            <a:ext cx="1833984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ttore 1 73">
            <a:extLst>
              <a:ext uri="{FF2B5EF4-FFF2-40B4-BE49-F238E27FC236}">
                <a16:creationId xmlns:a16="http://schemas.microsoft.com/office/drawing/2014/main" id="{CF3304F9-6BB6-0A37-E847-7830F1CA50BC}"/>
              </a:ext>
            </a:extLst>
          </p:cNvPr>
          <p:cNvCxnSpPr>
            <a:cxnSpLocks/>
          </p:cNvCxnSpPr>
          <p:nvPr/>
        </p:nvCxnSpPr>
        <p:spPr>
          <a:xfrm>
            <a:off x="9934327" y="4733288"/>
            <a:ext cx="1833984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2EA15465-1E87-1D0E-D766-7E79EC337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507" y="185533"/>
            <a:ext cx="1444755" cy="463297"/>
          </a:xfrm>
          <a:prstGeom prst="rect">
            <a:avLst/>
          </a:prstGeom>
        </p:spPr>
      </p:pic>
      <p:cxnSp>
        <p:nvCxnSpPr>
          <p:cNvPr id="2" name="Connettore 1 73">
            <a:extLst>
              <a:ext uri="{FF2B5EF4-FFF2-40B4-BE49-F238E27FC236}">
                <a16:creationId xmlns:a16="http://schemas.microsoft.com/office/drawing/2014/main" id="{F4700C18-269C-558C-3CBA-26771C31BE6F}"/>
              </a:ext>
            </a:extLst>
          </p:cNvPr>
          <p:cNvCxnSpPr>
            <a:cxnSpLocks/>
          </p:cNvCxnSpPr>
          <p:nvPr/>
        </p:nvCxnSpPr>
        <p:spPr>
          <a:xfrm>
            <a:off x="4365271" y="1250692"/>
            <a:ext cx="1833984" cy="0"/>
          </a:xfrm>
          <a:prstGeom prst="line">
            <a:avLst/>
          </a:prstGeom>
          <a:ln w="28575">
            <a:solidFill>
              <a:srgbClr val="005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1">
            <a:extLst>
              <a:ext uri="{FF2B5EF4-FFF2-40B4-BE49-F238E27FC236}">
                <a16:creationId xmlns:a16="http://schemas.microsoft.com/office/drawing/2014/main" id="{196EB0EF-EECD-0072-25C5-E56F306E9399}"/>
              </a:ext>
            </a:extLst>
          </p:cNvPr>
          <p:cNvSpPr txBox="1"/>
          <p:nvPr/>
        </p:nvSpPr>
        <p:spPr>
          <a:xfrm>
            <a:off x="4076467" y="1332318"/>
            <a:ext cx="5864384" cy="47242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Silný sací výkon:</a:t>
            </a:r>
            <a:r>
              <a:rPr lang="cs-CZ" sz="1200" dirty="0">
                <a:latin typeface="Montserrat" panose="00000500000000000000" pitchFamily="2" charset="-18"/>
              </a:rPr>
              <a:t> Až 20 000 Pa*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Třístranné čištění okrajů:</a:t>
            </a:r>
            <a:r>
              <a:rPr lang="cs-CZ" sz="1200" dirty="0">
                <a:latin typeface="Montserrat" panose="00000500000000000000" pitchFamily="2" charset="-18"/>
              </a:rPr>
              <a:t> Efektivní úklid </a:t>
            </a:r>
            <a:r>
              <a:rPr lang="cs-CZ" sz="1200" b="1" dirty="0">
                <a:latin typeface="Montserrat" panose="00000500000000000000" pitchFamily="2" charset="-18"/>
              </a:rPr>
              <a:t>těsně podél okrajů </a:t>
            </a:r>
            <a:br>
              <a:rPr lang="cs-CZ" sz="1200" dirty="0">
                <a:latin typeface="Montserrat" panose="00000500000000000000" pitchFamily="2" charset="-18"/>
              </a:rPr>
            </a:br>
            <a:r>
              <a:rPr lang="cs-CZ" sz="1200" dirty="0">
                <a:latin typeface="Montserrat" panose="00000500000000000000" pitchFamily="2" charset="-18"/>
              </a:rPr>
              <a:t>a podlahových lišt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Vynikající plošný výkon:</a:t>
            </a:r>
            <a:r>
              <a:rPr lang="cs-CZ" sz="1200" dirty="0">
                <a:latin typeface="Montserrat" panose="00000500000000000000" pitchFamily="2" charset="-18"/>
              </a:rPr>
              <a:t> </a:t>
            </a:r>
            <a:r>
              <a:rPr lang="cs-CZ" sz="1200" b="1" dirty="0">
                <a:latin typeface="Montserrat" panose="00000500000000000000" pitchFamily="2" charset="-18"/>
              </a:rPr>
              <a:t>Na jedno nabití umyje až 400 m² domácnosti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Doba provozu:</a:t>
            </a:r>
            <a:r>
              <a:rPr lang="cs-CZ" sz="1200" dirty="0">
                <a:latin typeface="Montserrat" panose="00000500000000000000" pitchFamily="2" charset="-18"/>
              </a:rPr>
              <a:t> Až 50 minut na jedno nabití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Automatická údržba válce:</a:t>
            </a:r>
            <a:r>
              <a:rPr lang="cs-CZ" sz="1200" dirty="0">
                <a:latin typeface="Montserrat" panose="00000500000000000000" pitchFamily="2" charset="-18"/>
              </a:rPr>
              <a:t> Funkce automatického čištění horkou vodou o teplotě 74 °C a následné sušení horkým vzduchem o teplotě </a:t>
            </a:r>
            <a:br>
              <a:rPr lang="cs-CZ" sz="1200" dirty="0">
                <a:latin typeface="Montserrat" panose="00000500000000000000" pitchFamily="2" charset="-18"/>
              </a:rPr>
            </a:br>
            <a:r>
              <a:rPr lang="cs-CZ" sz="1200" dirty="0">
                <a:latin typeface="Montserrat" panose="00000500000000000000" pitchFamily="2" charset="-18"/>
              </a:rPr>
              <a:t>85 °C. Válec se automaticky vyčistí a vysuší za pouhých 5 minut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Univerzální režimy:</a:t>
            </a:r>
            <a:r>
              <a:rPr lang="cs-CZ" sz="1200" dirty="0">
                <a:latin typeface="Montserrat" panose="00000500000000000000" pitchFamily="2" charset="-18"/>
              </a:rPr>
              <a:t> Možnost použít režim </a:t>
            </a:r>
            <a:r>
              <a:rPr lang="cs-CZ" sz="1200" b="1" dirty="0">
                <a:latin typeface="Montserrat" panose="00000500000000000000" pitchFamily="2" charset="-18"/>
              </a:rPr>
              <a:t>pouze vysávání </a:t>
            </a:r>
            <a:br>
              <a:rPr lang="cs-CZ" sz="1200" b="1" dirty="0">
                <a:latin typeface="Montserrat" panose="00000500000000000000" pitchFamily="2" charset="-18"/>
              </a:rPr>
            </a:br>
            <a:r>
              <a:rPr lang="cs-CZ" sz="1200" b="1" dirty="0">
                <a:latin typeface="Montserrat" panose="00000500000000000000" pitchFamily="2" charset="-18"/>
              </a:rPr>
              <a:t>+ 3 kombinované režimy pro vysávání a vytírání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Snadný úklid pod nábytkem:</a:t>
            </a:r>
            <a:r>
              <a:rPr lang="cs-CZ" sz="1200" dirty="0">
                <a:latin typeface="Montserrat" panose="00000500000000000000" pitchFamily="2" charset="-18"/>
              </a:rPr>
              <a:t> Bez námahy se dostanete pod nábytek díky úhlu sklopení 180° a systému s vlastním pojezdem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Velká kapacita nádržek:</a:t>
            </a:r>
            <a:r>
              <a:rPr lang="cs-CZ" sz="1200" dirty="0">
                <a:latin typeface="Montserrat" panose="00000500000000000000" pitchFamily="2" charset="-18"/>
              </a:rPr>
              <a:t> 800 ml nádržka na čistou vodu a 750 ml nádržka na špinavou vodu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Anti-</a:t>
            </a:r>
            <a:r>
              <a:rPr lang="cs-CZ" sz="1200" b="1" dirty="0" err="1">
                <a:latin typeface="Montserrat" panose="00000500000000000000" pitchFamily="2" charset="-18"/>
              </a:rPr>
              <a:t>tangle</a:t>
            </a:r>
            <a:r>
              <a:rPr lang="cs-CZ" sz="1200" b="1" dirty="0">
                <a:latin typeface="Montserrat" panose="00000500000000000000" pitchFamily="2" charset="-18"/>
              </a:rPr>
              <a:t> technologie:</a:t>
            </a:r>
            <a:r>
              <a:rPr lang="cs-CZ" sz="1200" dirty="0">
                <a:latin typeface="Montserrat" panose="00000500000000000000" pitchFamily="2" charset="-18"/>
              </a:rPr>
              <a:t> Pokročilý systém proti namotávání vlasů </a:t>
            </a:r>
            <a:br>
              <a:rPr lang="cs-CZ" sz="1200" dirty="0">
                <a:latin typeface="Montserrat" panose="00000500000000000000" pitchFamily="2" charset="-18"/>
              </a:rPr>
            </a:br>
            <a:r>
              <a:rPr lang="cs-CZ" sz="1200" dirty="0">
                <a:latin typeface="Montserrat" panose="00000500000000000000" pitchFamily="2" charset="-18"/>
              </a:rPr>
              <a:t>a chlupů na kartáč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LED osvětlení:</a:t>
            </a:r>
            <a:r>
              <a:rPr lang="cs-CZ" sz="1200" dirty="0">
                <a:latin typeface="Montserrat" panose="00000500000000000000" pitchFamily="2" charset="-18"/>
              </a:rPr>
              <a:t> Pro dokonalé odhalení i skrytých nečistot na podlaze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Displej:</a:t>
            </a:r>
            <a:r>
              <a:rPr lang="cs-CZ" sz="1200" dirty="0">
                <a:latin typeface="Montserrat" panose="00000500000000000000" pitchFamily="2" charset="-18"/>
              </a:rPr>
              <a:t> Intuitivní LED displej pro snadné ovládání a přehled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Rychlá parkovací poloha:</a:t>
            </a:r>
            <a:r>
              <a:rPr lang="cs-CZ" sz="1200" dirty="0">
                <a:latin typeface="Montserrat" panose="00000500000000000000" pitchFamily="2" charset="-18"/>
              </a:rPr>
              <a:t> Umožňuje bezpečné a pohodlné přerušení úklidu</a:t>
            </a:r>
          </a:p>
          <a:p>
            <a:pPr marL="171450" lvl="0" indent="-144000">
              <a:buFont typeface="Arial" panose="020B0604020202020204" pitchFamily="34" charset="0"/>
              <a:buChar char="•"/>
            </a:pPr>
            <a:r>
              <a:rPr lang="cs-CZ" sz="1200" b="1" dirty="0">
                <a:latin typeface="Montserrat" panose="00000500000000000000" pitchFamily="2" charset="-18"/>
              </a:rPr>
              <a:t>Užitečný asistent:</a:t>
            </a:r>
            <a:r>
              <a:rPr lang="cs-CZ" sz="1200" dirty="0">
                <a:latin typeface="Montserrat" panose="00000500000000000000" pitchFamily="2" charset="-18"/>
              </a:rPr>
              <a:t> Inteligentní hlasové pokyny*** poskytují cenné informace během úklidu, čímž zajišťují důkladnější a efektivnější zážitek z čištění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en-US" sz="1200" kern="100" dirty="0"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18DB3F-1998-5213-B990-9BAFB6145E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423" y="4824857"/>
            <a:ext cx="1811938" cy="12815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6B9322-BEBC-539D-C9D1-A9ADDB384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613" y="2966279"/>
            <a:ext cx="1804223" cy="1276112"/>
          </a:xfrm>
          <a:prstGeom prst="rect">
            <a:avLst/>
          </a:prstGeom>
        </p:spPr>
      </p:pic>
      <p:pic>
        <p:nvPicPr>
          <p:cNvPr id="18" name="Immagine 38" descr="Immagine che contiene strumento, spazzolino da denti&#10;&#10;Il contenuto generato dall'IA potrebbe non essere corretto.">
            <a:extLst>
              <a:ext uri="{FF2B5EF4-FFF2-40B4-BE49-F238E27FC236}">
                <a16:creationId xmlns:a16="http://schemas.microsoft.com/office/drawing/2014/main" id="{6FE26D4C-42C0-E6A3-9BB2-E92D1EBF1F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483" y="1112286"/>
            <a:ext cx="1893968" cy="1339524"/>
          </a:xfrm>
          <a:prstGeom prst="rect">
            <a:avLst/>
          </a:prstGeom>
        </p:spPr>
      </p:pic>
      <p:pic>
        <p:nvPicPr>
          <p:cNvPr id="4" name="Picture 3" descr="A grey and white electronic device&#10;&#10;AI-generated content may be incorrect.">
            <a:extLst>
              <a:ext uri="{FF2B5EF4-FFF2-40B4-BE49-F238E27FC236}">
                <a16:creationId xmlns:a16="http://schemas.microsoft.com/office/drawing/2014/main" id="{417D2435-134E-CCCA-9604-069A843E65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943" y="1337292"/>
            <a:ext cx="1952770" cy="438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38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b48ca8-9f99-4ccd-9d3c-26f99b1422d6">
      <Terms xmlns="http://schemas.microsoft.com/office/infopath/2007/PartnerControls"/>
    </lcf76f155ced4ddcb4097134ff3c332f>
    <TaxCatchAll xmlns="4d9a29b6-9f2e-4a1c-9328-d305d367938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B57EC41E3EE842998B0565B9850CC9" ma:contentTypeVersion="15" ma:contentTypeDescription="Create a new document." ma:contentTypeScope="" ma:versionID="1d03f16c38f8ff7551c8731e7ea17070">
  <xsd:schema xmlns:xsd="http://www.w3.org/2001/XMLSchema" xmlns:xs="http://www.w3.org/2001/XMLSchema" xmlns:p="http://schemas.microsoft.com/office/2006/metadata/properties" xmlns:ns2="4d9a29b6-9f2e-4a1c-9328-d305d3679382" xmlns:ns3="f2b48ca8-9f99-4ccd-9d3c-26f99b1422d6" targetNamespace="http://schemas.microsoft.com/office/2006/metadata/properties" ma:root="true" ma:fieldsID="a44ff3ddf2e5507bb5ce07619c50c050" ns2:_="" ns3:_="">
    <xsd:import namespace="4d9a29b6-9f2e-4a1c-9328-d305d3679382"/>
    <xsd:import namespace="f2b48ca8-9f99-4ccd-9d3c-26f99b1422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9a29b6-9f2e-4a1c-9328-d305d36793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1e4c23a-526e-4b97-89c7-0ee824f1caac}" ma:internalName="TaxCatchAll" ma:showField="CatchAllData" ma:web="4d9a29b6-9f2e-4a1c-9328-d305d36793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48ca8-9f99-4ccd-9d3c-26f99b142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ff384d-8d87-412f-a084-949fff9a30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1D12A4-CC0C-45ED-9032-46BF62963754}">
  <ds:schemaRefs>
    <ds:schemaRef ds:uri="http://schemas.microsoft.com/office/2006/metadata/properties"/>
    <ds:schemaRef ds:uri="http://schemas.microsoft.com/office/infopath/2007/PartnerControls"/>
    <ds:schemaRef ds:uri="7cbaab5e-5342-4952-86cc-1dc4b920efa3"/>
    <ds:schemaRef ds:uri="7a38daf9-fb57-4576-98fe-fc87b5804420"/>
    <ds:schemaRef ds:uri="f2b48ca8-9f99-4ccd-9d3c-26f99b1422d6"/>
    <ds:schemaRef ds:uri="4d9a29b6-9f2e-4a1c-9328-d305d3679382"/>
  </ds:schemaRefs>
</ds:datastoreItem>
</file>

<file path=customXml/itemProps2.xml><?xml version="1.0" encoding="utf-8"?>
<ds:datastoreItem xmlns:ds="http://schemas.openxmlformats.org/officeDocument/2006/customXml" ds:itemID="{E812F327-C5A4-4AC8-8C91-AF7AFD1427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468223-3F9C-4F7C-A7BA-B491388586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9a29b6-9f2e-4a1c-9328-d305d3679382"/>
    <ds:schemaRef ds:uri="f2b48ca8-9f99-4ccd-9d3c-26f99b142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1b89379-e28c-4971-b9ce-0b428bf8dafd}" enabled="0" method="" siteId="{41b89379-e28c-4971-b9ce-0b428bf8daf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379</Words>
  <Application>Microsoft Office PowerPoint</Application>
  <PresentationFormat>Širokoúhlá obrazovka</PresentationFormat>
  <Paragraphs>45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Montserrat</vt:lpstr>
      <vt:lpstr>Office Theme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Erica Bartoli</dc:creator>
  <cp:lastModifiedBy>Barbora Gissübelová [EXTERNAL]</cp:lastModifiedBy>
  <cp:revision>4</cp:revision>
  <dcterms:created xsi:type="dcterms:W3CDTF">2025-12-17T09:12:30Z</dcterms:created>
  <dcterms:modified xsi:type="dcterms:W3CDTF">2026-07-08T11:46:56Z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0x01010080B57EC41E3EE842998B0565B9850CC9</vt:lpwstr>
  </property>
  <property fmtid="{D5CDD505-2E9C-101B-9397-08002B2CF9AE}" pid="3" name="MediaServiceImageTags">
    <vt:lpwstr/>
  </property>
</Properties>
</file>