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82" d="100"/>
          <a:sy n="82" d="100"/>
        </p:scale>
        <p:origin x="19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H6 ID48C5HTB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trouba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pravým horkým vzduchem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 a Bluetooth, 300°C, Hydrolytické čištění, dotykový displej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Color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UX (TFT), 2x osvětlení,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a Soft Open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07768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</a:t>
            </a:r>
            <a:r>
              <a:rPr lang="cs-CZ" altLang="cs-CZ" sz="800" dirty="0">
                <a:latin typeface="Arial" charset="0"/>
              </a:rPr>
              <a:t>0,97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0,54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3300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Min/Max teplota (°C)		30°C-300</a:t>
            </a:r>
            <a:r>
              <a:rPr lang="cs-CZ" altLang="cs-CZ" sz="800">
                <a:latin typeface="Arial" charset="0"/>
              </a:rPr>
              <a:t>°C</a:t>
            </a:r>
            <a:r>
              <a:rPr lang="cs-CZ" sz="800" b="0" i="0">
                <a:solidFill>
                  <a:srgbClr val="1F1F1F"/>
                </a:solidFill>
                <a:effectLst/>
                <a:latin typeface="Google Sans"/>
              </a:rPr>
              <a:t>*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19 programů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Statický + ventilátor, Gril, </a:t>
            </a:r>
            <a:r>
              <a:rPr lang="cs-CZ" altLang="cs-CZ" sz="800" dirty="0" err="1">
                <a:latin typeface="Arial" charset="0"/>
              </a:rPr>
              <a:t>Supergril</a:t>
            </a:r>
            <a:r>
              <a:rPr lang="cs-CZ" altLang="cs-CZ" sz="800" dirty="0">
                <a:latin typeface="Arial" charset="0"/>
              </a:rPr>
              <a:t>, Gratinování (</a:t>
            </a:r>
            <a:r>
              <a:rPr lang="cs-CZ" altLang="cs-CZ" sz="800" dirty="0" err="1">
                <a:latin typeface="Arial" charset="0"/>
              </a:rPr>
              <a:t>gril+ventilátor</a:t>
            </a:r>
            <a:r>
              <a:rPr lang="cs-CZ" altLang="cs-CZ" sz="800" dirty="0">
                <a:latin typeface="Arial" charset="0"/>
              </a:rPr>
              <a:t>), Spodní ohřev, Spodní </a:t>
            </a:r>
            <a:r>
              <a:rPr lang="cs-CZ" altLang="cs-CZ" sz="800" dirty="0" err="1">
                <a:latin typeface="Arial" charset="0"/>
              </a:rPr>
              <a:t>ohřev+ventilátor</a:t>
            </a:r>
            <a:r>
              <a:rPr lang="cs-CZ" altLang="cs-CZ" sz="800" dirty="0">
                <a:latin typeface="Arial" charset="0"/>
              </a:rPr>
              <a:t>, Víceúrovňové pečení,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, Víceúrovňové pečení+, Kynutí, </a:t>
            </a:r>
            <a:r>
              <a:rPr lang="cs-CZ" altLang="cs-CZ" sz="800" dirty="0" err="1">
                <a:latin typeface="Arial" charset="0"/>
              </a:rPr>
              <a:t>AirFry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Speciální</a:t>
            </a:r>
            <a:r>
              <a:rPr lang="cs-CZ" altLang="cs-CZ" sz="800" dirty="0">
                <a:latin typeface="Arial" charset="0"/>
              </a:rPr>
              <a:t>: Pizza, Sušení, Jogurt, Udržování jídla v teple, Chléb, Maso, Ryby, Koláče, Zelenina, Dezerty, H20 čištění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Teplota 300°C pro program Pizza</a:t>
            </a:r>
            <a:br>
              <a:rPr lang="cs-CZ" altLang="cs-CZ" sz="800" dirty="0">
                <a:latin typeface="Arial" charset="0"/>
              </a:rPr>
            </a:b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  <a:r>
              <a:rPr lang="cs-CZ" altLang="cs-CZ" sz="800" b="1" u="sng" dirty="0">
                <a:latin typeface="Arial" charset="0"/>
              </a:rPr>
              <a:t> </a:t>
            </a:r>
            <a:endParaRPr lang="cs-CZ" altLang="cs-CZ" sz="800" b="1" u="sng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</a:t>
            </a:r>
            <a:r>
              <a:rPr lang="cs-CZ" altLang="cs-CZ" sz="800" b="1" dirty="0" err="1">
                <a:latin typeface="Arial" charset="0"/>
              </a:rPr>
              <a:t>Everyday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cooking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Nabídka kategorií potravin umožňuje připravovat různé recepty bez předehřívání trouby díky určeným programům (Maso, Ryby, Zelenina)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Hydrolytické čištění </a:t>
            </a:r>
            <a:r>
              <a:rPr lang="cs-CZ" altLang="cs-CZ" sz="800" dirty="0">
                <a:latin typeface="Arial" charset="0"/>
              </a:rPr>
              <a:t>– čištění vnitřního prostoru pomocí páry za 90 min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  <a:cs typeface="+mn-cs"/>
              </a:rPr>
              <a:t>bezpečnostní skla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 úrovní pečení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Click&amp;Clean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pro snadné čištění skel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Color</a:t>
            </a:r>
            <a:r>
              <a:rPr lang="cs-CZ" altLang="cs-CZ" sz="800" dirty="0">
                <a:latin typeface="Arial" charset="0"/>
              </a:rPr>
              <a:t> UX (TFT) - Plně dotykové ovládání + bílý displej (funkce: Oblíbené, Dětský zámek, Osvětlení, Dálkové ovládání)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1x p</a:t>
            </a:r>
            <a:r>
              <a:rPr lang="cs-CZ" altLang="cs-CZ" sz="800" b="1" dirty="0">
                <a:latin typeface="Arial" charset="0"/>
                <a:cs typeface="+mn-cs"/>
              </a:rPr>
              <a:t>ostranní osvětlení + 1x osvětlení v horním rohu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dirty="0">
                <a:latin typeface="Arial" charset="0"/>
                <a:cs typeface="+mn-cs"/>
              </a:rPr>
              <a:t> – závěsy tlumící pohyb dvířek během zavírání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Soft Open </a:t>
            </a:r>
            <a:r>
              <a:rPr lang="cs-CZ" altLang="cs-CZ" sz="800" dirty="0">
                <a:latin typeface="Arial" charset="0"/>
              </a:rPr>
              <a:t>– pohodlná manipulace při otevírání dvířek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Nerezové drátěné pojezdy (prémiové)</a:t>
            </a:r>
            <a:endParaRPr lang="cs-CZ" altLang="cs-CZ" sz="800" dirty="0">
              <a:latin typeface="Arial" charset="0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33703908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8059019085654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Připojení		K</a:t>
            </a:r>
            <a:r>
              <a:rPr lang="cs-CZ" sz="800" dirty="0">
                <a:latin typeface="Arial" charset="0"/>
              </a:rPr>
              <a:t>abel s vidlicí 230V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35,6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20834" y="1076090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795667" y="1900171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833338" y="2814376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osvětlení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56" y="1024855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946" y="2633742"/>
            <a:ext cx="705392" cy="683188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295" y="1808554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1" y="3470531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811610" y="3642848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Hydrolytické čištění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AED1248-BF50-41C3-B6C1-2793E746CA6A}"/>
              </a:ext>
            </a:extLst>
          </p:cNvPr>
          <p:cNvSpPr txBox="1"/>
          <p:nvPr/>
        </p:nvSpPr>
        <p:spPr>
          <a:xfrm>
            <a:off x="95138" y="6195949"/>
            <a:ext cx="1720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20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plech – 40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2× rošt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teleskopické výsuvy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F1D588-82EE-872B-6D69-30E4117A53AD}"/>
              </a:ext>
            </a:extLst>
          </p:cNvPr>
          <p:cNvSpPr txBox="1"/>
          <p:nvPr/>
        </p:nvSpPr>
        <p:spPr>
          <a:xfrm>
            <a:off x="1362949" y="6184500"/>
            <a:ext cx="1720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1× Masová sonda – Wifi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Fritovací plech </a:t>
            </a:r>
            <a:r>
              <a:rPr lang="cs-CZ" altLang="cs-CZ" sz="800" dirty="0" err="1">
                <a:solidFill>
                  <a:schemeClr val="bg1"/>
                </a:solidFill>
                <a:latin typeface="Arial" charset="0"/>
              </a:rPr>
              <a:t>AirFry</a:t>
            </a:r>
            <a:endParaRPr lang="cs-CZ" altLang="cs-CZ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DB2B14D-64A0-0BD9-E354-F4CE8627B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424" y="4326382"/>
            <a:ext cx="576592" cy="581591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8BC02B1-B8E1-D5CB-ECF1-08B19D45C322}"/>
              </a:ext>
            </a:extLst>
          </p:cNvPr>
          <p:cNvSpPr txBox="1"/>
          <p:nvPr/>
        </p:nvSpPr>
        <p:spPr>
          <a:xfrm>
            <a:off x="4756328" y="4447900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Fritovací plech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AirFry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0A488155-645C-12C7-33E8-4B7F4F7F4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841" y="5013176"/>
            <a:ext cx="642973" cy="639256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9D4D245C-7FA1-9415-6518-9D8EADECD8A5}"/>
              </a:ext>
            </a:extLst>
          </p:cNvPr>
          <p:cNvSpPr txBox="1"/>
          <p:nvPr/>
        </p:nvSpPr>
        <p:spPr>
          <a:xfrm>
            <a:off x="4836698" y="5231811"/>
            <a:ext cx="74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Masová sonda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7E53F7-DECC-564E-77DA-E8EDFD1688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3371" y="1180901"/>
            <a:ext cx="2268354" cy="22481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BAFBAC6-CF26-55CC-4A82-70E6724E2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2426" y="3457108"/>
            <a:ext cx="2170244" cy="152796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9ED37A0-3EF8-A70E-9657-E75AEDC17D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5818" y="1593637"/>
            <a:ext cx="893044" cy="18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a09af93a-bc92-4cce-8ba3-c8fdbed82e22"/>
    <ds:schemaRef ds:uri="http://schemas.microsoft.com/office/2006/documentManagement/types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422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Google Sans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316</cp:revision>
  <cp:lastPrinted>2021-09-06T12:40:04Z</cp:lastPrinted>
  <dcterms:created xsi:type="dcterms:W3CDTF">2015-07-16T11:02:07Z</dcterms:created>
  <dcterms:modified xsi:type="dcterms:W3CDTF">2024-09-04T12:19:07Z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