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94" autoAdjust="0"/>
  </p:normalViewPr>
  <p:slideViewPr>
    <p:cSldViewPr>
      <p:cViewPr varScale="1">
        <p:scale>
          <a:sx n="89" d="100"/>
          <a:sy n="89" d="100"/>
        </p:scale>
        <p:origin x="12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HTR3620CNMG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Volně stojící třídveřová kombinovaná chladnička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3D 60 Series 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Nulová zóna, LED osvětlení, zásuvky se snadným přístupem a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úsporou 30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40633" y="908720"/>
            <a:ext cx="3883295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2019/2016)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414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289/125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0,495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181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ST 10°- 43°C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Doplňkový </a:t>
            </a:r>
            <a:r>
              <a:rPr lang="cs-CZ" altLang="cs-CZ" sz="800" b="1" dirty="0">
                <a:latin typeface="Arial" charset="0"/>
              </a:rPr>
              <a:t>obsah v</a:t>
            </a:r>
            <a:r>
              <a:rPr lang="cs-CZ" altLang="cs-CZ" sz="800" b="1" dirty="0" smtClean="0">
                <a:latin typeface="Arial" charset="0"/>
              </a:rPr>
              <a:t> aplikaci </a:t>
            </a:r>
            <a:r>
              <a:rPr lang="cs-CZ" altLang="cs-CZ" sz="800" b="1" dirty="0">
                <a:latin typeface="Arial" charset="0"/>
              </a:rPr>
              <a:t>hOn </a:t>
            </a:r>
            <a:r>
              <a:rPr lang="cs-CZ" altLang="cs-CZ" sz="800" dirty="0">
                <a:latin typeface="Arial" charset="0"/>
              </a:rPr>
              <a:t>(např. Food Locator, My Inventory, Advanced Drink Assistant, </a:t>
            </a:r>
            <a:r>
              <a:rPr lang="cs-CZ" altLang="cs-CZ" sz="800" dirty="0" smtClean="0">
                <a:latin typeface="Arial" charset="0"/>
              </a:rPr>
              <a:t>atd.. Bez možnosti dálkového ovládání a připojení k Wifi)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kompresor </a:t>
            </a:r>
            <a:r>
              <a:rPr lang="cs-CZ" altLang="cs-CZ" sz="800" dirty="0">
                <a:latin typeface="Arial" charset="0"/>
              </a:rPr>
              <a:t>– tichý a energeticky úsporný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</a:t>
            </a:r>
            <a:r>
              <a:rPr lang="cs-CZ" altLang="cs-CZ" sz="800" dirty="0">
                <a:latin typeface="Arial" charset="0"/>
              </a:rPr>
              <a:t>– beznámrazová technologie mrazení s rovnoměrnou distribucí chladného </a:t>
            </a:r>
            <a:r>
              <a:rPr lang="cs-CZ" altLang="cs-CZ" sz="800" dirty="0" smtClean="0">
                <a:latin typeface="Arial" charset="0"/>
              </a:rPr>
              <a:t>vzduchu.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Fresh 0°Zone – nulová zóna, příp. lze vypnout a slouží jako běžná zásuvka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Easy Access </a:t>
            </a:r>
            <a:r>
              <a:rPr lang="cs-CZ" altLang="cs-CZ" sz="800" dirty="0">
                <a:latin typeface="Arial" charset="0"/>
              </a:rPr>
              <a:t>– dvě samostatně přístupné externí zásuvky do mrazáku na teleskopických výsuvech. Úspora 30 % energie při otevírání</a:t>
            </a:r>
            <a:r>
              <a:rPr lang="cs-CZ" altLang="cs-CZ" sz="800" dirty="0" smtClean="0">
                <a:latin typeface="Arial" charset="0"/>
              </a:rPr>
              <a:t>.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až +8 </a:t>
            </a:r>
            <a:r>
              <a:rPr lang="cs-CZ" altLang="cs-CZ" sz="800" dirty="0">
                <a:latin typeface="Arial" charset="0"/>
              </a:rPr>
              <a:t>°C chladnička / </a:t>
            </a:r>
            <a:r>
              <a:rPr lang="cs-CZ" altLang="cs-CZ" sz="800" dirty="0" smtClean="0">
                <a:latin typeface="Arial" charset="0"/>
              </a:rPr>
              <a:t>-16 až -24 °C mrazák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 umístěný uvnitř </a:t>
            </a:r>
            <a:r>
              <a:rPr lang="cs-CZ" altLang="cs-CZ" sz="800" dirty="0" smtClean="0">
                <a:latin typeface="Arial" charset="0"/>
              </a:rPr>
              <a:t>lednice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Automatické </a:t>
            </a:r>
            <a:r>
              <a:rPr lang="cs-CZ" altLang="cs-CZ" sz="800" dirty="0">
                <a:latin typeface="Arial" charset="0"/>
              </a:rPr>
              <a:t>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</a:t>
            </a:r>
            <a:r>
              <a:rPr lang="cs-CZ" altLang="cs-CZ" sz="800" dirty="0" smtClean="0">
                <a:latin typeface="Arial" charset="0"/>
              </a:rPr>
              <a:t>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Chladnička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+1  skleněné </a:t>
            </a:r>
            <a:r>
              <a:rPr lang="cs-CZ" altLang="cs-CZ" sz="800" dirty="0" smtClean="0">
                <a:latin typeface="Arial" charset="0"/>
              </a:rPr>
              <a:t>police </a:t>
            </a:r>
            <a:r>
              <a:rPr lang="cs-CZ" altLang="cs-CZ" sz="800" dirty="0">
                <a:latin typeface="Arial" charset="0"/>
              </a:rPr>
              <a:t>/ </a:t>
            </a:r>
            <a:r>
              <a:rPr lang="cs-CZ" altLang="cs-CZ" sz="800" dirty="0" smtClean="0">
                <a:latin typeface="Arial" charset="0"/>
              </a:rPr>
              <a:t>5 přihrádek </a:t>
            </a:r>
            <a:r>
              <a:rPr lang="cs-CZ" altLang="cs-CZ" sz="800" dirty="0">
                <a:latin typeface="Arial" charset="0"/>
              </a:rPr>
              <a:t>ve dveřích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 zásuvka Fresh 0°Zone/ 1 zásuvka Fresh Box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2 externí zásuvky se snadnými přístupem – úspora 30 %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energie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Vanička na výrobu ledu (manuální plnění)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LED osvětlení/ </a:t>
            </a:r>
            <a:r>
              <a:rPr lang="cs-CZ" altLang="cs-CZ" sz="800" dirty="0">
                <a:latin typeface="Arial" charset="0"/>
              </a:rPr>
              <a:t>Integrované madlo / 2 nastavitelné </a:t>
            </a:r>
            <a:r>
              <a:rPr lang="cs-CZ" altLang="cs-CZ" sz="800" dirty="0" smtClean="0">
                <a:latin typeface="Arial" charset="0"/>
              </a:rPr>
              <a:t>nožičky/2 kolečka/ Výměnný </a:t>
            </a:r>
            <a:r>
              <a:rPr lang="cs-CZ" altLang="cs-CZ" sz="800" dirty="0">
                <a:latin typeface="Arial" charset="0"/>
              </a:rPr>
              <a:t>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5030779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34006118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6901018097027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Stříbrný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latin typeface="Arial" panose="020B0604020202020204" pitchFamily="34" charset="0"/>
              </a:rPr>
              <a:t>výrobku V × Š ×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2144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4716016" y="3811677"/>
            <a:ext cx="828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Výměnný závěs </a:t>
            </a:r>
            <a:r>
              <a:rPr lang="cs-CZ" alt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dveří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6" name="Obrázek 45">
            <a:extLst>
              <a:ext uri="{FF2B5EF4-FFF2-40B4-BE49-F238E27FC236}">
                <a16:creationId xmlns:a16="http://schemas.microsoft.com/office/drawing/2014/main" xmlns="" id="{AAE1F1CD-2671-DD3B-B4B3-1CE06DFFE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223" y="3736782"/>
            <a:ext cx="618583" cy="618583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xmlns="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117" y="1144246"/>
            <a:ext cx="555625" cy="555625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xmlns="" id="{883DDC93-6C83-E7C3-0261-E51E8B1C3F3C}"/>
              </a:ext>
            </a:extLst>
          </p:cNvPr>
          <p:cNvSpPr txBox="1"/>
          <p:nvPr/>
        </p:nvSpPr>
        <p:spPr>
          <a:xfrm>
            <a:off x="4625550" y="113962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Surround Total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632568" y="1916832"/>
            <a:ext cx="914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zásuvky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Access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samostatný a snadný přístup do mrazáku s 30% úsporou energie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651389" y="3079109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dB(A)</a:t>
            </a:r>
            <a:endParaRPr lang="cs-CZ" altLang="cs-CZ" sz="800" b="1" dirty="0">
              <a:latin typeface="Arial" charset="0"/>
            </a:endParaRPr>
          </a:p>
          <a:p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4733745" y="4376034"/>
            <a:ext cx="715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LED osvětlení     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s nízkou spotřebou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3906387" y="5886757"/>
            <a:ext cx="660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Nulová</a:t>
            </a:r>
          </a:p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zóna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/>
          <p:cNvSpPr txBox="1"/>
          <p:nvPr/>
        </p:nvSpPr>
        <p:spPr>
          <a:xfrm>
            <a:off x="3804498" y="5143192"/>
            <a:ext cx="95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4776882" y="5091837"/>
            <a:ext cx="828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Invertorový kompresor –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nízká spotřeba, tichý chod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4684431" y="5852829"/>
            <a:ext cx="848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Zásuvka Fresh 0°Zone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– nulová zóna nebo při vypnutí slouží jako běžná zásuvka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0" t="1701" r="25850" b="4850"/>
          <a:stretch/>
        </p:blipFill>
        <p:spPr>
          <a:xfrm>
            <a:off x="6674239" y="2132856"/>
            <a:ext cx="1426153" cy="282061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1" t="5900" r="29601" b="4851"/>
          <a:stretch/>
        </p:blipFill>
        <p:spPr>
          <a:xfrm>
            <a:off x="5580112" y="1484784"/>
            <a:ext cx="1081415" cy="353539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71477" y="404425"/>
            <a:ext cx="706388" cy="6926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558545"/>
            <a:ext cx="863220" cy="17264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305" y="2864581"/>
            <a:ext cx="720000" cy="720000"/>
          </a:xfrm>
          <a:prstGeom prst="rect">
            <a:avLst/>
          </a:prstGeom>
        </p:spPr>
      </p:pic>
      <p:pic>
        <p:nvPicPr>
          <p:cNvPr id="38" name="Obrázek 3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462" y="1955408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3998050" y="4490568"/>
            <a:ext cx="582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  <a:endParaRPr lang="cs-CZ" sz="16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2439</TotalTime>
  <Words>111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293</cp:revision>
  <cp:lastPrinted>2025-07-01T09:17:14Z</cp:lastPrinted>
  <dcterms:created xsi:type="dcterms:W3CDTF">2015-07-16T11:02:07Z</dcterms:created>
  <dcterms:modified xsi:type="dcterms:W3CDTF">2025-10-08T10:47:12Z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