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01.09.2023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HSW79F18CIMM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</a:t>
            </a:r>
            <a:r>
              <a:rPr lang="cs-CZ" altLang="cs-CZ" sz="1400" dirty="0">
                <a:latin typeface="Arial" charset="0"/>
              </a:rPr>
              <a:t>stojící chladnička Side by Side 90 </a:t>
            </a:r>
            <a:r>
              <a:rPr lang="cs-CZ" altLang="cs-CZ" sz="1400" dirty="0" smtClean="0">
                <a:latin typeface="Arial" charset="0"/>
              </a:rPr>
              <a:t>cm,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SBS </a:t>
            </a:r>
            <a:r>
              <a:rPr lang="cs-CZ" altLang="cs-CZ" sz="1400" dirty="0">
                <a:solidFill>
                  <a:srgbClr val="4472C4"/>
                </a:solidFill>
                <a:latin typeface="Arial" charset="0"/>
              </a:rPr>
              <a:t>90 Series </a:t>
            </a:r>
            <a:r>
              <a:rPr lang="cs-CZ" altLang="cs-CZ" sz="1400" dirty="0" smtClean="0">
                <a:solidFill>
                  <a:srgbClr val="4472C4"/>
                </a:solidFill>
                <a:latin typeface="Arial" charset="0"/>
              </a:rPr>
              <a:t>7</a:t>
            </a:r>
            <a:endParaRPr lang="cs-CZ" altLang="cs-CZ" sz="1400" dirty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Frost, Invertorový kompresor se zárukou 12 let, Automatický výrobník ledu, Uhlíkový filtr,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Humidity Zone, 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72008" y="908720"/>
            <a:ext cx="3995936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>
                <a:latin typeface="Arial" charset="0"/>
              </a:rPr>
              <a:t>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Celkový čistý objem (l)		</a:t>
            </a:r>
            <a:r>
              <a:rPr lang="cs-CZ" altLang="cs-CZ" sz="800" dirty="0" smtClean="0">
                <a:latin typeface="Arial" charset="0"/>
              </a:rPr>
              <a:t>601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</a:t>
            </a:r>
            <a:r>
              <a:rPr lang="cs-CZ" altLang="cs-CZ" sz="800" dirty="0" smtClean="0">
                <a:latin typeface="Arial" charset="0"/>
              </a:rPr>
              <a:t>391/210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0,600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</a:t>
            </a:r>
            <a:r>
              <a:rPr lang="cs-CZ" altLang="cs-CZ" sz="800" dirty="0" smtClean="0">
                <a:latin typeface="Arial" charset="0"/>
              </a:rPr>
              <a:t>219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10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pW)	</a:t>
            </a:r>
            <a:r>
              <a:rPr lang="cs-CZ" altLang="cs-CZ" sz="800" dirty="0" smtClean="0">
                <a:latin typeface="Arial" charset="0"/>
              </a:rPr>
              <a:t>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SN - </a:t>
            </a:r>
            <a:r>
              <a:rPr lang="cs-CZ" altLang="cs-CZ" sz="800" dirty="0" smtClean="0">
                <a:latin typeface="Arial" charset="0"/>
              </a:rPr>
              <a:t>ST  </a:t>
            </a:r>
            <a:r>
              <a:rPr lang="cs-CZ" altLang="cs-CZ" sz="800" dirty="0">
                <a:latin typeface="Arial" charset="0"/>
              </a:rPr>
              <a:t>10°- </a:t>
            </a:r>
            <a:r>
              <a:rPr lang="cs-CZ" altLang="cs-CZ" sz="800" dirty="0" smtClean="0">
                <a:latin typeface="Arial" charset="0"/>
              </a:rPr>
              <a:t>38°C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		</a:t>
            </a:r>
            <a:r>
              <a:rPr lang="cs-CZ" altLang="cs-CZ" sz="800" dirty="0" smtClean="0">
                <a:latin typeface="Arial" charset="0"/>
              </a:rPr>
              <a:t>G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Locator, My Inventory, Advanced Drink Assistant, atd.)</a:t>
            </a:r>
            <a:endParaRPr lang="cs-CZ" altLang="cs-CZ" sz="800" b="1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Invertorový </a:t>
            </a:r>
            <a:r>
              <a:rPr lang="cs-CZ" altLang="cs-CZ" sz="800" b="1" dirty="0">
                <a:latin typeface="Arial" charset="0"/>
              </a:rPr>
              <a:t>kompresor – tichý a energeticky úsporný chod                    s prodlouženou zárukou 12 let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Total No Frost – beznámrazová technologie mrazení, panel Multi Air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            Flow v zadní části zabezpečuje  aktivní cirkulaci vzduchu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Automatický výrobník ledu ve dveřích mrazáku (nezabírá prostor v mrazící části) s podavačem (kostky, tříšť, voda) a možností vypnutí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Uhlíkový </a:t>
            </a:r>
            <a:r>
              <a:rPr lang="cs-CZ" altLang="cs-CZ" sz="800" b="1" dirty="0" smtClean="0">
                <a:latin typeface="Arial" charset="0"/>
              </a:rPr>
              <a:t>filtr se snadným přístupem v lednici </a:t>
            </a:r>
            <a:r>
              <a:rPr lang="cs-CZ" altLang="cs-CZ" sz="800" b="1" dirty="0">
                <a:latin typeface="Arial" charset="0"/>
              </a:rPr>
              <a:t>pro připojení na přívod vody součástí balení (ukazatel stavu a reset filtru na </a:t>
            </a:r>
            <a:r>
              <a:rPr lang="cs-CZ" altLang="cs-CZ" sz="800" b="1" dirty="0" smtClean="0">
                <a:latin typeface="Arial" charset="0"/>
              </a:rPr>
              <a:t>displeji)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HCS </a:t>
            </a:r>
            <a:r>
              <a:rPr lang="cs-CZ" altLang="cs-CZ" sz="800" b="1" dirty="0">
                <a:latin typeface="Arial" charset="0"/>
              </a:rPr>
              <a:t>filtr v zásuvce Humidity </a:t>
            </a:r>
            <a:r>
              <a:rPr lang="cs-CZ" altLang="cs-CZ" sz="800" dirty="0">
                <a:latin typeface="Arial" charset="0"/>
              </a:rPr>
              <a:t>Zone pro udržení 90% vlhkosti a zachování čerstvosti potravin až 2x déle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Tichý </a:t>
            </a:r>
            <a:r>
              <a:rPr lang="cs-CZ" altLang="cs-CZ" sz="800" b="1" dirty="0">
                <a:latin typeface="Arial" charset="0"/>
              </a:rPr>
              <a:t>chod pouhých </a:t>
            </a:r>
            <a:r>
              <a:rPr lang="cs-CZ" altLang="cs-CZ" sz="800" b="1" dirty="0" smtClean="0">
                <a:latin typeface="Arial" charset="0"/>
              </a:rPr>
              <a:t>35 </a:t>
            </a:r>
            <a:r>
              <a:rPr lang="cs-CZ" altLang="cs-CZ" sz="800" b="1" dirty="0">
                <a:latin typeface="Arial" charset="0"/>
              </a:rPr>
              <a:t>dB(A)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</a:t>
            </a:r>
            <a:r>
              <a:rPr lang="cs-CZ" altLang="cs-CZ" sz="800" dirty="0">
                <a:latin typeface="Arial" charset="0"/>
              </a:rPr>
              <a:t>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Funkce Rychlé chlazení, Rychlé mrazení, Dovolená, Auto nastavení, Ukazatel filtru/resetování, výdej ledu a vody, Dětská pojistka, Stand by – pohotovostní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Elektronické ovládání teploty +1 až +9°C chladnička / -14 až -24°C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</a:t>
            </a:r>
            <a:r>
              <a:rPr lang="cs-CZ" altLang="cs-CZ" sz="800" dirty="0" smtClean="0">
                <a:latin typeface="Arial" charset="0"/>
              </a:rPr>
              <a:t>dvířkách; Automatické </a:t>
            </a:r>
            <a:r>
              <a:rPr lang="cs-CZ" altLang="cs-CZ" sz="800" dirty="0">
                <a:latin typeface="Arial" charset="0"/>
              </a:rPr>
              <a:t>odmrazování chladničky i </a:t>
            </a:r>
            <a:r>
              <a:rPr lang="cs-CZ" altLang="cs-CZ" sz="800" dirty="0" smtClean="0">
                <a:latin typeface="Arial" charset="0"/>
              </a:rPr>
              <a:t>mrazáku; Akustický </a:t>
            </a:r>
            <a:r>
              <a:rPr lang="cs-CZ" altLang="cs-CZ" sz="800" dirty="0">
                <a:latin typeface="Arial" charset="0"/>
              </a:rPr>
              <a:t>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+1 skleněné police / </a:t>
            </a:r>
            <a:r>
              <a:rPr lang="cs-CZ" altLang="cs-CZ" sz="800" dirty="0" smtClean="0">
                <a:latin typeface="Arial" charset="0"/>
              </a:rPr>
              <a:t>5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(z toho 3 s náklonem 95°proti pádu potravin, 1x </a:t>
            </a:r>
            <a:r>
              <a:rPr lang="cs-CZ" altLang="cs-CZ" sz="800" dirty="0">
                <a:latin typeface="Arial" charset="0"/>
              </a:rPr>
              <a:t>zásuvka na </a:t>
            </a:r>
            <a:r>
              <a:rPr lang="cs-CZ" altLang="cs-CZ" sz="800" dirty="0" smtClean="0">
                <a:latin typeface="Arial" charset="0"/>
              </a:rPr>
              <a:t>zeleninu, 1x Humidity Zone, Držák na víno a na vajíčka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  <a:endParaRPr lang="cs-CZ" altLang="cs-CZ" sz="800" b="1" dirty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3 +1 skleněné police / automatický výrobník ledu ve dveřích / 2x </a:t>
            </a:r>
            <a:r>
              <a:rPr lang="cs-CZ" altLang="cs-CZ" sz="800" dirty="0" smtClean="0">
                <a:latin typeface="Arial" charset="0"/>
              </a:rPr>
              <a:t>zásuvka/ </a:t>
            </a:r>
            <a:endParaRPr lang="cs-CZ" altLang="cs-CZ" sz="800" dirty="0" smtClean="0">
              <a:latin typeface="Arial" charset="0"/>
            </a:endParaRPr>
          </a:p>
          <a:p>
            <a:pPr marL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2 </a:t>
            </a:r>
            <a:r>
              <a:rPr lang="cs-CZ" altLang="cs-CZ" sz="800" dirty="0" smtClean="0">
                <a:latin typeface="Arial" charset="0"/>
              </a:rPr>
              <a:t>přihrádky ve dveřích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 smtClean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LED Daylight  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/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Integrované madlo / 2 nastavitelné nožičky; 2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kolečka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Auto Stop 90°- otevírání dvířek v úhlu 90°s automatickým zastavením</a:t>
            </a:r>
            <a:endParaRPr lang="cs-CZ" altLang="cs-CZ" sz="800" b="1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34005285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6901018088193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1775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726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100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1882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967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780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110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922112" y="1678126"/>
            <a:ext cx="87453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177,5</a:t>
            </a:r>
          </a:p>
          <a:p>
            <a:pPr algn="r"/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740874" y="1739585"/>
            <a:ext cx="143944" cy="605767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="" xmlns:a16="http://schemas.microsoft.com/office/drawing/2014/main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08" y="1753505"/>
            <a:ext cx="684000" cy="6821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768324" y="3429000"/>
            <a:ext cx="91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793061" y="1785010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Zdarma prodloužená záruka 12 let na invertorový kompresor</a:t>
            </a: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615" y="3322831"/>
            <a:ext cx="612000" cy="612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106" y="931471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2531121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Automatický výrobník ledu ve dveřích mrazáku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podavač vody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Obrázek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7748" y="4009307"/>
            <a:ext cx="720000" cy="720000"/>
          </a:xfrm>
          <a:prstGeom prst="rect">
            <a:avLst/>
          </a:prstGeom>
        </p:spPr>
      </p:pic>
      <p:sp>
        <p:nvSpPr>
          <p:cNvPr id="36" name="TextovéPole 35"/>
          <p:cNvSpPr txBox="1"/>
          <p:nvPr/>
        </p:nvSpPr>
        <p:spPr>
          <a:xfrm>
            <a:off x="4778244" y="4005064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947595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615" y="4725144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958" y="2560110"/>
            <a:ext cx="720000" cy="720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48" y="5445224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41740" y="5465732"/>
            <a:ext cx="893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Stop 90°panty dvířek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854192" y="980728"/>
            <a:ext cx="862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 rotWithShape="1">
          <a:blip r:embed="rId11"/>
          <a:srcRect l="3022" t="8817" r="4558" b="5317"/>
          <a:stretch/>
        </p:blipFill>
        <p:spPr>
          <a:xfrm>
            <a:off x="4054778" y="961257"/>
            <a:ext cx="733246" cy="741873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" t="4851" r="3064" b="5900"/>
          <a:stretch/>
        </p:blipFill>
        <p:spPr>
          <a:xfrm>
            <a:off x="6750473" y="3611927"/>
            <a:ext cx="1272272" cy="1441909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87" t="5900" r="14787" b="6951"/>
          <a:stretch/>
        </p:blipFill>
        <p:spPr>
          <a:xfrm>
            <a:off x="5739189" y="1556792"/>
            <a:ext cx="1072354" cy="2022848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90089" y="916910"/>
            <a:ext cx="706388" cy="69269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745" y="1628800"/>
            <a:ext cx="977481" cy="195496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101</Words>
  <Application>Microsoft Office PowerPoint</Application>
  <PresentationFormat>Předvádění na obrazovce (4:3)</PresentationFormat>
  <Paragraphs>62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265</cp:revision>
  <cp:lastPrinted>2016-05-31T13:00:02Z</cp:lastPrinted>
  <dcterms:created xsi:type="dcterms:W3CDTF">2015-07-16T11:02:07Z</dcterms:created>
  <dcterms:modified xsi:type="dcterms:W3CDTF">2023-09-01T09:23:42Z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