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>
        <p:scale>
          <a:sx n="150" d="100"/>
          <a:sy n="150" d="100"/>
        </p:scale>
        <p:origin x="43" y="-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H6 ID68M5YTB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Multifunkční trouba ID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6 s pravým horkým vzduchem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Wi-Fi a Bluetooth, 300°C, Pyrolytické čištění, dotykový displej TFT Premium UX, 2x osvětlení, Soft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Close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a Soft Open, Kamera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883509"/>
            <a:ext cx="3907768" cy="52200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78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A++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solidFill>
                  <a:srgbClr val="FF0000"/>
                </a:solidFill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  <a:cs typeface="+mn-cs"/>
              </a:rPr>
              <a:t>. en. Statický program (kWh) 		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0,97</a:t>
            </a: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solidFill>
                  <a:srgbClr val="FF0000"/>
                </a:solidFill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  <a:cs typeface="+mn-cs"/>
              </a:rPr>
              <a:t>. en. Nucená ventilace (kWh) 		0,54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Celkový příkon (W)			3300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Min/Max teplota (°C)		30°C-300°C</a:t>
            </a:r>
            <a:r>
              <a:rPr lang="cs-CZ" sz="800" b="0" i="0" dirty="0">
                <a:solidFill>
                  <a:srgbClr val="1F1F1F"/>
                </a:solidFill>
                <a:effectLst/>
                <a:latin typeface="Google Sans"/>
              </a:rPr>
              <a:t>*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9 základních programů + 7 speciálních</a:t>
            </a:r>
          </a:p>
          <a:p>
            <a:pPr marL="0" indent="0" algn="l">
              <a:buNone/>
            </a:pPr>
            <a:r>
              <a:rPr lang="cs-CZ" sz="800" dirty="0">
                <a:latin typeface="Arial" charset="0"/>
              </a:rPr>
              <a:t>ECO, Statický, Víceúrovňový, Statický+ ventilátor, Gril, Super Grill, Gril + ventilátor, Spodní ohřev + ventilátor, Spodní ohřev, </a:t>
            </a:r>
            <a:r>
              <a:rPr lang="cs-CZ" sz="800" b="1" dirty="0">
                <a:latin typeface="Arial" charset="0"/>
              </a:rPr>
              <a:t>Speciální programy</a:t>
            </a:r>
            <a:r>
              <a:rPr lang="cs-CZ" sz="800" dirty="0">
                <a:latin typeface="Arial" charset="0"/>
              </a:rPr>
              <a:t>: Pizza, Sušení, Udržování v teple, Jogurt, Kynutí, </a:t>
            </a:r>
            <a:r>
              <a:rPr lang="cs-CZ" sz="800" dirty="0" err="1">
                <a:latin typeface="Arial" charset="0"/>
              </a:rPr>
              <a:t>Viceúrovňové</a:t>
            </a:r>
            <a:r>
              <a:rPr lang="cs-CZ" sz="800" dirty="0">
                <a:latin typeface="Arial" charset="0"/>
              </a:rPr>
              <a:t>+, </a:t>
            </a:r>
            <a:r>
              <a:rPr lang="cs-CZ" sz="800" dirty="0" err="1">
                <a:latin typeface="Arial" charset="0"/>
              </a:rPr>
              <a:t>AirFry</a:t>
            </a: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800" b="0" i="0" dirty="0">
                <a:effectLst/>
                <a:latin typeface="Google Sans"/>
              </a:rPr>
              <a:t>*</a:t>
            </a:r>
            <a:r>
              <a:rPr lang="cs-CZ" altLang="cs-CZ" sz="800" dirty="0">
                <a:latin typeface="Arial" charset="0"/>
              </a:rPr>
              <a:t>Teplota 300°C pouze pro program Pizza</a:t>
            </a:r>
            <a:br>
              <a:rPr lang="cs-CZ" altLang="cs-CZ" sz="800" dirty="0">
                <a:latin typeface="Arial" charset="0"/>
              </a:rPr>
            </a:b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  <a:r>
              <a:rPr lang="cs-CZ" altLang="cs-CZ" sz="800" b="1" u="sng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Technologie </a:t>
            </a:r>
            <a:r>
              <a:rPr lang="cs-CZ" altLang="cs-CZ" sz="800" b="1" dirty="0" err="1">
                <a:latin typeface="Arial" charset="0"/>
                <a:cs typeface="+mn-cs"/>
              </a:rPr>
              <a:t>Over</a:t>
            </a:r>
            <a:r>
              <a:rPr lang="cs-CZ" altLang="cs-CZ" sz="800" b="1" dirty="0">
                <a:latin typeface="Arial" charset="0"/>
                <a:cs typeface="+mn-cs"/>
              </a:rPr>
              <a:t>-</a:t>
            </a:r>
            <a:r>
              <a:rPr lang="cs-CZ" altLang="cs-CZ" sz="800" b="1" dirty="0" err="1">
                <a:latin typeface="Arial" charset="0"/>
                <a:cs typeface="+mn-cs"/>
              </a:rPr>
              <a:t>The</a:t>
            </a:r>
            <a:r>
              <a:rPr lang="cs-CZ" altLang="cs-CZ" sz="800" b="1" dirty="0">
                <a:latin typeface="Arial" charset="0"/>
                <a:cs typeface="+mn-cs"/>
              </a:rPr>
              <a:t>-Air (OTA) </a:t>
            </a:r>
            <a:r>
              <a:rPr lang="cs-CZ" altLang="cs-CZ" sz="800" dirty="0">
                <a:latin typeface="Arial" charset="0"/>
                <a:cs typeface="+mn-cs"/>
              </a:rPr>
              <a:t>-  trouba vždy připojená k internetu a automaticky přijímá nejnovější aktualizace. Tím získáváte nejen nové recepty, ale také vylepšení softwaru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</a:t>
            </a:r>
            <a:r>
              <a:rPr lang="cs-CZ" altLang="cs-CZ" sz="800" dirty="0">
                <a:latin typeface="Arial" charset="0"/>
              </a:rPr>
              <a:t>–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možnost připojení k aplikaci </a:t>
            </a:r>
            <a:r>
              <a:rPr lang="cs-CZ" altLang="cs-CZ" sz="800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Funkce </a:t>
            </a:r>
            <a:r>
              <a:rPr lang="cs-CZ" altLang="cs-CZ" sz="800" b="1" dirty="0" err="1">
                <a:latin typeface="Arial" charset="0"/>
              </a:rPr>
              <a:t>Everyday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cooking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Nabídka kategorií potravin umožňuje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připravovat různé recepty bez předehřívání trouby díky určeným programům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(Maso, Ryby, Zelenina)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Hydrolytické</a:t>
            </a:r>
            <a:r>
              <a:rPr lang="cs-CZ" altLang="cs-CZ" sz="800" b="1" dirty="0">
                <a:latin typeface="Arial" charset="0"/>
              </a:rPr>
              <a:t> čištění </a:t>
            </a:r>
            <a:r>
              <a:rPr lang="cs-CZ" altLang="cs-CZ" sz="800" dirty="0">
                <a:latin typeface="Arial" charset="0"/>
              </a:rPr>
              <a:t>– ekologické čištění pomocí vody, které je hotové za 90 min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Py</a:t>
            </a:r>
            <a:r>
              <a:rPr lang="cs-CZ" altLang="cs-CZ" sz="800" b="1" dirty="0">
                <a:latin typeface="Arial" charset="0"/>
              </a:rPr>
              <a:t>rolytické čištění </a:t>
            </a:r>
            <a:r>
              <a:rPr lang="cs-CZ" altLang="cs-CZ" sz="800" dirty="0">
                <a:latin typeface="Arial" charset="0"/>
              </a:rPr>
              <a:t>– čištění trouby za vysoké teploty až 430°C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3 </a:t>
            </a:r>
            <a:r>
              <a:rPr lang="cs-CZ" altLang="cs-CZ" sz="800" dirty="0">
                <a:latin typeface="Arial" charset="0"/>
                <a:cs typeface="+mn-cs"/>
              </a:rPr>
              <a:t>bezpečnostní skla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	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7 úrovní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Nerezové postranní pojezdy (prémiové)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Click&amp;Clean</a:t>
            </a:r>
            <a:r>
              <a:rPr lang="cs-CZ" altLang="cs-CZ" sz="800" b="1" dirty="0">
                <a:latin typeface="Arial" charset="0"/>
              </a:rPr>
              <a:t> - </a:t>
            </a:r>
            <a:r>
              <a:rPr lang="cs-CZ" altLang="cs-CZ" sz="800" dirty="0">
                <a:latin typeface="Arial" charset="0"/>
              </a:rPr>
              <a:t>pro snadné čištění skel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TFT displej (Premium UX) - Plně dotykové ovládání + barevný displej (recepty, dětský zámek, osvětlení, dálkové ovládání, play/stop)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1x p</a:t>
            </a:r>
            <a:r>
              <a:rPr lang="cs-CZ" altLang="cs-CZ" sz="800" b="1" dirty="0">
                <a:latin typeface="Arial" charset="0"/>
                <a:cs typeface="+mn-cs"/>
              </a:rPr>
              <a:t>ostranní osvětlení + 1x osvětlení v horním rohu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Soft </a:t>
            </a:r>
            <a:r>
              <a:rPr lang="cs-CZ" altLang="cs-CZ" sz="800" b="1" dirty="0" err="1">
                <a:latin typeface="Arial" charset="0"/>
                <a:cs typeface="+mn-cs"/>
              </a:rPr>
              <a:t>Close</a:t>
            </a:r>
            <a:r>
              <a:rPr lang="cs-CZ" altLang="cs-CZ" sz="800" dirty="0">
                <a:latin typeface="Arial" charset="0"/>
                <a:cs typeface="+mn-cs"/>
              </a:rPr>
              <a:t> – závěsy tlumící pohyb dvířek během zavírání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Soft Open </a:t>
            </a:r>
            <a:r>
              <a:rPr lang="cs-CZ" altLang="cs-CZ" sz="800" dirty="0">
                <a:latin typeface="Arial" charset="0"/>
              </a:rPr>
              <a:t>– pohodlná manipulace při otevírání dvířek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Kamera uvnitř trouby </a:t>
            </a:r>
            <a:r>
              <a:rPr lang="cs-CZ" altLang="cs-CZ" sz="800" dirty="0">
                <a:latin typeface="Arial" charset="0"/>
                <a:cs typeface="+mn-cs"/>
              </a:rPr>
              <a:t>– umístěná ve dvířkách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Designové osvětlení </a:t>
            </a:r>
            <a:r>
              <a:rPr lang="cs-CZ" altLang="cs-CZ" sz="800" dirty="0">
                <a:latin typeface="Arial" charset="0"/>
              </a:rPr>
              <a:t>– umístěné pod ovládacím panelem</a:t>
            </a:r>
            <a:endParaRPr lang="cs-CZ" altLang="cs-CZ" sz="800" dirty="0">
              <a:latin typeface="Arial" charset="0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33703946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8059019086033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Připojení		K</a:t>
            </a:r>
            <a:r>
              <a:rPr lang="cs-CZ" sz="800" dirty="0">
                <a:latin typeface="Arial" charset="0"/>
              </a:rPr>
              <a:t>abel s vidlicí 230V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35,7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37,64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720834" y="1076090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795667" y="1900171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833338" y="2814376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Postranní osvětlení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465F23-FF22-46EE-901E-B0690441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256" y="1024855"/>
            <a:ext cx="589760" cy="62624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AD5A672-9D3B-4494-BFD9-E023DE19B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946" y="2633742"/>
            <a:ext cx="705392" cy="683188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75EAABF9-C665-474B-818A-DC0625773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958" y="1814439"/>
            <a:ext cx="693534" cy="55966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C48B6050-6194-4219-AFD9-96B169410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451" y="3470531"/>
            <a:ext cx="731511" cy="683188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8B9F9D3-E082-4EB9-AFCB-466BCAC760C4}"/>
              </a:ext>
            </a:extLst>
          </p:cNvPr>
          <p:cNvSpPr txBox="1"/>
          <p:nvPr/>
        </p:nvSpPr>
        <p:spPr>
          <a:xfrm>
            <a:off x="4813360" y="3715084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Pyrolytické čištění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AED1248-BF50-41C3-B6C1-2793E746CA6A}"/>
              </a:ext>
            </a:extLst>
          </p:cNvPr>
          <p:cNvSpPr txBox="1"/>
          <p:nvPr/>
        </p:nvSpPr>
        <p:spPr>
          <a:xfrm>
            <a:off x="95138" y="6195949"/>
            <a:ext cx="447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plech – 20 mm			1× Fritovací koš </a:t>
            </a:r>
            <a:r>
              <a:rPr lang="cs-CZ" sz="800" dirty="0" err="1">
                <a:solidFill>
                  <a:schemeClr val="bg1"/>
                </a:solidFill>
                <a:latin typeface="Arial" charset="0"/>
              </a:rPr>
              <a:t>AirFry</a:t>
            </a:r>
            <a:endParaRPr lang="cs-CZ" sz="800" dirty="0">
              <a:solidFill>
                <a:schemeClr val="bg1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plech – 40 mm			1x Teplotní sonda (Wifi)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2× rošt (z toho 1x prémiový s rukojetí)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teleskopické výsuvy – 2 úrovně plně výsuvné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07B77E-2E54-4DD7-DF72-489494855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882" y="1294751"/>
            <a:ext cx="2110815" cy="20870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6785CB-EA4C-8F34-F669-B49B43AE4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3897" y="3470531"/>
            <a:ext cx="1745617" cy="9665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E5B158B-439F-888A-5E29-20324B6BC3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5050" y="3470531"/>
            <a:ext cx="1338014" cy="12003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46FA1D5-C075-B360-A4D9-27EC9FDF9C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9874" y="4333649"/>
            <a:ext cx="624319" cy="624319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D83A024-077A-328F-695C-AA790E574BEA}"/>
              </a:ext>
            </a:extLst>
          </p:cNvPr>
          <p:cNvSpPr txBox="1"/>
          <p:nvPr/>
        </p:nvSpPr>
        <p:spPr>
          <a:xfrm>
            <a:off x="4784193" y="4398272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AirFry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zdravé smažení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62B6384-FDD9-656F-4453-190EE053C1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9874" y="5091101"/>
            <a:ext cx="598465" cy="601197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15AB7C5F-BBDE-1F71-6B69-045EA353C632}"/>
              </a:ext>
            </a:extLst>
          </p:cNvPr>
          <p:cNvSpPr txBox="1"/>
          <p:nvPr/>
        </p:nvSpPr>
        <p:spPr>
          <a:xfrm>
            <a:off x="4769049" y="5230633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Teplotní sonda Wifi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1747CF-528E-4FB1-8821-D297DBD7BA7C}">
  <ds:schemaRefs>
    <ds:schemaRef ds:uri="a09af93a-bc92-4cce-8ba3-c8fdbed82e22"/>
    <ds:schemaRef ds:uri="http://schemas.microsoft.com/office/2006/documentManagement/types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492</Words>
  <Application>Microsoft Office PowerPoint</Application>
  <PresentationFormat>Předvádění na obrazovce (4:3)</PresentationFormat>
  <Paragraphs>57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Google Sans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321</cp:revision>
  <cp:lastPrinted>2021-09-06T12:40:04Z</cp:lastPrinted>
  <dcterms:created xsi:type="dcterms:W3CDTF">2015-07-16T11:02:07Z</dcterms:created>
  <dcterms:modified xsi:type="dcterms:W3CDTF">2024-10-02T07:30:52Z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