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>
      <p:cViewPr varScale="1">
        <p:scale>
          <a:sx n="89" d="100"/>
          <a:sy n="89" d="100"/>
        </p:scale>
        <p:origin x="1310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04.01.2022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04.01.2022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04.01.2022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04.01.2022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04.01.2022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04.01.2022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04.01.2022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04.01.2022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jpe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12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g"/><Relationship Id="rId11" Type="http://schemas.openxmlformats.org/officeDocument/2006/relationships/image" Target="../media/image9.png"/><Relationship Id="rId5" Type="http://schemas.openxmlformats.org/officeDocument/2006/relationships/image" Target="../media/image3.jpg"/><Relationship Id="rId10" Type="http://schemas.openxmlformats.org/officeDocument/2006/relationships/image" Target="../media/image8.jpe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Obrázek 4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076121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44624"/>
            <a:ext cx="9145016" cy="108012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0093CE"/>
                </a:solidFill>
                <a:latin typeface="Arial" charset="0"/>
              </a:rPr>
              <a:t>CMGA25TNDB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Volně </a:t>
            </a:r>
            <a:r>
              <a:rPr lang="cs-CZ" altLang="cs-CZ" sz="1400" dirty="0" smtClean="0">
                <a:latin typeface="Arial" charset="0"/>
              </a:rPr>
              <a:t>stojící mikrovlnná trouba s </a:t>
            </a:r>
            <a:r>
              <a:rPr lang="cs-CZ" altLang="cs-CZ" sz="1400" dirty="0" smtClean="0">
                <a:latin typeface="Arial" charset="0"/>
              </a:rPr>
              <a:t>grilem New Timeless</a:t>
            </a:r>
            <a:endParaRPr lang="cs-CZ" altLang="cs-CZ" sz="14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Objem 25 l, gril, digitální displej, 900 W mikrovlny, 1000 W gril, Ø otočného talíře </a:t>
            </a: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27 </a:t>
            </a: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cm, auto programy, grilovací </a:t>
            </a: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mřížka, Autoclean program</a:t>
            </a:r>
            <a:endParaRPr lang="cs-CZ" altLang="cs-CZ" sz="1400" dirty="0">
              <a:solidFill>
                <a:srgbClr val="706F6F"/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1196752"/>
            <a:ext cx="3888432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Kapacita (l) </a:t>
            </a:r>
            <a:r>
              <a:rPr lang="cs-CZ" altLang="cs-CZ" sz="800" dirty="0">
                <a:latin typeface="Arial" charset="0"/>
              </a:rPr>
              <a:t>	</a:t>
            </a:r>
            <a:r>
              <a:rPr lang="cs-CZ" altLang="cs-CZ" sz="800" dirty="0" smtClean="0">
                <a:latin typeface="Arial" charset="0"/>
              </a:rPr>
              <a:t>		25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Maximální výkon mikrovlnný ohřev (W)		900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Maximální </a:t>
            </a:r>
            <a:r>
              <a:rPr lang="cs-CZ" altLang="cs-CZ" sz="800" dirty="0" smtClean="0">
                <a:latin typeface="Arial" charset="0"/>
              </a:rPr>
              <a:t>výkon gril (W</a:t>
            </a:r>
            <a:r>
              <a:rPr lang="cs-CZ" altLang="cs-CZ" sz="800" dirty="0">
                <a:latin typeface="Arial" charset="0"/>
              </a:rPr>
              <a:t>)		</a:t>
            </a:r>
            <a:r>
              <a:rPr lang="cs-CZ" altLang="cs-CZ" sz="800" dirty="0" smtClean="0">
                <a:latin typeface="Arial" charset="0"/>
              </a:rPr>
              <a:t>1000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Celkový příkon (W)			</a:t>
            </a:r>
            <a:r>
              <a:rPr lang="cs-CZ" altLang="cs-CZ" sz="800" dirty="0" smtClean="0">
                <a:latin typeface="Arial" charset="0"/>
              </a:rPr>
              <a:t>1400</a:t>
            </a: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Průměr otočného talíře (mm)		</a:t>
            </a:r>
            <a:r>
              <a:rPr lang="cs-CZ" altLang="cs-CZ" sz="800" dirty="0" smtClean="0">
                <a:latin typeface="Arial" charset="0"/>
              </a:rPr>
              <a:t>270</a:t>
            </a: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Programy vaření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Mikrovlnný ohřev samostatný, gril samostatný, mikrovlny + gril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6 </a:t>
            </a:r>
            <a:r>
              <a:rPr lang="cs-CZ" altLang="cs-CZ" sz="800" dirty="0" smtClean="0">
                <a:latin typeface="Arial" charset="0"/>
              </a:rPr>
              <a:t>úrovní výkonu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Automatické programy </a:t>
            </a:r>
            <a:r>
              <a:rPr lang="cs-CZ" altLang="cs-CZ" sz="800" dirty="0" smtClean="0">
                <a:latin typeface="Arial" charset="0"/>
              </a:rPr>
              <a:t>20</a:t>
            </a: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Rozmrazování</a:t>
            </a: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Expresní </a:t>
            </a:r>
            <a:r>
              <a:rPr lang="cs-CZ" altLang="cs-CZ" sz="800" dirty="0" smtClean="0">
                <a:latin typeface="Arial" charset="0"/>
              </a:rPr>
              <a:t>vaření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Programy: Polévka, Popcorn, Ovesná kaše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Program pro samočištění - Autoclean</a:t>
            </a: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Doplňkový obsah v aplikaci hOn (např. </a:t>
            </a:r>
            <a:r>
              <a:rPr lang="cs-CZ" altLang="cs-CZ" sz="800" b="1" dirty="0" smtClean="0">
                <a:latin typeface="Arial" charset="0"/>
              </a:rPr>
              <a:t>Tipy a Triky, Recepty, Tipy na údržbu, atd., bez </a:t>
            </a:r>
            <a:r>
              <a:rPr lang="cs-CZ" altLang="cs-CZ" sz="800" b="1" dirty="0">
                <a:latin typeface="Arial" charset="0"/>
              </a:rPr>
              <a:t>možnosti dálkového ovládání</a:t>
            </a:r>
            <a:r>
              <a:rPr lang="cs-CZ" altLang="cs-CZ" sz="800" b="1" dirty="0" smtClean="0">
                <a:latin typeface="Arial" charset="0"/>
              </a:rPr>
              <a:t>). Trouba </a:t>
            </a:r>
            <a:r>
              <a:rPr lang="cs-CZ" altLang="cs-CZ" sz="800" b="1" dirty="0">
                <a:latin typeface="Arial" charset="0"/>
              </a:rPr>
              <a:t>není </a:t>
            </a:r>
            <a:r>
              <a:rPr lang="cs-CZ" altLang="cs-CZ" sz="800" b="1" dirty="0" smtClean="0">
                <a:latin typeface="Arial" charset="0"/>
              </a:rPr>
              <a:t>připojená k Wifi</a:t>
            </a:r>
            <a:r>
              <a:rPr lang="cs-CZ" altLang="cs-CZ" sz="800" b="1" dirty="0">
                <a:latin typeface="Arial" charset="0"/>
              </a:rPr>
              <a:t>. 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Digitální </a:t>
            </a:r>
            <a:r>
              <a:rPr lang="cs-CZ" altLang="cs-CZ" sz="800" dirty="0" smtClean="0">
                <a:latin typeface="Arial" charset="0"/>
              </a:rPr>
              <a:t>hodiny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Časovač 0 – 95 min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Zvuková signalizace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 smtClean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Bezpečnost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Dětská pojistka -  zablokování tlačítek ovládání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Příslušenství</a:t>
            </a: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1x otočný skleněný talíř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1x grilovací </a:t>
            </a:r>
            <a:r>
              <a:rPr lang="cs-CZ" altLang="cs-CZ" sz="800" dirty="0" smtClean="0">
                <a:latin typeface="Arial" charset="0"/>
              </a:rPr>
              <a:t>mřížka</a:t>
            </a:r>
            <a:endParaRPr lang="cs-CZ" altLang="cs-CZ" sz="800" dirty="0" smtClean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 descr="Candy_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225" y="6381328"/>
            <a:ext cx="1755271" cy="359792"/>
          </a:xfrm>
          <a:prstGeom prst="rect">
            <a:avLst/>
          </a:prstGeom>
        </p:spPr>
      </p:pic>
      <p:sp>
        <p:nvSpPr>
          <p:cNvPr id="10" name="Ovál 9"/>
          <p:cNvSpPr/>
          <p:nvPr/>
        </p:nvSpPr>
        <p:spPr>
          <a:xfrm>
            <a:off x="4860032" y="2636912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4797597" y="2740103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Doplňkový obsah v aplikaci hOn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7" name="Ovál 26"/>
          <p:cNvSpPr/>
          <p:nvPr/>
        </p:nvSpPr>
        <p:spPr>
          <a:xfrm>
            <a:off x="4860032" y="1844824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8" name="TextovéPole 27"/>
          <p:cNvSpPr txBox="1"/>
          <p:nvPr/>
        </p:nvSpPr>
        <p:spPr>
          <a:xfrm>
            <a:off x="4788024" y="1988840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úrovní výkonu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9" name="Ovál 28"/>
          <p:cNvSpPr/>
          <p:nvPr/>
        </p:nvSpPr>
        <p:spPr>
          <a:xfrm>
            <a:off x="4860032" y="105281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0" name="TextovéPole 29"/>
          <p:cNvSpPr txBox="1"/>
          <p:nvPr/>
        </p:nvSpPr>
        <p:spPr>
          <a:xfrm>
            <a:off x="4788024" y="1268760"/>
            <a:ext cx="86409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Gril 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6" name="Ovál 35"/>
          <p:cNvSpPr/>
          <p:nvPr/>
        </p:nvSpPr>
        <p:spPr>
          <a:xfrm>
            <a:off x="4860032" y="3429000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7" name="TextovéPole 36"/>
          <p:cNvSpPr txBox="1"/>
          <p:nvPr/>
        </p:nvSpPr>
        <p:spPr>
          <a:xfrm>
            <a:off x="4742829" y="3501008"/>
            <a:ext cx="9813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Funkce 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Rozmrazování dle hmotnosti nebo času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8" name="Ovál 37"/>
          <p:cNvSpPr/>
          <p:nvPr/>
        </p:nvSpPr>
        <p:spPr>
          <a:xfrm>
            <a:off x="4860032" y="4221088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9" name="TextovéPole 38"/>
          <p:cNvSpPr txBox="1"/>
          <p:nvPr/>
        </p:nvSpPr>
        <p:spPr>
          <a:xfrm>
            <a:off x="4788024" y="4356393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Časovač </a:t>
            </a: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0-95 min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2" name="Ovál 41"/>
          <p:cNvSpPr/>
          <p:nvPr/>
        </p:nvSpPr>
        <p:spPr>
          <a:xfrm>
            <a:off x="4860032" y="501317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3" name="TextovéPole 42"/>
          <p:cNvSpPr txBox="1"/>
          <p:nvPr/>
        </p:nvSpPr>
        <p:spPr>
          <a:xfrm>
            <a:off x="4788024" y="5229200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Dětská pojistka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5" name="Ovál 44"/>
          <p:cNvSpPr/>
          <p:nvPr/>
        </p:nvSpPr>
        <p:spPr>
          <a:xfrm>
            <a:off x="4860032" y="5805264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6" name="TextovéPole 45"/>
          <p:cNvSpPr txBox="1"/>
          <p:nvPr/>
        </p:nvSpPr>
        <p:spPr>
          <a:xfrm>
            <a:off x="4787945" y="5888431"/>
            <a:ext cx="8737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 Automatických programů vaření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9" name="Obdélník 18"/>
          <p:cNvSpPr/>
          <p:nvPr/>
        </p:nvSpPr>
        <p:spPr>
          <a:xfrm>
            <a:off x="5724128" y="5013176"/>
            <a:ext cx="341987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38000974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8059019042008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Provedení 		Černá s nerez proužkem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281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483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420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14,1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547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473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337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15,6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1124744"/>
            <a:ext cx="720000" cy="7200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667" t="-6334" r="-5334" b="-6666"/>
          <a:stretch/>
        </p:blipFill>
        <p:spPr>
          <a:xfrm>
            <a:off x="4067944" y="1844824"/>
            <a:ext cx="720000" cy="720000"/>
          </a:xfrm>
          <a:prstGeom prst="flowChartConnector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11" name="Obrázek 1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667" t="-21332" r="-12333" b="-6666"/>
          <a:stretch/>
        </p:blipFill>
        <p:spPr>
          <a:xfrm>
            <a:off x="4067944" y="1052736"/>
            <a:ext cx="720000" cy="720000"/>
          </a:xfrm>
          <a:prstGeom prst="flowChartConnector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1196752"/>
            <a:ext cx="576000" cy="576000"/>
          </a:xfrm>
          <a:prstGeom prst="rect">
            <a:avLst/>
          </a:prstGeom>
        </p:spPr>
      </p:pic>
      <p:pic>
        <p:nvPicPr>
          <p:cNvPr id="52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084168" y="1052737"/>
            <a:ext cx="552061" cy="165618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8" name="TextovéPole 17"/>
          <p:cNvSpPr txBox="1"/>
          <p:nvPr/>
        </p:nvSpPr>
        <p:spPr>
          <a:xfrm>
            <a:off x="5642548" y="2847826"/>
            <a:ext cx="358303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Nová aplikace </a:t>
            </a:r>
            <a:r>
              <a:rPr lang="cs-CZ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hOn s doplňkovým obsahem pro </a:t>
            </a:r>
            <a:r>
              <a:rPr lang="cs-CZ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mikrovlnné trouby</a:t>
            </a:r>
            <a:endParaRPr lang="cs-CZ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51" t="9708" r="9051" b="14185"/>
          <a:stretch/>
        </p:blipFill>
        <p:spPr>
          <a:xfrm>
            <a:off x="6021317" y="3178249"/>
            <a:ext cx="2621643" cy="1714152"/>
          </a:xfrm>
          <a:prstGeom prst="rect">
            <a:avLst/>
          </a:prstGeom>
        </p:spPr>
      </p:pic>
      <p:pic>
        <p:nvPicPr>
          <p:cNvPr id="40" name="Obrázek 3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4828" y="2693991"/>
            <a:ext cx="648000" cy="65232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7597" y="3441735"/>
            <a:ext cx="720000" cy="720000"/>
          </a:xfrm>
          <a:prstGeom prst="flowChartConnector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2832" y="5022047"/>
            <a:ext cx="720000" cy="720000"/>
          </a:xfrm>
          <a:prstGeom prst="flowChartConnector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2832" y="4221088"/>
            <a:ext cx="720000" cy="720000"/>
          </a:xfrm>
          <a:prstGeom prst="flowChartConnector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14" name="Ovál 13"/>
          <p:cNvSpPr/>
          <p:nvPr/>
        </p:nvSpPr>
        <p:spPr>
          <a:xfrm>
            <a:off x="4042832" y="5805264"/>
            <a:ext cx="720000" cy="720000"/>
          </a:xfrm>
          <a:prstGeom prst="ellipse">
            <a:avLst/>
          </a:prstGeom>
          <a:noFill/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TextovéPole 14"/>
          <p:cNvSpPr txBox="1"/>
          <p:nvPr/>
        </p:nvSpPr>
        <p:spPr>
          <a:xfrm>
            <a:off x="4010681" y="5805264"/>
            <a:ext cx="825867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1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</a:p>
          <a:p>
            <a:pPr algn="ctr"/>
            <a:r>
              <a:rPr lang="cs-CZ" sz="11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AUTO</a:t>
            </a:r>
          </a:p>
          <a:p>
            <a:pPr algn="ctr"/>
            <a:r>
              <a:rPr lang="cs-CZ" sz="11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programů </a:t>
            </a:r>
            <a:endParaRPr lang="cs-CZ" sz="11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1237</TotalTime>
  <Words>87</Words>
  <Application>Microsoft Office PowerPoint</Application>
  <PresentationFormat>Předvádění na obrazovce (4:3)</PresentationFormat>
  <Paragraphs>53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117</cp:revision>
  <cp:lastPrinted>2016-05-05T10:40:20Z</cp:lastPrinted>
  <dcterms:created xsi:type="dcterms:W3CDTF">2015-07-16T11:02:07Z</dcterms:created>
  <dcterms:modified xsi:type="dcterms:W3CDTF">2022-01-04T15:01:47Z</dcterms:modified>
</cp:coreProperties>
</file>