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87266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4493" autoAdjust="0"/>
    <p:restoredTop sz="94660"/>
  </p:normalViewPr>
  <p:slideViewPr>
    <p:cSldViewPr>
      <p:cViewPr varScale="1">
        <p:scale>
          <a:sx n="82" d="100"/>
          <a:sy n="82" d="100"/>
        </p:scale>
        <p:origin x="1987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05.05.2025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1235075"/>
            <a:ext cx="444182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51220"/>
            <a:ext cx="5438140" cy="3887361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5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05.05.2025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05.05.2025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05.05.2025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05.05.2025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05.05.2025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05.05.2025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05.05.2025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05.05.2025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05.05.2025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05.05.2025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05.05.2025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89661" y="19066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4472C4"/>
                </a:solidFill>
                <a:latin typeface="Arial" charset="0"/>
              </a:rPr>
              <a:t>HAMTCBP86IRCS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Vestavná indukční varná deska ID </a:t>
            </a:r>
            <a:r>
              <a:rPr lang="cs-CZ" altLang="cs-CZ" sz="1400" dirty="0" err="1">
                <a:latin typeface="Arial" charset="0"/>
              </a:rPr>
              <a:t>Series</a:t>
            </a:r>
            <a:r>
              <a:rPr lang="cs-CZ" altLang="cs-CZ" sz="1400" dirty="0">
                <a:latin typeface="Arial" charset="0"/>
              </a:rPr>
              <a:t> 4 – šířka 80 cm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4 varné zóny, Bluetooth + Wi-Fi připojení, Dotykové ovládání –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invisible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Varycook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Multizone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Booster 4x 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79634" y="901227"/>
            <a:ext cx="3900798" cy="531722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Hlavní vlastnosti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Počet varných zón	                        6 (4 úrovně výkonu k nastavení)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Cívky	                        Obdélníkové vlevo/kulaté vpravo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Celkový příkon (W)	                        7400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Jištění (A) L / 230V~                       16 při 2 kW s omezením výkonu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Jištění (A) L1, L2 / 400V~               16 při 7,4kW - bez omezení výkonu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Kmitočet sítě (Hz)                            50 až 60  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i="1" dirty="0">
                <a:latin typeface="Arial" charset="0"/>
              </a:rPr>
              <a:t>Standardní připojení s použitím libovolných dvou fází, např. (L1, L2,N,PE) 400V~ Možnost připojení pouze jednofázově (L,N,PE) 230V~ V obou případech nesmí být naměřené napětí mezi libovolným fázovým vodičem a středním vodičem mimo povolenou toleranci, tedy 230 V ~ ± 10 %    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Varné zóny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Levá přední 2x200x90 mm, 2,2 kW/ Booster 3,7 kW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Levá zadní 2x200x90 mm, 2,2 kW/ Booster 3,7 kW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Center 240 mm, 3,0 kW/ Booster 3,3 kW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Pravá dolní 150 mm, 1,2 kW/ Booster 2,0 kW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Min Ø dna varné nádoby 90 mm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Min Ø dna varné nádoby pro Center 165 mm 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1x </a:t>
            </a:r>
            <a:r>
              <a:rPr lang="cs-CZ" altLang="cs-CZ" sz="800" b="1" dirty="0" err="1">
                <a:latin typeface="Arial" charset="0"/>
              </a:rPr>
              <a:t>Flexy</a:t>
            </a:r>
            <a:r>
              <a:rPr lang="cs-CZ" altLang="cs-CZ" sz="800" b="1" dirty="0">
                <a:latin typeface="Arial" charset="0"/>
              </a:rPr>
              <a:t> &amp; </a:t>
            </a:r>
            <a:r>
              <a:rPr lang="cs-CZ" altLang="cs-CZ" sz="800" b="1" dirty="0" err="1">
                <a:latin typeface="Arial" charset="0"/>
              </a:rPr>
              <a:t>Varycook</a:t>
            </a:r>
            <a:r>
              <a:rPr lang="cs-CZ" altLang="cs-CZ" sz="800" b="1" dirty="0">
                <a:latin typeface="Arial" charset="0"/>
              </a:rPr>
              <a:t>: </a:t>
            </a:r>
            <a:r>
              <a:rPr lang="cs-CZ" altLang="cs-CZ" sz="800" dirty="0">
                <a:latin typeface="Arial" charset="0"/>
              </a:rPr>
              <a:t>Rozměry 200x380 mm, Min Ø dna varné nádoby 160 mm, 3,0 kW/ Booster 3,7 kW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Funkce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Cook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with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me</a:t>
            </a:r>
            <a:r>
              <a:rPr lang="cs-CZ" altLang="cs-CZ" sz="800" b="1" dirty="0">
                <a:latin typeface="Arial" charset="0"/>
              </a:rPr>
              <a:t> - Wi-Fi + Bluetooth </a:t>
            </a:r>
            <a:r>
              <a:rPr lang="cs-CZ" altLang="cs-CZ" sz="800" dirty="0">
                <a:latin typeface="Arial" charset="0"/>
              </a:rPr>
              <a:t>připojení k aplikaci </a:t>
            </a:r>
            <a:r>
              <a:rPr lang="cs-CZ" altLang="cs-CZ" sz="800" dirty="0" err="1">
                <a:latin typeface="Arial" charset="0"/>
              </a:rPr>
              <a:t>hOn</a:t>
            </a:r>
            <a:r>
              <a:rPr lang="cs-CZ" altLang="cs-CZ" sz="800" dirty="0">
                <a:latin typeface="Arial" charset="0"/>
              </a:rPr>
              <a:t> a možnost rozšíření základních možností o bohatý obsah včetně receptů a tipů k vaření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VaryCook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–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vyhrazená oblast se třemi tepelnými zónami, které lze variabilně využít po dobu celého procesu vaření, stačí posunout hrnec na vybranou zónu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Multizone</a:t>
            </a:r>
            <a:r>
              <a:rPr lang="cs-CZ" altLang="cs-CZ" sz="800" dirty="0">
                <a:latin typeface="Arial" charset="0"/>
              </a:rPr>
              <a:t> - </a:t>
            </a:r>
            <a:r>
              <a:rPr lang="cs-CZ" sz="800" dirty="0">
                <a:latin typeface="Arial" charset="0"/>
              </a:rPr>
              <a:t>přizpůsobení velikostem hrnců a pánví pro rovnoměrné vaření 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Power</a:t>
            </a:r>
            <a:r>
              <a:rPr lang="cs-CZ" altLang="cs-CZ" sz="800" b="1" dirty="0">
                <a:latin typeface="Arial" charset="0"/>
              </a:rPr>
              <a:t> Management </a:t>
            </a:r>
            <a:r>
              <a:rPr lang="cs-CZ" altLang="cs-CZ" sz="800" dirty="0">
                <a:latin typeface="Arial" charset="0"/>
              </a:rPr>
              <a:t>– v případě nízkého výkonu domácnosti můžeme omezit příkon desky na následující maximální hodnoty: 2; 2.5; 3; 3.5; 4.5; 5.5; 6.8 kW.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Preci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Synch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– digestoř se automaticky nastaví na správný sací výkon podle úrovně výkonu varné desky </a:t>
            </a:r>
            <a:r>
              <a:rPr lang="cs-CZ" altLang="cs-CZ" sz="800" i="1" dirty="0">
                <a:latin typeface="Arial" charset="0"/>
              </a:rPr>
              <a:t>(pouze s kompatibilním odsavačem)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Dotykové ovládání </a:t>
            </a:r>
            <a:r>
              <a:rPr lang="cs-CZ" altLang="cs-CZ" sz="800" dirty="0" err="1">
                <a:latin typeface="Arial" charset="0"/>
                <a:cs typeface="+mn-cs"/>
              </a:rPr>
              <a:t>Multislider</a:t>
            </a:r>
            <a:r>
              <a:rPr lang="cs-CZ" altLang="cs-CZ" sz="800" dirty="0">
                <a:latin typeface="Arial" charset="0"/>
                <a:cs typeface="+mn-cs"/>
              </a:rPr>
              <a:t> (</a:t>
            </a:r>
            <a:r>
              <a:rPr lang="cs-CZ" altLang="cs-CZ" sz="800" dirty="0" err="1">
                <a:latin typeface="Arial" charset="0"/>
                <a:cs typeface="+mn-cs"/>
              </a:rPr>
              <a:t>Invisible</a:t>
            </a:r>
            <a:r>
              <a:rPr lang="cs-CZ" altLang="cs-CZ" sz="800" dirty="0">
                <a:latin typeface="Arial" charset="0"/>
                <a:cs typeface="+mn-cs"/>
              </a:rPr>
              <a:t>) – červené podsvícení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15</a:t>
            </a:r>
            <a:r>
              <a:rPr lang="cs-CZ" altLang="cs-CZ" sz="800" dirty="0">
                <a:latin typeface="Arial" charset="0"/>
                <a:cs typeface="+mn-cs"/>
              </a:rPr>
              <a:t> úrovní výkonu, Časovač, Booster (4x)</a:t>
            </a:r>
            <a:r>
              <a:rPr lang="cs-CZ" altLang="cs-CZ" sz="800" dirty="0">
                <a:latin typeface="Arial" charset="0"/>
              </a:rPr>
              <a:t>, </a:t>
            </a:r>
            <a:r>
              <a:rPr lang="cs-CZ" altLang="cs-CZ" sz="800" b="1" dirty="0">
                <a:latin typeface="Arial" charset="0"/>
              </a:rPr>
              <a:t>Funkce Pauza, Jemné vaření, Rozpouštění, Probublávání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Senzor varu - </a:t>
            </a:r>
            <a:r>
              <a:rPr lang="cs-CZ" altLang="cs-CZ" sz="800" dirty="0">
                <a:latin typeface="Arial" charset="0"/>
              </a:rPr>
              <a:t>systém sleduje teplotu dna hrnce a bod varu vody a komunikuje s UI, aktivace je možná přes UI nebo aplikaci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Bezpečnost</a:t>
            </a:r>
            <a:r>
              <a:rPr lang="cs-CZ" altLang="cs-CZ" sz="800" b="1" dirty="0">
                <a:latin typeface="Arial" charset="0"/>
                <a:cs typeface="+mn-cs"/>
              </a:rPr>
              <a:t>	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Dětská </a:t>
            </a:r>
            <a:r>
              <a:rPr lang="cs-CZ" altLang="cs-CZ" sz="800">
                <a:latin typeface="Arial" charset="0"/>
                <a:cs typeface="+mn-cs"/>
              </a:rPr>
              <a:t>pojistka, </a:t>
            </a:r>
            <a:r>
              <a:rPr lang="cs-CZ" altLang="cs-CZ" sz="800">
                <a:latin typeface="Arial" charset="0"/>
              </a:rPr>
              <a:t>Ukazatel </a:t>
            </a:r>
            <a:r>
              <a:rPr lang="cs-CZ" altLang="cs-CZ" sz="800" dirty="0">
                <a:latin typeface="Arial" charset="0"/>
              </a:rPr>
              <a:t>zbytkového tepla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Ochrana před přehřátím, </a:t>
            </a:r>
            <a:r>
              <a:rPr lang="cs-CZ" altLang="cs-CZ" sz="800" dirty="0">
                <a:latin typeface="Arial" charset="0"/>
              </a:rPr>
              <a:t>Ochrana</a:t>
            </a:r>
            <a:r>
              <a:rPr lang="cs-CZ" altLang="cs-CZ" sz="800" dirty="0">
                <a:latin typeface="Arial" charset="0"/>
                <a:cs typeface="+mn-cs"/>
              </a:rPr>
              <a:t> při vylití tekutin</a:t>
            </a:r>
            <a:endParaRPr lang="cs-CZ" altLang="cs-CZ" sz="800" dirty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33803398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8059019084640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Barva		Černé sklo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× Š × H (mm)	51 × 800 × 520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13,9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× Š × H (mm)	110 × 850 × 930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17,5</a:t>
            </a: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DF038696-7E65-441A-9CDA-D74AD85351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2841" y="1877847"/>
            <a:ext cx="723480" cy="529299"/>
          </a:xfrm>
          <a:prstGeom prst="rect">
            <a:avLst/>
          </a:prstGeom>
        </p:spPr>
      </p:pic>
      <p:pic>
        <p:nvPicPr>
          <p:cNvPr id="27" name="Obrázek 26">
            <a:extLst>
              <a:ext uri="{FF2B5EF4-FFF2-40B4-BE49-F238E27FC236}">
                <a16:creationId xmlns:a16="http://schemas.microsoft.com/office/drawing/2014/main" id="{BD43DA10-9D84-4417-86DD-3EE275F78A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3399" y="4312220"/>
            <a:ext cx="689728" cy="656597"/>
          </a:xfrm>
          <a:prstGeom prst="rect">
            <a:avLst/>
          </a:prstGeom>
        </p:spPr>
      </p:pic>
      <p:sp>
        <p:nvSpPr>
          <p:cNvPr id="39" name="TextovéPole 38">
            <a:extLst>
              <a:ext uri="{FF2B5EF4-FFF2-40B4-BE49-F238E27FC236}">
                <a16:creationId xmlns:a16="http://schemas.microsoft.com/office/drawing/2014/main" id="{040AA2EC-0D1D-4824-840E-4FB37DAD03F9}"/>
              </a:ext>
            </a:extLst>
          </p:cNvPr>
          <p:cNvSpPr txBox="1"/>
          <p:nvPr/>
        </p:nvSpPr>
        <p:spPr>
          <a:xfrm>
            <a:off x="4647432" y="1896118"/>
            <a:ext cx="9939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Ovládání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Multislider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invisible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červené</a:t>
            </a:r>
          </a:p>
        </p:txBody>
      </p:sp>
      <p:sp>
        <p:nvSpPr>
          <p:cNvPr id="40" name="TextovéPole 39">
            <a:extLst>
              <a:ext uri="{FF2B5EF4-FFF2-40B4-BE49-F238E27FC236}">
                <a16:creationId xmlns:a16="http://schemas.microsoft.com/office/drawing/2014/main" id="{3F7EB904-E2EF-478C-AF83-540EF98E5E85}"/>
              </a:ext>
            </a:extLst>
          </p:cNvPr>
          <p:cNvSpPr txBox="1"/>
          <p:nvPr/>
        </p:nvSpPr>
        <p:spPr>
          <a:xfrm>
            <a:off x="4633439" y="2636294"/>
            <a:ext cx="9939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VaryCook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tři tepelné zóny pro variabilní vaření</a:t>
            </a:r>
          </a:p>
        </p:txBody>
      </p:sp>
      <p:sp>
        <p:nvSpPr>
          <p:cNvPr id="41" name="TextovéPole 40">
            <a:extLst>
              <a:ext uri="{FF2B5EF4-FFF2-40B4-BE49-F238E27FC236}">
                <a16:creationId xmlns:a16="http://schemas.microsoft.com/office/drawing/2014/main" id="{94E6F309-6C66-4AD9-A3A1-9A741A2118A4}"/>
              </a:ext>
            </a:extLst>
          </p:cNvPr>
          <p:cNvSpPr txBox="1"/>
          <p:nvPr/>
        </p:nvSpPr>
        <p:spPr>
          <a:xfrm>
            <a:off x="4688847" y="4387255"/>
            <a:ext cx="9939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Funkce Booster pro všechny čtyři zóny</a:t>
            </a:r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39D89284-650C-491E-A580-D620D78B88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49948" y="2516964"/>
            <a:ext cx="643969" cy="656596"/>
          </a:xfrm>
          <a:prstGeom prst="rect">
            <a:avLst/>
          </a:prstGeom>
        </p:spPr>
      </p:pic>
      <p:cxnSp>
        <p:nvCxnSpPr>
          <p:cNvPr id="16" name="Přímá spojnice se šipkou 15">
            <a:extLst>
              <a:ext uri="{FF2B5EF4-FFF2-40B4-BE49-F238E27FC236}">
                <a16:creationId xmlns:a16="http://schemas.microsoft.com/office/drawing/2014/main" id="{F8D3C82A-8E1C-410F-E0A1-15689B96E208}"/>
              </a:ext>
            </a:extLst>
          </p:cNvPr>
          <p:cNvCxnSpPr/>
          <p:nvPr/>
        </p:nvCxnSpPr>
        <p:spPr>
          <a:xfrm>
            <a:off x="5812416" y="1336294"/>
            <a:ext cx="2881617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60D88058-CA46-173D-E201-80B7D678B719}"/>
              </a:ext>
            </a:extLst>
          </p:cNvPr>
          <p:cNvSpPr txBox="1"/>
          <p:nvPr/>
        </p:nvSpPr>
        <p:spPr>
          <a:xfrm>
            <a:off x="6756244" y="1059904"/>
            <a:ext cx="9939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 cm</a:t>
            </a:r>
          </a:p>
        </p:txBody>
      </p:sp>
      <p:pic>
        <p:nvPicPr>
          <p:cNvPr id="18" name="Picture 2" descr="Résultat de recherche d'images pour &quot;logo wifi png&quot;">
            <a:extLst>
              <a:ext uri="{FF2B5EF4-FFF2-40B4-BE49-F238E27FC236}">
                <a16:creationId xmlns:a16="http://schemas.microsoft.com/office/drawing/2014/main" id="{2EE1005E-6FF9-4DDC-8AFA-25088B2837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91540" y="1064742"/>
            <a:ext cx="220217" cy="197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ovéPole 22">
            <a:extLst>
              <a:ext uri="{FF2B5EF4-FFF2-40B4-BE49-F238E27FC236}">
                <a16:creationId xmlns:a16="http://schemas.microsoft.com/office/drawing/2014/main" id="{8EF4CD4F-221D-C8C9-267D-0AB0B3F5C0F2}"/>
              </a:ext>
            </a:extLst>
          </p:cNvPr>
          <p:cNvSpPr txBox="1"/>
          <p:nvPr/>
        </p:nvSpPr>
        <p:spPr>
          <a:xfrm>
            <a:off x="4655312" y="1257523"/>
            <a:ext cx="9939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WiFi+Bluetooth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Aplikace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" name="Obrázek 25">
            <a:extLst>
              <a:ext uri="{FF2B5EF4-FFF2-40B4-BE49-F238E27FC236}">
                <a16:creationId xmlns:a16="http://schemas.microsoft.com/office/drawing/2014/main" id="{C1177C28-674A-EF79-260B-4AEACF69C57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55366" y="3450348"/>
            <a:ext cx="601220" cy="604783"/>
          </a:xfrm>
          <a:prstGeom prst="rect">
            <a:avLst/>
          </a:prstGeom>
        </p:spPr>
      </p:pic>
      <p:sp>
        <p:nvSpPr>
          <p:cNvPr id="28" name="TextovéPole 27">
            <a:extLst>
              <a:ext uri="{FF2B5EF4-FFF2-40B4-BE49-F238E27FC236}">
                <a16:creationId xmlns:a16="http://schemas.microsoft.com/office/drawing/2014/main" id="{B549F581-DA6E-09D1-4E29-7723E6C47EAC}"/>
              </a:ext>
            </a:extLst>
          </p:cNvPr>
          <p:cNvSpPr txBox="1"/>
          <p:nvPr/>
        </p:nvSpPr>
        <p:spPr>
          <a:xfrm>
            <a:off x="4633439" y="3481444"/>
            <a:ext cx="10352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Multizone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rovnoměrné vaření bez ohledu na tvar hrnce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B278755D-019E-33D2-DEA0-5E73C14C4DD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90261" y="1181803"/>
            <a:ext cx="489178" cy="519436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D2D1527E-EE15-DC66-B310-D2500B318E0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88741" y="3538406"/>
            <a:ext cx="2043089" cy="1430412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1E2E3C87-7EB1-A107-305C-3CDB3688211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12416" y="1441521"/>
            <a:ext cx="2876122" cy="1897849"/>
          </a:xfrm>
          <a:prstGeom prst="rect">
            <a:avLst/>
          </a:prstGeom>
        </p:spPr>
      </p:pic>
      <p:pic>
        <p:nvPicPr>
          <p:cNvPr id="7" name="Immagine 44">
            <a:extLst>
              <a:ext uri="{FF2B5EF4-FFF2-40B4-BE49-F238E27FC236}">
                <a16:creationId xmlns:a16="http://schemas.microsoft.com/office/drawing/2014/main" id="{C5C382DC-C22C-4A36-BE90-1E1C50BAD02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997510" y="1612685"/>
            <a:ext cx="1071373" cy="1512275"/>
          </a:xfrm>
          <a:prstGeom prst="rect">
            <a:avLst/>
          </a:prstGeom>
        </p:spPr>
      </p:pic>
      <p:pic>
        <p:nvPicPr>
          <p:cNvPr id="8" name="Immagine 165">
            <a:extLst>
              <a:ext uri="{FF2B5EF4-FFF2-40B4-BE49-F238E27FC236}">
                <a16:creationId xmlns:a16="http://schemas.microsoft.com/office/drawing/2014/main" id="{02EE21DE-3C16-4A73-ABAE-5279B74E23C2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89855" t="52091"/>
          <a:stretch/>
        </p:blipFill>
        <p:spPr>
          <a:xfrm flipH="1">
            <a:off x="8112846" y="3463343"/>
            <a:ext cx="262871" cy="1505474"/>
          </a:xfrm>
          <a:prstGeom prst="rect">
            <a:avLst/>
          </a:prstGeom>
        </p:spPr>
      </p:pic>
      <p:sp>
        <p:nvSpPr>
          <p:cNvPr id="14" name="TextovéPole 13">
            <a:extLst>
              <a:ext uri="{FF2B5EF4-FFF2-40B4-BE49-F238E27FC236}">
                <a16:creationId xmlns:a16="http://schemas.microsoft.com/office/drawing/2014/main" id="{A7AC8FE5-646A-4B66-B4A9-3C4CF97E9107}"/>
              </a:ext>
            </a:extLst>
          </p:cNvPr>
          <p:cNvSpPr txBox="1"/>
          <p:nvPr/>
        </p:nvSpPr>
        <p:spPr>
          <a:xfrm>
            <a:off x="105131" y="6297947"/>
            <a:ext cx="21220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Příslušenství</a:t>
            </a:r>
          </a:p>
          <a:p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1x teplotní sonda </a:t>
            </a:r>
            <a:r>
              <a:rPr lang="cs-CZ" sz="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Preci</a:t>
            </a:r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Probe</a:t>
            </a:r>
            <a:endParaRPr lang="cs-CZ" sz="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1x lopatka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A619138A-0048-7389-67D6-E916B341B626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6367" y="5214818"/>
            <a:ext cx="656597" cy="656597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EAC6E3BA-5220-BCC6-20D7-CE07BD069BBC}"/>
              </a:ext>
            </a:extLst>
          </p:cNvPr>
          <p:cNvSpPr txBox="1"/>
          <p:nvPr/>
        </p:nvSpPr>
        <p:spPr>
          <a:xfrm>
            <a:off x="4699113" y="5335421"/>
            <a:ext cx="9939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Teplotní sonda s lopatkou</a:t>
            </a:r>
          </a:p>
        </p:txBody>
      </p:sp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71747CF-528E-4FB1-8821-D297DBD7BA7C}">
  <ds:schemaRefs>
    <ds:schemaRef ds:uri="a09af93a-bc92-4cce-8ba3-c8fdbed82e22"/>
    <ds:schemaRef ds:uri="http://purl.org/dc/elements/1.1/"/>
    <ds:schemaRef ds:uri="http://schemas.microsoft.com/office/2006/metadata/properties"/>
    <ds:schemaRef ds:uri="b4af0723-3826-4aee-ba08-906e8dce3040"/>
    <ds:schemaRef ds:uri="http://schemas.microsoft.com/office/infopath/2007/PartnerControls"/>
    <ds:schemaRef ds:uri="http://purl.org/dc/terms/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2761</TotalTime>
  <Words>540</Words>
  <Application>Microsoft Office PowerPoint</Application>
  <PresentationFormat>Předvádění na obrazovce (4:3)</PresentationFormat>
  <Paragraphs>56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Šperl</cp:lastModifiedBy>
  <cp:revision>355</cp:revision>
  <cp:lastPrinted>2021-09-06T11:58:08Z</cp:lastPrinted>
  <dcterms:created xsi:type="dcterms:W3CDTF">2015-07-16T11:02:07Z</dcterms:created>
  <dcterms:modified xsi:type="dcterms:W3CDTF">2025-05-05T12:25:58Z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