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AA"/>
    <a:srgbClr val="6F6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7627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935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679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7023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6525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665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613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440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1211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8614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609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2B351-D0C7-439C-A47A-565AF3B42AEA}" type="datetimeFigureOut">
              <a:rPr lang="cs-CZ" smtClean="0"/>
              <a:t>29.04.2026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675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ek 14">
            <a:extLst>
              <a:ext uri="{FF2B5EF4-FFF2-40B4-BE49-F238E27FC236}">
                <a16:creationId xmlns:a16="http://schemas.microsoft.com/office/drawing/2014/main" id="{5A27BB95-F980-9571-F915-174E6313E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376" y="1538586"/>
            <a:ext cx="2491485" cy="197057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310" y="16252"/>
            <a:ext cx="1809000" cy="728399"/>
          </a:xfrm>
          <a:prstGeom prst="rect">
            <a:avLst/>
          </a:prstGeom>
        </p:spPr>
      </p:pic>
      <p:sp>
        <p:nvSpPr>
          <p:cNvPr id="7" name="Zástupný symbol pro text 3">
            <a:extLst>
              <a:ext uri="{FF2B5EF4-FFF2-40B4-BE49-F238E27FC236}">
                <a16:creationId xmlns:a16="http://schemas.microsoft.com/office/drawing/2014/main" id="{26BAEC73-666C-DD82-3DF6-4C8D10A4E38B}"/>
              </a:ext>
            </a:extLst>
          </p:cNvPr>
          <p:cNvSpPr txBox="1">
            <a:spLocks/>
          </p:cNvSpPr>
          <p:nvPr/>
        </p:nvSpPr>
        <p:spPr>
          <a:xfrm>
            <a:off x="-1" y="16251"/>
            <a:ext cx="9148311" cy="93037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cs-CZ" altLang="cs-CZ" sz="2400" b="1" dirty="0">
                <a:solidFill>
                  <a:srgbClr val="4472C4"/>
                </a:solidFill>
                <a:latin typeface="Arial" charset="0"/>
              </a:rPr>
              <a:t>HAMTCB66MCS</a:t>
            </a:r>
            <a:endParaRPr lang="cs-CZ" altLang="cs-CZ" sz="2400" b="1" dirty="0">
              <a:solidFill>
                <a:srgbClr val="005AAA"/>
              </a:solidFill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latin typeface="Arial" charset="0"/>
              </a:rPr>
              <a:t>Vestavná indukční varná deska </a:t>
            </a:r>
            <a:r>
              <a:rPr lang="cs-CZ" altLang="cs-CZ" sz="1400" b="1" dirty="0" err="1">
                <a:latin typeface="Arial" charset="0"/>
              </a:rPr>
              <a:t>Lunar</a:t>
            </a:r>
            <a:r>
              <a:rPr lang="cs-CZ" altLang="cs-CZ" sz="1400" b="1" dirty="0">
                <a:latin typeface="Arial" charset="0"/>
              </a:rPr>
              <a:t> Black</a:t>
            </a:r>
            <a:r>
              <a:rPr lang="cs-CZ" altLang="cs-CZ" sz="1400" dirty="0">
                <a:latin typeface="Arial" charset="0"/>
              </a:rPr>
              <a:t> ID </a:t>
            </a:r>
            <a:r>
              <a:rPr lang="cs-CZ" altLang="cs-CZ" sz="1400" dirty="0" err="1">
                <a:latin typeface="Arial" charset="0"/>
              </a:rPr>
              <a:t>Series</a:t>
            </a:r>
            <a:r>
              <a:rPr lang="cs-CZ" altLang="cs-CZ" sz="1400" dirty="0">
                <a:latin typeface="Arial" charset="0"/>
              </a:rPr>
              <a:t> 6 – šířka 60 cm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4 varné zóny, Bluetooth + Wi-Fi, Dotykové ovládání (</a:t>
            </a:r>
            <a:r>
              <a:rPr lang="cs-CZ" altLang="cs-CZ" sz="1200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invisible</a:t>
            </a: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), </a:t>
            </a:r>
            <a:r>
              <a:rPr lang="cs-CZ" altLang="cs-CZ" sz="1200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Multizone</a:t>
            </a: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cs-CZ" altLang="cs-CZ" sz="1200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Varycook</a:t>
            </a: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, Senzor </a:t>
            </a:r>
            <a:r>
              <a:rPr lang="cs-CZ" altLang="cs-CZ" sz="1200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vaření&amp;varu</a:t>
            </a: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, Booster</a:t>
            </a: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8" name="Straight Connector 32">
            <a:extLst>
              <a:ext uri="{FF2B5EF4-FFF2-40B4-BE49-F238E27FC236}">
                <a16:creationId xmlns:a16="http://schemas.microsoft.com/office/drawing/2014/main" id="{EE360BC3-819E-8DA7-18AA-A6A8796A1E77}"/>
              </a:ext>
            </a:extLst>
          </p:cNvPr>
          <p:cNvCxnSpPr/>
          <p:nvPr/>
        </p:nvCxnSpPr>
        <p:spPr>
          <a:xfrm>
            <a:off x="4658267" y="1028721"/>
            <a:ext cx="0" cy="5760000"/>
          </a:xfrm>
          <a:prstGeom prst="line">
            <a:avLst/>
          </a:prstGeom>
          <a:ln>
            <a:solidFill>
              <a:srgbClr val="005AA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Zástupný symbol pro text 3">
            <a:extLst>
              <a:ext uri="{FF2B5EF4-FFF2-40B4-BE49-F238E27FC236}">
                <a16:creationId xmlns:a16="http://schemas.microsoft.com/office/drawing/2014/main" id="{F3CDBFE4-661A-C027-D6B3-38F56028539C}"/>
              </a:ext>
            </a:extLst>
          </p:cNvPr>
          <p:cNvSpPr txBox="1">
            <a:spLocks/>
          </p:cNvSpPr>
          <p:nvPr/>
        </p:nvSpPr>
        <p:spPr>
          <a:xfrm>
            <a:off x="54239" y="959442"/>
            <a:ext cx="4647301" cy="5898558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Hlavní vlastnosti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Počet varných zón/induktorů           4 / 4 obdélníkové, 2 kruhové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Celkový příkon (W)	                        7400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Jištění (A) L / 230V~                       16 při 3,5 kW </a:t>
            </a:r>
            <a:r>
              <a:rPr lang="cs-CZ" altLang="cs-CZ" sz="800" b="1" dirty="0">
                <a:latin typeface="Arial" charset="0"/>
              </a:rPr>
              <a:t>s omezením výkonu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Jištění (A) L1, L2 / 400V~               16 při 7,4kW  </a:t>
            </a:r>
            <a:r>
              <a:rPr lang="cs-CZ" altLang="cs-CZ" sz="800" b="1" dirty="0">
                <a:latin typeface="Arial" charset="0"/>
              </a:rPr>
              <a:t>bez omezení výkonu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Kmitočet sítě (Hz)                            50 až 60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i="1" dirty="0">
                <a:latin typeface="Arial" charset="0"/>
              </a:rPr>
              <a:t>Standardní připojení s použitím libovolných dvou fází, např. (L1, L2,N,PE) 400V~ Možnost připojení pouze jednofázově (L,N,PE) 230V~ V obou případech nesmí být naměřené napětí mezi libovolným fázovým vodičem a středním vodičem mimo povolenou toleranci,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i="1" dirty="0">
                <a:latin typeface="Arial" charset="0"/>
              </a:rPr>
              <a:t>tedy 230 V ~ ± 10 %         </a:t>
            </a:r>
            <a:r>
              <a:rPr lang="cs-CZ" altLang="cs-CZ" sz="800" dirty="0">
                <a:latin typeface="Arial" charset="0"/>
              </a:rPr>
              <a:t>       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Varné zóny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Levá přední 2x200x90 mm, 2200 W/ Booster 3700 W, Min Ø dna varné nádoby 90 mm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Levá zadní 2x200x90 mm, 2200 W/ Booster 3700 W, Min Ø dna varné nádoby 90 mm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Pravá zadní 210 mm, 2100 W/ Booster 3200 W, Min Ø dna varné nádoby 140 mm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Pravá přední 150 mm, 1200 W/ Booster 2000 W, Min Ø dna varné nádoby 90 mm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1x </a:t>
            </a:r>
            <a:r>
              <a:rPr lang="cs-CZ" altLang="cs-CZ" sz="800" b="1" dirty="0" err="1">
                <a:latin typeface="Arial" charset="0"/>
              </a:rPr>
              <a:t>Flexy</a:t>
            </a:r>
            <a:r>
              <a:rPr lang="cs-CZ" altLang="cs-CZ" sz="800" b="1" dirty="0">
                <a:latin typeface="Arial" charset="0"/>
              </a:rPr>
              <a:t> &amp; </a:t>
            </a:r>
            <a:r>
              <a:rPr lang="cs-CZ" altLang="cs-CZ" sz="800" b="1" dirty="0" err="1">
                <a:latin typeface="Arial" charset="0"/>
              </a:rPr>
              <a:t>Varycook</a:t>
            </a:r>
            <a:r>
              <a:rPr lang="cs-CZ" altLang="cs-CZ" sz="800" b="1" dirty="0">
                <a:latin typeface="Arial" charset="0"/>
              </a:rPr>
              <a:t>: </a:t>
            </a:r>
            <a:r>
              <a:rPr lang="cs-CZ" altLang="cs-CZ" sz="800" dirty="0">
                <a:latin typeface="Arial" charset="0"/>
              </a:rPr>
              <a:t>Rozměry 200x380 mm, Min Ø dna varné nádoby 160 mm, 3,0 kW/ Booster 3,7 kW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Technologie</a:t>
            </a:r>
            <a:r>
              <a:rPr lang="cs-CZ" altLang="cs-CZ" sz="1100" b="1" dirty="0">
                <a:solidFill>
                  <a:srgbClr val="FF0000"/>
                </a:solidFill>
                <a:latin typeface="Arial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Konektivita - Wi-Fi + Bluetooth </a:t>
            </a:r>
            <a:r>
              <a:rPr lang="cs-CZ" altLang="cs-CZ" sz="800" dirty="0">
                <a:latin typeface="Arial" charset="0"/>
              </a:rPr>
              <a:t>připojení k aplikaci </a:t>
            </a:r>
            <a:r>
              <a:rPr lang="cs-CZ" altLang="cs-CZ" sz="800" dirty="0" err="1">
                <a:latin typeface="Arial" charset="0"/>
              </a:rPr>
              <a:t>hOn</a:t>
            </a:r>
            <a:r>
              <a:rPr lang="cs-CZ" altLang="cs-CZ" sz="800" dirty="0">
                <a:latin typeface="Arial" charset="0"/>
              </a:rPr>
              <a:t> a možnost rozšíření základních možností o bohatý obsah včetně receptů a tipů k vaření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b="1" dirty="0">
              <a:solidFill>
                <a:srgbClr val="FF0000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Funkce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Senzor </a:t>
            </a:r>
            <a:r>
              <a:rPr lang="cs-CZ" altLang="cs-CZ" sz="800" b="1" dirty="0" err="1">
                <a:latin typeface="Arial" charset="0"/>
              </a:rPr>
              <a:t>vaření&amp;varu</a:t>
            </a:r>
            <a:r>
              <a:rPr lang="cs-CZ" altLang="cs-CZ" sz="800" b="1" dirty="0">
                <a:latin typeface="Arial" charset="0"/>
              </a:rPr>
              <a:t> - 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kontrolují teplotu vaření i bod varu. Aktivace přes UI nebo aplikaci.</a:t>
            </a:r>
            <a:endParaRPr lang="cs-CZ" altLang="cs-CZ" sz="800" b="1" dirty="0">
              <a:latin typeface="Arial" charset="0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b="1" dirty="0" err="1">
                <a:latin typeface="Arial" charset="0"/>
              </a:rPr>
              <a:t>VaryCook</a:t>
            </a:r>
            <a:r>
              <a:rPr lang="cs-CZ" altLang="cs-CZ" sz="800" b="1" dirty="0">
                <a:latin typeface="Arial" charset="0"/>
              </a:rPr>
              <a:t> </a:t>
            </a:r>
            <a:r>
              <a:rPr lang="cs-CZ" altLang="cs-CZ" sz="800" dirty="0">
                <a:latin typeface="Arial" charset="0"/>
              </a:rPr>
              <a:t>–</a:t>
            </a:r>
            <a:r>
              <a:rPr lang="cs-CZ" altLang="cs-CZ" sz="800" b="1" dirty="0">
                <a:latin typeface="Arial" charset="0"/>
              </a:rPr>
              <a:t> </a:t>
            </a:r>
            <a:r>
              <a:rPr lang="cs-CZ" altLang="cs-CZ" sz="800" dirty="0">
                <a:latin typeface="Arial" charset="0"/>
              </a:rPr>
              <a:t>vyhrazená oblast se třemi tepelnými zónami, které lze variabilně využít po dobu celého procesu vaření, stačí posunout hrnec na vybranou zónu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b="1" dirty="0" err="1">
                <a:latin typeface="Arial" charset="0"/>
              </a:rPr>
              <a:t>Multizone</a:t>
            </a:r>
            <a:r>
              <a:rPr lang="cs-CZ" altLang="cs-CZ" sz="800" dirty="0">
                <a:latin typeface="Arial" charset="0"/>
              </a:rPr>
              <a:t> - </a:t>
            </a:r>
            <a:r>
              <a:rPr lang="cs-CZ" sz="800" dirty="0">
                <a:latin typeface="Arial" charset="0"/>
              </a:rPr>
              <a:t>přizpůsobení velikostem hrnců a pánví pro rovnoměrné vaření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b="1" dirty="0" err="1">
                <a:latin typeface="Arial" charset="0"/>
              </a:rPr>
              <a:t>Power</a:t>
            </a:r>
            <a:r>
              <a:rPr lang="cs-CZ" altLang="cs-CZ" sz="800" b="1" dirty="0">
                <a:latin typeface="Arial" charset="0"/>
              </a:rPr>
              <a:t> Management </a:t>
            </a:r>
            <a:r>
              <a:rPr lang="cs-CZ" altLang="cs-CZ" sz="800" dirty="0">
                <a:latin typeface="Arial" charset="0"/>
              </a:rPr>
              <a:t>– V případě nízkého příkonu domácnosti můžeme omezit příkon desky na následující maximální hodnoty:  2 kW, 2,5kW, 3 kW, 3,5kW, 4,5kW, 5,5kW, 6,8 kW.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b="1" dirty="0" err="1">
                <a:latin typeface="Arial" charset="0"/>
              </a:rPr>
              <a:t>Preci</a:t>
            </a:r>
            <a:r>
              <a:rPr lang="cs-CZ" altLang="cs-CZ" sz="800" b="1" dirty="0">
                <a:latin typeface="Arial" charset="0"/>
              </a:rPr>
              <a:t> </a:t>
            </a:r>
            <a:r>
              <a:rPr lang="cs-CZ" altLang="cs-CZ" sz="800" b="1" dirty="0" err="1">
                <a:latin typeface="Arial" charset="0"/>
              </a:rPr>
              <a:t>Synch</a:t>
            </a:r>
            <a:r>
              <a:rPr lang="cs-CZ" altLang="cs-CZ" sz="800" b="1" dirty="0">
                <a:latin typeface="Arial" charset="0"/>
              </a:rPr>
              <a:t> </a:t>
            </a:r>
            <a:r>
              <a:rPr lang="cs-CZ" altLang="cs-CZ" sz="800" dirty="0">
                <a:latin typeface="Arial" charset="0"/>
              </a:rPr>
              <a:t>– digestoř se automaticky nastaví na správný sací výkon podle úrovně výkonu varné desky </a:t>
            </a:r>
            <a:r>
              <a:rPr lang="cs-CZ" altLang="cs-CZ" sz="800" i="1" dirty="0">
                <a:latin typeface="Arial" charset="0"/>
              </a:rPr>
              <a:t>(pouze s kompatibilním odsavačem)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Dotykové ovládání </a:t>
            </a:r>
            <a:r>
              <a:rPr lang="cs-CZ" altLang="cs-CZ" sz="800" dirty="0" err="1">
                <a:latin typeface="Arial" charset="0"/>
              </a:rPr>
              <a:t>Multislider</a:t>
            </a:r>
            <a:r>
              <a:rPr lang="cs-CZ" altLang="cs-CZ" sz="800" dirty="0">
                <a:latin typeface="Arial" charset="0"/>
              </a:rPr>
              <a:t> (</a:t>
            </a:r>
            <a:r>
              <a:rPr lang="cs-CZ" altLang="cs-CZ" sz="800" dirty="0" err="1">
                <a:latin typeface="Arial" charset="0"/>
              </a:rPr>
              <a:t>Invisible</a:t>
            </a:r>
            <a:r>
              <a:rPr lang="cs-CZ" altLang="cs-CZ" sz="800" dirty="0">
                <a:latin typeface="Arial" charset="0"/>
              </a:rPr>
              <a:t>) – červené podsvícení</a:t>
            </a: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14 úrovní výkonu, Časovač, Booster (4x), </a:t>
            </a:r>
            <a:r>
              <a:rPr lang="cs-CZ" altLang="cs-CZ" sz="800" b="1" dirty="0">
                <a:latin typeface="Arial" charset="0"/>
              </a:rPr>
              <a:t>Funkce Pauza, Rozpouštění, Jemné vaření, Probublávání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Bezpečnost</a:t>
            </a:r>
            <a:r>
              <a:rPr lang="cs-CZ" altLang="cs-CZ" sz="1100" dirty="0">
                <a:solidFill>
                  <a:srgbClr val="FF0000"/>
                </a:solidFill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Dětská pojistka, Ukazatel zbytkového tepla, Ochrana před přehřátím, Ochrana při vylití tekutin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Výkon</a:t>
            </a:r>
            <a:r>
              <a:rPr lang="cs-CZ" altLang="cs-CZ" sz="800" dirty="0">
                <a:latin typeface="Arial" charset="0"/>
              </a:rPr>
              <a:t> 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Plynulá regulace výkonu (od úrovně 3, 400W výše)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</p:txBody>
      </p:sp>
      <p:cxnSp>
        <p:nvCxnSpPr>
          <p:cNvPr id="10" name="Straight Connector 34">
            <a:extLst>
              <a:ext uri="{FF2B5EF4-FFF2-40B4-BE49-F238E27FC236}">
                <a16:creationId xmlns:a16="http://schemas.microsoft.com/office/drawing/2014/main" id="{55C391B9-6C53-8A18-3380-BC8C9EC370A1}"/>
              </a:ext>
            </a:extLst>
          </p:cNvPr>
          <p:cNvCxnSpPr/>
          <p:nvPr/>
        </p:nvCxnSpPr>
        <p:spPr>
          <a:xfrm>
            <a:off x="6218790" y="1010838"/>
            <a:ext cx="0" cy="5760000"/>
          </a:xfrm>
          <a:prstGeom prst="line">
            <a:avLst/>
          </a:prstGeom>
          <a:ln>
            <a:solidFill>
              <a:srgbClr val="005AA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bdélník 10">
            <a:extLst>
              <a:ext uri="{FF2B5EF4-FFF2-40B4-BE49-F238E27FC236}">
                <a16:creationId xmlns:a16="http://schemas.microsoft.com/office/drawing/2014/main" id="{47973599-958F-BCF4-2835-C696DC979488}"/>
              </a:ext>
            </a:extLst>
          </p:cNvPr>
          <p:cNvSpPr/>
          <p:nvPr/>
        </p:nvSpPr>
        <p:spPr>
          <a:xfrm>
            <a:off x="6295232" y="4871069"/>
            <a:ext cx="2881617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Kód		33803678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EAN		8059019125527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Barva		Černé matné sklo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Provedení		Rovné hrany, 		možnost 		zapuštěné 		instalace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Rozměry výrobku V × Š × H (mm)	51 × 590 × 510</a:t>
            </a:r>
            <a:endParaRPr lang="cs-CZ" altLang="cs-CZ" sz="800" b="1" dirty="0"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Čistá váha výrobku (kg)	11,2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Rozměry balení V × Š × H (mm)	143 × 650 × 570</a:t>
            </a:r>
            <a:endParaRPr lang="cs-CZ" altLang="cs-CZ" sz="800" dirty="0"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Hmotnost s obalem (kg)	14,7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139700" y="959442"/>
            <a:ext cx="891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Přímá spojnice se šipkou 1">
            <a:extLst>
              <a:ext uri="{FF2B5EF4-FFF2-40B4-BE49-F238E27FC236}">
                <a16:creationId xmlns:a16="http://schemas.microsoft.com/office/drawing/2014/main" id="{E971A2B5-7D27-F906-5070-102F0EA0687B}"/>
              </a:ext>
            </a:extLst>
          </p:cNvPr>
          <p:cNvCxnSpPr>
            <a:cxnSpLocks/>
          </p:cNvCxnSpPr>
          <p:nvPr/>
        </p:nvCxnSpPr>
        <p:spPr>
          <a:xfrm>
            <a:off x="6344257" y="1465547"/>
            <a:ext cx="262164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ovéPole 2">
            <a:extLst>
              <a:ext uri="{FF2B5EF4-FFF2-40B4-BE49-F238E27FC236}">
                <a16:creationId xmlns:a16="http://schemas.microsoft.com/office/drawing/2014/main" id="{27481AFE-DAD2-FB6C-8AC5-402045CF0D46}"/>
              </a:ext>
            </a:extLst>
          </p:cNvPr>
          <p:cNvSpPr txBox="1"/>
          <p:nvPr/>
        </p:nvSpPr>
        <p:spPr>
          <a:xfrm>
            <a:off x="7032759" y="1157325"/>
            <a:ext cx="9939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cm</a:t>
            </a:r>
          </a:p>
        </p:txBody>
      </p:sp>
      <p:pic>
        <p:nvPicPr>
          <p:cNvPr id="4" name="Picture 2" descr="Résultat de recherche d'images pour &quot;logo wifi png&quot;">
            <a:extLst>
              <a:ext uri="{FF2B5EF4-FFF2-40B4-BE49-F238E27FC236}">
                <a16:creationId xmlns:a16="http://schemas.microsoft.com/office/drawing/2014/main" id="{0E82458C-703D-C707-31F7-0BC56BB6E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95003" y="1195108"/>
            <a:ext cx="220217" cy="19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magine 40">
            <a:extLst>
              <a:ext uri="{FF2B5EF4-FFF2-40B4-BE49-F238E27FC236}">
                <a16:creationId xmlns:a16="http://schemas.microsoft.com/office/drawing/2014/main" id="{C8DADEEC-3943-7BAE-9124-1FEC8BB043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983" y="1681076"/>
            <a:ext cx="869729" cy="1368000"/>
          </a:xfrm>
          <a:prstGeom prst="rect">
            <a:avLst/>
          </a:prstGeom>
        </p:spPr>
      </p:pic>
      <p:pic>
        <p:nvPicPr>
          <p:cNvPr id="27" name="Obrázek 26">
            <a:extLst>
              <a:ext uri="{FF2B5EF4-FFF2-40B4-BE49-F238E27FC236}">
                <a16:creationId xmlns:a16="http://schemas.microsoft.com/office/drawing/2014/main" id="{F143C519-BA11-1A79-16E4-F404D422B9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236" y="1739555"/>
            <a:ext cx="723480" cy="529299"/>
          </a:xfrm>
          <a:prstGeom prst="rect">
            <a:avLst/>
          </a:prstGeom>
        </p:spPr>
      </p:pic>
      <p:pic>
        <p:nvPicPr>
          <p:cNvPr id="28" name="Obrázek 27">
            <a:extLst>
              <a:ext uri="{FF2B5EF4-FFF2-40B4-BE49-F238E27FC236}">
                <a16:creationId xmlns:a16="http://schemas.microsoft.com/office/drawing/2014/main" id="{F4DDAAF3-3070-04CA-497F-53E06E9F60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2637" y="1104092"/>
            <a:ext cx="424447" cy="450701"/>
          </a:xfrm>
          <a:prstGeom prst="rect">
            <a:avLst/>
          </a:prstGeom>
        </p:spPr>
      </p:pic>
      <p:pic>
        <p:nvPicPr>
          <p:cNvPr id="29" name="Obrázek 28">
            <a:extLst>
              <a:ext uri="{FF2B5EF4-FFF2-40B4-BE49-F238E27FC236}">
                <a16:creationId xmlns:a16="http://schemas.microsoft.com/office/drawing/2014/main" id="{F6450CEF-05E5-0C39-2AD6-C4AE1AF794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0533" y="2453617"/>
            <a:ext cx="523936" cy="534209"/>
          </a:xfrm>
          <a:prstGeom prst="rect">
            <a:avLst/>
          </a:prstGeom>
        </p:spPr>
      </p:pic>
      <p:pic>
        <p:nvPicPr>
          <p:cNvPr id="30" name="Obrázek 29">
            <a:extLst>
              <a:ext uri="{FF2B5EF4-FFF2-40B4-BE49-F238E27FC236}">
                <a16:creationId xmlns:a16="http://schemas.microsoft.com/office/drawing/2014/main" id="{4DD3432D-2FAE-CDF2-4DD3-6B74B545B7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870" y="3282123"/>
            <a:ext cx="489155" cy="492054"/>
          </a:xfrm>
          <a:prstGeom prst="rect">
            <a:avLst/>
          </a:prstGeom>
        </p:spPr>
      </p:pic>
      <p:pic>
        <p:nvPicPr>
          <p:cNvPr id="36" name="Obrázek 35">
            <a:extLst>
              <a:ext uri="{FF2B5EF4-FFF2-40B4-BE49-F238E27FC236}">
                <a16:creationId xmlns:a16="http://schemas.microsoft.com/office/drawing/2014/main" id="{D00BA3DF-A580-9B9F-99FB-948A799223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2530" y="4082562"/>
            <a:ext cx="609426" cy="635572"/>
          </a:xfrm>
          <a:prstGeom prst="rect">
            <a:avLst/>
          </a:prstGeom>
        </p:spPr>
      </p:pic>
      <p:pic>
        <p:nvPicPr>
          <p:cNvPr id="37" name="Obrázek 36">
            <a:extLst>
              <a:ext uri="{FF2B5EF4-FFF2-40B4-BE49-F238E27FC236}">
                <a16:creationId xmlns:a16="http://schemas.microsoft.com/office/drawing/2014/main" id="{EC8923F9-D648-19AC-B87C-852CB607D6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95752" y="5293112"/>
            <a:ext cx="545397" cy="548283"/>
          </a:xfrm>
          <a:prstGeom prst="rect">
            <a:avLst/>
          </a:prstGeom>
        </p:spPr>
      </p:pic>
      <p:sp>
        <p:nvSpPr>
          <p:cNvPr id="38" name="TextovéPole 37">
            <a:extLst>
              <a:ext uri="{FF2B5EF4-FFF2-40B4-BE49-F238E27FC236}">
                <a16:creationId xmlns:a16="http://schemas.microsoft.com/office/drawing/2014/main" id="{0EF6DF79-0977-B05E-21A4-7B18ED68FAAD}"/>
              </a:ext>
            </a:extLst>
          </p:cNvPr>
          <p:cNvSpPr txBox="1"/>
          <p:nvPr/>
        </p:nvSpPr>
        <p:spPr>
          <a:xfrm>
            <a:off x="5334434" y="1711859"/>
            <a:ext cx="99395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Ovládání </a:t>
            </a:r>
            <a:r>
              <a:rPr lang="cs-CZ" sz="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Multislider</a:t>
            </a:r>
            <a:r>
              <a:rPr lang="cs-CZ" sz="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cs-CZ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invisible</a:t>
            </a:r>
            <a:r>
              <a:rPr lang="cs-CZ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cs-CZ" sz="700" dirty="0">
                <a:latin typeface="Arial" panose="020B0604020202020204" pitchFamily="34" charset="0"/>
                <a:cs typeface="Arial" panose="020B0604020202020204" pitchFamily="34" charset="0"/>
              </a:rPr>
              <a:t>červený</a:t>
            </a:r>
          </a:p>
        </p:txBody>
      </p: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68A6EE11-137A-00F5-5EA6-8639AFF3942C}"/>
              </a:ext>
            </a:extLst>
          </p:cNvPr>
          <p:cNvSpPr txBox="1"/>
          <p:nvPr/>
        </p:nvSpPr>
        <p:spPr>
          <a:xfrm>
            <a:off x="5334434" y="1120475"/>
            <a:ext cx="9939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WiFi+Bluetooth</a:t>
            </a:r>
            <a:endParaRPr lang="cs-CZ" sz="7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Aplikace </a:t>
            </a:r>
            <a:r>
              <a:rPr lang="cs-CZ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</a:t>
            </a:r>
            <a:endParaRPr lang="cs-CZ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4D4EC28B-AC51-E687-E7EA-F69C50B64EDC}"/>
              </a:ext>
            </a:extLst>
          </p:cNvPr>
          <p:cNvSpPr txBox="1"/>
          <p:nvPr/>
        </p:nvSpPr>
        <p:spPr>
          <a:xfrm>
            <a:off x="5337092" y="2289604"/>
            <a:ext cx="103528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Varycook</a:t>
            </a:r>
            <a:r>
              <a:rPr lang="cs-CZ" sz="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lze aktivovat pouze v případě, když </a:t>
            </a:r>
            <a:r>
              <a:rPr lang="cs-CZ" sz="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  <a:r>
              <a:rPr lang="cs-CZ" sz="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Managementem nastavíme minimálně 3 kW. </a:t>
            </a:r>
          </a:p>
        </p:txBody>
      </p:sp>
      <p:sp>
        <p:nvSpPr>
          <p:cNvPr id="41" name="TextovéPole 40">
            <a:extLst>
              <a:ext uri="{FF2B5EF4-FFF2-40B4-BE49-F238E27FC236}">
                <a16:creationId xmlns:a16="http://schemas.microsoft.com/office/drawing/2014/main" id="{88B50BC0-4E87-A826-EC06-415348133B6A}"/>
              </a:ext>
            </a:extLst>
          </p:cNvPr>
          <p:cNvSpPr txBox="1"/>
          <p:nvPr/>
        </p:nvSpPr>
        <p:spPr>
          <a:xfrm>
            <a:off x="5293109" y="3219625"/>
            <a:ext cx="1035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Multizone</a:t>
            </a:r>
            <a:r>
              <a:rPr lang="cs-CZ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rovnoměrné vaření bez ohledu na tvar hrnce</a:t>
            </a:r>
          </a:p>
        </p:txBody>
      </p:sp>
      <p:sp>
        <p:nvSpPr>
          <p:cNvPr id="43" name="TextovéPole 42">
            <a:extLst>
              <a:ext uri="{FF2B5EF4-FFF2-40B4-BE49-F238E27FC236}">
                <a16:creationId xmlns:a16="http://schemas.microsoft.com/office/drawing/2014/main" id="{D4C54A03-4104-6382-3256-BB4CD8013EA1}"/>
              </a:ext>
            </a:extLst>
          </p:cNvPr>
          <p:cNvSpPr txBox="1"/>
          <p:nvPr/>
        </p:nvSpPr>
        <p:spPr>
          <a:xfrm>
            <a:off x="5302120" y="3815572"/>
            <a:ext cx="9476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cs-CZ" altLang="cs-CZ" sz="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Senzor varu </a:t>
            </a:r>
          </a:p>
          <a:p>
            <a:pPr>
              <a:spcBef>
                <a:spcPct val="0"/>
              </a:spcBef>
            </a:pPr>
            <a:r>
              <a:rPr lang="cs-CZ" altLang="cs-CZ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sleduje teplotu dna hrnce a bod varu vody pomocí tepelných a elektrických signálů ze senzoru a magnetické interakce mezi cívkou a hrncem</a:t>
            </a:r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260AF0DF-8D4D-96B1-B7D3-0DA43A41892E}"/>
              </a:ext>
            </a:extLst>
          </p:cNvPr>
          <p:cNvSpPr txBox="1"/>
          <p:nvPr/>
        </p:nvSpPr>
        <p:spPr>
          <a:xfrm>
            <a:off x="5278633" y="5146141"/>
            <a:ext cx="994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cs-CZ" altLang="cs-CZ" sz="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Senzor vaření </a:t>
            </a:r>
          </a:p>
          <a:p>
            <a:pPr>
              <a:spcBef>
                <a:spcPct val="0"/>
              </a:spcBef>
            </a:pPr>
            <a:r>
              <a:rPr lang="cs-CZ" altLang="cs-CZ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zajišťuje přesnou teplotu pro smažení, grilování i hloubkové smažení a upozorní vás zvukovým signálem, kdy přidat jídlo</a:t>
            </a:r>
            <a:endParaRPr lang="cs-CZ" sz="7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306ECCBD-95BF-0533-5349-12F2544FA2D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4652" y="3597970"/>
            <a:ext cx="1853680" cy="118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631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609</Words>
  <Application>Microsoft Office PowerPoint</Application>
  <PresentationFormat>Předvádění na obrazovce (4:3)</PresentationFormat>
  <Paragraphs>57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Motiv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Martina Křižáková</dc:creator>
  <cp:lastModifiedBy>Michaela Šperl</cp:lastModifiedBy>
  <cp:revision>33</cp:revision>
  <dcterms:created xsi:type="dcterms:W3CDTF">2026-02-18T10:09:31Z</dcterms:created>
  <dcterms:modified xsi:type="dcterms:W3CDTF">2026-04-29T12:59:33Z</dcterms:modified>
</cp:coreProperties>
</file>