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65" r:id="rId3"/>
    <p:sldId id="264" r:id="rId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06" autoAdjust="0"/>
    <p:restoredTop sz="94684" autoAdjust="0"/>
  </p:normalViewPr>
  <p:slideViewPr>
    <p:cSldViewPr>
      <p:cViewPr>
        <p:scale>
          <a:sx n="110" d="100"/>
          <a:sy n="110" d="100"/>
        </p:scale>
        <p:origin x="-177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0F88E2-DFC0-42AF-9720-2361E34EAF79}" type="slidenum">
              <a:rPr lang="fr-FR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 altLang="ja-JP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0D0E99-F7F0-4EFA-8E73-8BB2AD6E4B9A}" type="slidenum">
              <a:rPr lang="fr-FR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 altLang="ja-JP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7DFF44-7F82-4264-AE21-07A3C603044C}" type="slidenum">
              <a:rPr lang="fr-FR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 altLang="ja-JP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187450" y="1600200"/>
            <a:ext cx="3771900" cy="4467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111750" y="1600200"/>
            <a:ext cx="3771900" cy="4467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642580-7713-4B8E-8B27-9A88D8C57F6A}" type="slidenum">
              <a:rPr lang="fr-FR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 altLang="ja-JP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84D52F-B5D7-4722-861C-5D352A4FB0A0}" type="slidenum">
              <a:rPr lang="fr-FR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 altLang="ja-JP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C5921-1B7C-46C6-A3B9-FAE4DB55022B}" type="slidenum">
              <a:rPr lang="fr-FR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 altLang="ja-JP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214650-A099-4CA0-B831-4247635B4937}" type="slidenum">
              <a:rPr lang="fr-FR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 altLang="ja-JP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5B7D72-D0EF-4C0E-8CF0-1965815F6F75}" type="slidenum">
              <a:rPr lang="fr-FR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 altLang="ja-JP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dirty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6A4359-B50E-455E-99DC-2F6C663917E0}" type="slidenum">
              <a:rPr lang="fr-FR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 altLang="ja-JP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CE4273-A489-4915-9E0F-F18AF49BD9F0}" type="slidenum">
              <a:rPr lang="fr-FR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 altLang="ja-JP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959600" y="188913"/>
            <a:ext cx="1924050" cy="5878512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182688" y="188913"/>
            <a:ext cx="5624512" cy="5878512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1FB32A-D979-4660-8E9E-5E7C5BD80EA5}" type="slidenum">
              <a:rPr lang="fr-FR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 altLang="ja-JP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SilverBullet:Users:therezelefevre:Documents:1%20-%20ON%20THE%20GO%20[13]:1%20-%20DOSSIERS%20:SEB%20IDENTIT&#201;%20GROUPE:11&#176;%20CHARTE:01%20-%20CALAGES:PRES%20POWER%20PONT:CALAGE:IMPORTLOGO.jpg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82688" y="188913"/>
            <a:ext cx="7680325" cy="6477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ja-JP" smtClean="0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7450" y="1600200"/>
            <a:ext cx="76962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ja-JP" smtClean="0"/>
              <a:t>Cliquez pour modifier les styles du texte du masque</a:t>
            </a:r>
          </a:p>
          <a:p>
            <a:pPr lvl="1"/>
            <a:r>
              <a:rPr lang="fr-FR" altLang="ja-JP" smtClean="0"/>
              <a:t>Deuxième niveau</a:t>
            </a:r>
          </a:p>
          <a:p>
            <a:pPr lvl="2"/>
            <a:r>
              <a:rPr lang="fr-FR" altLang="ja-JP" smtClean="0"/>
              <a:t>Troisième niveau</a:t>
            </a:r>
          </a:p>
          <a:p>
            <a:pPr lvl="3"/>
            <a:r>
              <a:rPr lang="fr-FR" altLang="ja-JP" smtClean="0"/>
              <a:t>Quatrième niveau</a:t>
            </a:r>
          </a:p>
          <a:p>
            <a:pPr lvl="4"/>
            <a:r>
              <a:rPr lang="fr-FR" altLang="ja-JP" smtClean="0"/>
              <a:t>Cinquième niveau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95388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aseline="0">
                <a:latin typeface="Arial" charset="0"/>
                <a:ea typeface="ＭＳ Ｐゴシック" pitchFamily="1" charset="-128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775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aseline="0">
                <a:latin typeface="Arial" charset="0"/>
                <a:ea typeface="ＭＳ Ｐゴシック" pitchFamily="1" charset="-128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62775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aseline="0">
                <a:latin typeface="Arial" charset="0"/>
                <a:ea typeface="ＭＳ Ｐゴシック" pitchFamily="1" charset="-128"/>
              </a:defRPr>
            </a:lvl1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1174478-C53C-4C9E-9C32-FBAAD172B6F4}" type="slidenum">
              <a:rPr lang="fr-FR" altLang="ja-JP">
                <a:solidFill>
                  <a:srgbClr val="000000"/>
                </a:solidFill>
              </a:rPr>
              <a:pPr algn="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r-FR" altLang="ja-JP">
              <a:solidFill>
                <a:srgbClr val="000000"/>
              </a:solidFill>
            </a:endParaRPr>
          </a:p>
        </p:txBody>
      </p:sp>
      <p:pic>
        <p:nvPicPr>
          <p:cNvPr id="1031" name="Picture 7" descr="SilverBullet:Users:therezelefevre:Documents:1 - ON THE GO [13]:1 - DOSSIERS :SEB IDENTITÉ GROUPE:11° CHARTE:01 - CALAGES:PRES POWER PONT:CALAGE:IMPORTLOGO.jpg"/>
          <p:cNvPicPr>
            <a:picLocks noChangeAspect="1" noChangeArrowheads="1"/>
          </p:cNvPicPr>
          <p:nvPr/>
        </p:nvPicPr>
        <p:blipFill>
          <a:blip r:embed="rId13" r:link="rId14" cstate="print"/>
          <a:srcRect/>
          <a:stretch>
            <a:fillRect/>
          </a:stretch>
        </p:blipFill>
        <p:spPr bwMode="auto">
          <a:xfrm>
            <a:off x="0" y="0"/>
            <a:ext cx="1109663" cy="16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  <a:ea typeface="ＭＳ Ｐゴシック" pitchFamily="1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  <a:ea typeface="ＭＳ Ｐゴシック" pitchFamily="1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  <a:ea typeface="ＭＳ Ｐゴシック" pitchFamily="1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  <a:ea typeface="ＭＳ Ｐゴシック" pitchFamily="1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  <a:ea typeface="ＭＳ Ｐゴシック" pitchFamily="1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  <a:ea typeface="ＭＳ Ｐゴシック" pitchFamily="1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  <a:ea typeface="ＭＳ Ｐゴシック" pitchFamily="1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  <a:ea typeface="ＭＳ Ｐゴシック" pitchFamily="1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E1111"/>
        </a:buClr>
        <a:buFont typeface="Wingdings 2" pitchFamily="18" charset="2"/>
        <a:buChar char="¢"/>
        <a:defRPr sz="2400" b="1">
          <a:solidFill>
            <a:srgbClr val="8E858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 2" pitchFamily="18" charset="2"/>
        <a:buChar char="¡"/>
        <a:defRPr sz="2000" b="1">
          <a:solidFill>
            <a:srgbClr val="8E858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 2" pitchFamily="18" charset="2"/>
        <a:buChar char="¡"/>
        <a:defRPr sz="1900" b="1">
          <a:solidFill>
            <a:srgbClr val="8E8581"/>
          </a:solidFill>
          <a:latin typeface="+mn-lt"/>
        </a:defRPr>
      </a:lvl3pPr>
      <a:lvl4pPr marL="15621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900" b="1">
          <a:solidFill>
            <a:srgbClr val="8E8581"/>
          </a:solidFill>
          <a:latin typeface="+mn-lt"/>
        </a:defRPr>
      </a:lvl4pPr>
      <a:lvl5pPr marL="1981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900" b="1">
          <a:solidFill>
            <a:srgbClr val="8E8581"/>
          </a:solidFill>
          <a:latin typeface="+mn-lt"/>
        </a:defRPr>
      </a:lvl5pPr>
      <a:lvl6pPr marL="2438400" indent="-228600" algn="l" rtl="0" fontAlgn="base">
        <a:spcBef>
          <a:spcPct val="20000"/>
        </a:spcBef>
        <a:spcAft>
          <a:spcPct val="0"/>
        </a:spcAft>
        <a:buChar char="»"/>
        <a:defRPr sz="1900" b="1">
          <a:solidFill>
            <a:srgbClr val="8E8581"/>
          </a:solidFill>
          <a:latin typeface="+mn-lt"/>
        </a:defRPr>
      </a:lvl6pPr>
      <a:lvl7pPr marL="2895600" indent="-228600" algn="l" rtl="0" fontAlgn="base">
        <a:spcBef>
          <a:spcPct val="20000"/>
        </a:spcBef>
        <a:spcAft>
          <a:spcPct val="0"/>
        </a:spcAft>
        <a:buChar char="»"/>
        <a:defRPr sz="1900" b="1">
          <a:solidFill>
            <a:srgbClr val="8E8581"/>
          </a:solidFill>
          <a:latin typeface="+mn-lt"/>
        </a:defRPr>
      </a:lvl7pPr>
      <a:lvl8pPr marL="3352800" indent="-228600" algn="l" rtl="0" fontAlgn="base">
        <a:spcBef>
          <a:spcPct val="20000"/>
        </a:spcBef>
        <a:spcAft>
          <a:spcPct val="0"/>
        </a:spcAft>
        <a:buChar char="»"/>
        <a:defRPr sz="1900" b="1">
          <a:solidFill>
            <a:srgbClr val="8E8581"/>
          </a:solidFill>
          <a:latin typeface="+mn-lt"/>
        </a:defRPr>
      </a:lvl8pPr>
      <a:lvl9pPr marL="3810000" indent="-228600" algn="l" rtl="0" fontAlgn="base">
        <a:spcBef>
          <a:spcPct val="20000"/>
        </a:spcBef>
        <a:spcAft>
          <a:spcPct val="0"/>
        </a:spcAft>
        <a:buChar char="»"/>
        <a:defRPr sz="1900" b="1">
          <a:solidFill>
            <a:srgbClr val="8E858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403350" y="0"/>
            <a:ext cx="7740650" cy="46166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cs-CZ" sz="2400" b="1" dirty="0" smtClean="0">
                <a:solidFill>
                  <a:schemeClr val="bg1"/>
                </a:solidFill>
                <a:latin typeface="Calibri" pitchFamily="34" charset="0"/>
                <a:ea typeface="Times New Roman" pitchFamily="18" charset="0"/>
              </a:rPr>
              <a:t>Rowenta automatická kulma SO CURLS CF3710 </a:t>
            </a:r>
          </a:p>
        </p:txBody>
      </p:sp>
      <p:sp>
        <p:nvSpPr>
          <p:cNvPr id="10" name="Line 3"/>
          <p:cNvSpPr>
            <a:spLocks noChangeShapeType="1"/>
          </p:cNvSpPr>
          <p:nvPr/>
        </p:nvSpPr>
        <p:spPr bwMode="auto">
          <a:xfrm>
            <a:off x="1403350" y="0"/>
            <a:ext cx="0" cy="6165850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17" name="Obdélník 16"/>
          <p:cNvSpPr/>
          <p:nvPr/>
        </p:nvSpPr>
        <p:spPr>
          <a:xfrm>
            <a:off x="4211960" y="620688"/>
            <a:ext cx="493204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-266700" fontAlgn="ctr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500" b="1" dirty="0" smtClean="0">
                <a:solidFill>
                  <a:srgbClr val="8E8581"/>
                </a:solidFill>
                <a:latin typeface="Calibri" pitchFamily="34" charset="0"/>
              </a:rPr>
              <a:t>Automatická kulma pro okouzlující </a:t>
            </a:r>
            <a:r>
              <a:rPr lang="cs-CZ" sz="15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vlny</a:t>
            </a:r>
          </a:p>
          <a:p>
            <a:pPr marL="273050" indent="-266700" fontAlgn="ctr">
              <a:buClr>
                <a:srgbClr val="CE1111"/>
              </a:buClr>
              <a:buFont typeface="Wingdings 2" pitchFamily="18" charset="2"/>
              <a:buChar char="¢"/>
            </a:pPr>
            <a:r>
              <a:rPr lang="en-US" sz="1500" b="1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INSTANT CURLING SYST</a:t>
            </a:r>
            <a:r>
              <a:rPr lang="cs-CZ" sz="1500" b="1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É</a:t>
            </a:r>
            <a:r>
              <a:rPr lang="en-US" sz="1500" b="1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M</a:t>
            </a:r>
            <a:r>
              <a:rPr lang="cs-CZ" sz="1500" b="1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cs-CZ" sz="1500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automaticky natáčí vlasy a vytváří okouzlující vlny během okamžiku</a:t>
            </a:r>
            <a:endParaRPr lang="cs-CZ" sz="1500" b="1" dirty="0" smtClean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  <a:p>
            <a:pPr marL="273050" indent="-266700" fontAlgn="ctr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500" b="1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Optimální doba natáčení</a:t>
            </a:r>
            <a:r>
              <a:rPr lang="cs-CZ" sz="1500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: elektronická kontrola času se zvukovým signálem, zabraňuje přehřátí vlasu – 4 polohy (6s - 8s - 10s - 12s)</a:t>
            </a:r>
          </a:p>
          <a:p>
            <a:pPr marL="273050" indent="-266700" fontAlgn="ctr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500" b="1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Ideální šetrná teplota </a:t>
            </a:r>
            <a:r>
              <a:rPr lang="cs-CZ" sz="1500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pro zdraví vlasů a dokonalý výsledek - </a:t>
            </a:r>
            <a:r>
              <a:rPr lang="en-US" sz="1500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3</a:t>
            </a:r>
            <a:r>
              <a:rPr lang="cs-CZ" sz="1500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 nastavení:</a:t>
            </a:r>
            <a:endParaRPr lang="en-US" sz="1500" dirty="0" smtClean="0">
              <a:solidFill>
                <a:srgbClr val="8E8581"/>
              </a:solidFill>
              <a:latin typeface="Calibri" pitchFamily="34" charset="0"/>
              <a:cs typeface="Calibri" pitchFamily="34" charset="0"/>
            </a:endParaRPr>
          </a:p>
          <a:p>
            <a:pPr marL="730250" lvl="3" indent="-266700">
              <a:buClr>
                <a:srgbClr val="CE1111"/>
              </a:buClr>
              <a:buFont typeface="Wingdings 2" pitchFamily="18" charset="2"/>
              <a:buChar char="¢"/>
            </a:pPr>
            <a:r>
              <a:rPr lang="en-US" sz="1500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1-</a:t>
            </a:r>
            <a:r>
              <a:rPr lang="cs-CZ" sz="1500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jemné vlasy</a:t>
            </a:r>
            <a:r>
              <a:rPr lang="en-US" sz="1500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:  </a:t>
            </a:r>
            <a:r>
              <a:rPr lang="cs-CZ" sz="1500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17</a:t>
            </a:r>
            <a:r>
              <a:rPr lang="en-US" sz="1500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0°C</a:t>
            </a:r>
          </a:p>
          <a:p>
            <a:pPr marL="730250" lvl="3" indent="-266700">
              <a:buClr>
                <a:srgbClr val="CE1111"/>
              </a:buClr>
              <a:buFont typeface="Wingdings 2" pitchFamily="18" charset="2"/>
              <a:buChar char="¢"/>
            </a:pPr>
            <a:r>
              <a:rPr lang="en-US" sz="1500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2- </a:t>
            </a:r>
            <a:r>
              <a:rPr lang="cs-CZ" sz="1500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normální vlasy</a:t>
            </a:r>
            <a:r>
              <a:rPr lang="en-US" sz="1500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cs-CZ" sz="1500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20</a:t>
            </a:r>
            <a:r>
              <a:rPr lang="en-US" sz="1500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0°C</a:t>
            </a:r>
          </a:p>
          <a:p>
            <a:pPr marL="730250" lvl="3" indent="-266700">
              <a:buClr>
                <a:srgbClr val="CE1111"/>
              </a:buClr>
              <a:buFont typeface="Wingdings 2" pitchFamily="18" charset="2"/>
              <a:buChar char="¢"/>
            </a:pPr>
            <a:r>
              <a:rPr lang="en-US" sz="1500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3- </a:t>
            </a:r>
            <a:r>
              <a:rPr lang="cs-CZ" sz="1500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silné vlasy</a:t>
            </a:r>
            <a:r>
              <a:rPr lang="en-US" sz="1500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cs-CZ" sz="1500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230</a:t>
            </a:r>
            <a:r>
              <a:rPr lang="en-US" sz="1500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°C</a:t>
            </a:r>
            <a:endParaRPr lang="cs-CZ" sz="1500" dirty="0" smtClean="0">
              <a:solidFill>
                <a:srgbClr val="8E8581"/>
              </a:solidFill>
              <a:latin typeface="Calibri" pitchFamily="34" charset="0"/>
              <a:cs typeface="Calibri" pitchFamily="34" charset="0"/>
            </a:endParaRPr>
          </a:p>
          <a:p>
            <a:pPr marL="273050" lvl="2" indent="-266700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500" b="1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Nový, speciálně vyvinutý ergonomický tvar umožňuje příjemnou manipulaci bez zatížení zápěstí ve </a:t>
            </a:r>
            <a:r>
              <a:rPr lang="cs-CZ" sz="1500" b="1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vertikálním směru, </a:t>
            </a:r>
            <a:r>
              <a:rPr lang="cs-CZ" sz="150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usnadňuje </a:t>
            </a:r>
            <a:r>
              <a:rPr lang="cs-CZ" sz="1500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umístění pramene vlasů a urychluje natáčení</a:t>
            </a:r>
          </a:p>
          <a:p>
            <a:pPr marL="273050" lvl="2" indent="-266700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500" b="1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Keramický turmalínový povrch</a:t>
            </a:r>
            <a:r>
              <a:rPr lang="cs-CZ" sz="1500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cs-CZ" sz="1500" b="1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s</a:t>
            </a:r>
            <a:r>
              <a:rPr lang="cs-CZ" sz="1500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 přirozenou </a:t>
            </a:r>
            <a:r>
              <a:rPr lang="cs-CZ" sz="1500" b="1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ionizací </a:t>
            </a:r>
            <a:r>
              <a:rPr lang="cs-CZ" sz="1500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chrání vlas, uhlazuje ho, zabraňuje </a:t>
            </a:r>
            <a:r>
              <a:rPr lang="cs-CZ" sz="1500" dirty="0" err="1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krepatění</a:t>
            </a:r>
            <a:r>
              <a:rPr lang="cs-CZ" sz="1500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 a dodává mu zářivý lesk</a:t>
            </a:r>
          </a:p>
          <a:p>
            <a:pPr marL="273050" lvl="2" indent="-266700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500" b="1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3 druhy rotace</a:t>
            </a:r>
            <a:r>
              <a:rPr lang="cs-CZ" sz="1500" dirty="0" smtClean="0">
                <a:solidFill>
                  <a:srgbClr val="8E8581"/>
                </a:solidFill>
                <a:latin typeface="Calibri" pitchFamily="34" charset="0"/>
              </a:rPr>
              <a:t>: </a:t>
            </a:r>
            <a:r>
              <a:rPr lang="cs-CZ" sz="1500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vyberte si pevné vlny, zvlněné kadeře nebo volné vlny, ideální pro přirozený každodenní styling </a:t>
            </a:r>
          </a:p>
          <a:p>
            <a:pPr marL="273050" lvl="2" indent="-266700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500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Kontrolka připravenosti k provozu</a:t>
            </a:r>
          </a:p>
          <a:p>
            <a:pPr marL="273050" lvl="2" indent="-266700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500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Rychlý čas </a:t>
            </a:r>
            <a:r>
              <a:rPr lang="cs-CZ" sz="1500" dirty="0" err="1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nahřátí</a:t>
            </a:r>
            <a:r>
              <a:rPr lang="cs-CZ" sz="1500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 do 30s</a:t>
            </a:r>
          </a:p>
          <a:p>
            <a:pPr marL="273050" lvl="2" indent="-266700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500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Automatické vypnutí po 1h</a:t>
            </a:r>
          </a:p>
          <a:p>
            <a:pPr marL="273050" lvl="2" indent="-266700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500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Úsporný režim – po 20min teplota klesá na </a:t>
            </a:r>
            <a:r>
              <a:rPr lang="en-US" sz="1500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50°C</a:t>
            </a:r>
            <a:r>
              <a:rPr lang="cs-CZ" sz="1500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marL="273050" lvl="2" indent="-266700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500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Otočná šňůra 1,8 m pro snadnou manipulaci</a:t>
            </a:r>
          </a:p>
          <a:p>
            <a:pPr marL="273050" lvl="2" indent="-266700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500" dirty="0" smtClean="0">
                <a:solidFill>
                  <a:srgbClr val="8E8581"/>
                </a:solidFill>
                <a:latin typeface="Calibri" pitchFamily="34" charset="0"/>
                <a:cs typeface="Calibri" pitchFamily="34" charset="0"/>
              </a:rPr>
              <a:t>Příslušenství na čištění</a:t>
            </a: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12776"/>
            <a:ext cx="1068455" cy="1060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Image 7" descr="temperature settings 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3501008"/>
            <a:ext cx="1043608" cy="1086204"/>
          </a:xfrm>
          <a:prstGeom prst="rect">
            <a:avLst/>
          </a:prstGeom>
        </p:spPr>
      </p:pic>
      <p:pic>
        <p:nvPicPr>
          <p:cNvPr id="21" name="Image 9" descr="timer 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2492896"/>
            <a:ext cx="1060630" cy="1052773"/>
          </a:xfrm>
          <a:prstGeom prst="rect">
            <a:avLst/>
          </a:prstGeom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0800000">
            <a:off x="0" y="4509120"/>
            <a:ext cx="1380096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0800000">
            <a:off x="1475656" y="548680"/>
            <a:ext cx="1661984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" y="6419435"/>
            <a:ext cx="2555776" cy="438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8" cstate="print"/>
          <a:srcRect t="17428"/>
          <a:stretch>
            <a:fillRect/>
          </a:stretch>
        </p:blipFill>
        <p:spPr bwMode="auto">
          <a:xfrm rot="8122815">
            <a:off x="1001217" y="2871803"/>
            <a:ext cx="3861350" cy="2283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10800000">
            <a:off x="179512" y="5373216"/>
            <a:ext cx="1008112" cy="994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03849" y="4221088"/>
            <a:ext cx="650106" cy="2416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403350" y="0"/>
            <a:ext cx="7740650" cy="46166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cs-CZ" sz="2400" b="1" dirty="0" smtClean="0">
                <a:solidFill>
                  <a:schemeClr val="bg1"/>
                </a:solidFill>
                <a:latin typeface="Calibri" pitchFamily="34" charset="0"/>
                <a:ea typeface="Times New Roman" pitchFamily="18" charset="0"/>
              </a:rPr>
              <a:t>Rowenta automatická kulma SO CURLS CF3710 </a:t>
            </a:r>
          </a:p>
        </p:txBody>
      </p:sp>
      <p:sp>
        <p:nvSpPr>
          <p:cNvPr id="10" name="Line 3"/>
          <p:cNvSpPr>
            <a:spLocks noChangeShapeType="1"/>
          </p:cNvSpPr>
          <p:nvPr/>
        </p:nvSpPr>
        <p:spPr bwMode="auto">
          <a:xfrm>
            <a:off x="1403350" y="0"/>
            <a:ext cx="0" cy="6165850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17" name="Obdélník 16"/>
          <p:cNvSpPr/>
          <p:nvPr/>
        </p:nvSpPr>
        <p:spPr>
          <a:xfrm>
            <a:off x="4211960" y="620688"/>
            <a:ext cx="4932040" cy="6324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-266700" fontAlgn="ctr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500" b="1" dirty="0">
                <a:solidFill>
                  <a:srgbClr val="8E8581"/>
                </a:solidFill>
                <a:latin typeface="Calibri" pitchFamily="34" charset="0"/>
              </a:rPr>
              <a:t>Automatická kulma </a:t>
            </a:r>
            <a:r>
              <a:rPr lang="cs-CZ" sz="1500" b="1" dirty="0" err="1">
                <a:solidFill>
                  <a:srgbClr val="8E8581"/>
                </a:solidFill>
                <a:latin typeface="Calibri" pitchFamily="34" charset="0"/>
              </a:rPr>
              <a:t>pre</a:t>
            </a:r>
            <a:r>
              <a:rPr lang="cs-CZ" sz="1500" b="1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sz="1500" b="1" dirty="0" err="1">
                <a:solidFill>
                  <a:srgbClr val="8E8581"/>
                </a:solidFill>
                <a:latin typeface="Calibri" pitchFamily="34" charset="0"/>
              </a:rPr>
              <a:t>očarujúce</a:t>
            </a:r>
            <a:r>
              <a:rPr lang="cs-CZ" sz="1500" b="1" dirty="0">
                <a:solidFill>
                  <a:srgbClr val="8E8581"/>
                </a:solidFill>
                <a:latin typeface="Calibri" pitchFamily="34" charset="0"/>
              </a:rPr>
              <a:t> vlny</a:t>
            </a:r>
          </a:p>
          <a:p>
            <a:pPr marL="273050" indent="-266700" fontAlgn="ctr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500" b="1" dirty="0">
                <a:solidFill>
                  <a:srgbClr val="8E8581"/>
                </a:solidFill>
                <a:latin typeface="Calibri" pitchFamily="34" charset="0"/>
              </a:rPr>
              <a:t>INSTANT CURLING SYSTÉM </a:t>
            </a: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automaticky </a:t>
            </a:r>
            <a:r>
              <a:rPr lang="cs-CZ" sz="1500" dirty="0" err="1">
                <a:solidFill>
                  <a:srgbClr val="8E8581"/>
                </a:solidFill>
                <a:latin typeface="Calibri" pitchFamily="34" charset="0"/>
              </a:rPr>
              <a:t>natáča</a:t>
            </a: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 vlasy a </a:t>
            </a:r>
            <a:r>
              <a:rPr lang="cs-CZ" sz="1500" dirty="0" err="1">
                <a:solidFill>
                  <a:srgbClr val="8E8581"/>
                </a:solidFill>
                <a:latin typeface="Calibri" pitchFamily="34" charset="0"/>
              </a:rPr>
              <a:t>vytvára</a:t>
            </a: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sz="1500" dirty="0" err="1">
                <a:solidFill>
                  <a:srgbClr val="8E8581"/>
                </a:solidFill>
                <a:latin typeface="Calibri" pitchFamily="34" charset="0"/>
              </a:rPr>
              <a:t>očarujúce</a:t>
            </a: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 vlny </a:t>
            </a:r>
            <a:r>
              <a:rPr lang="cs-CZ" sz="1500" dirty="0" err="1">
                <a:solidFill>
                  <a:srgbClr val="8E8581"/>
                </a:solidFill>
                <a:latin typeface="Calibri" pitchFamily="34" charset="0"/>
              </a:rPr>
              <a:t>behom</a:t>
            </a: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sz="1500" dirty="0" err="1">
                <a:solidFill>
                  <a:srgbClr val="8E8581"/>
                </a:solidFill>
                <a:latin typeface="Calibri" pitchFamily="34" charset="0"/>
              </a:rPr>
              <a:t>okamihu</a:t>
            </a:r>
            <a:endParaRPr lang="cs-CZ" sz="1500" dirty="0">
              <a:solidFill>
                <a:srgbClr val="8E8581"/>
              </a:solidFill>
              <a:latin typeface="Calibri" pitchFamily="34" charset="0"/>
            </a:endParaRPr>
          </a:p>
          <a:p>
            <a:pPr marL="273050" indent="-266700" fontAlgn="ctr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500" b="1" dirty="0" err="1">
                <a:solidFill>
                  <a:srgbClr val="8E8581"/>
                </a:solidFill>
                <a:latin typeface="Calibri" pitchFamily="34" charset="0"/>
              </a:rPr>
              <a:t>Optimálna</a:t>
            </a:r>
            <a:r>
              <a:rPr lang="cs-CZ" sz="1500" b="1" dirty="0">
                <a:solidFill>
                  <a:srgbClr val="8E8581"/>
                </a:solidFill>
                <a:latin typeface="Calibri" pitchFamily="34" charset="0"/>
              </a:rPr>
              <a:t> doba </a:t>
            </a:r>
            <a:r>
              <a:rPr lang="cs-CZ" sz="1500" b="1" dirty="0" err="1">
                <a:solidFill>
                  <a:srgbClr val="8E8581"/>
                </a:solidFill>
                <a:latin typeface="Calibri" pitchFamily="34" charset="0"/>
              </a:rPr>
              <a:t>natáčania</a:t>
            </a: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: elektronická kontrola času so zvukovým </a:t>
            </a:r>
            <a:r>
              <a:rPr lang="cs-CZ" sz="1500" dirty="0" err="1">
                <a:solidFill>
                  <a:srgbClr val="8E8581"/>
                </a:solidFill>
                <a:latin typeface="Calibri" pitchFamily="34" charset="0"/>
              </a:rPr>
              <a:t>signálom</a:t>
            </a: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, zabraňuje </a:t>
            </a:r>
            <a:r>
              <a:rPr lang="cs-CZ" sz="1500" dirty="0" err="1">
                <a:solidFill>
                  <a:srgbClr val="8E8581"/>
                </a:solidFill>
                <a:latin typeface="Calibri" pitchFamily="34" charset="0"/>
              </a:rPr>
              <a:t>prehriatiu</a:t>
            </a: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sz="1500" dirty="0" smtClean="0">
                <a:solidFill>
                  <a:srgbClr val="8E8581"/>
                </a:solidFill>
                <a:latin typeface="Calibri" pitchFamily="34" charset="0"/>
              </a:rPr>
              <a:t>vlasu </a:t>
            </a: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- 4 polohy (6s - 8s - 10s - 12s)</a:t>
            </a:r>
          </a:p>
          <a:p>
            <a:pPr marL="273050" indent="-266700" fontAlgn="ctr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500" b="1" dirty="0">
                <a:solidFill>
                  <a:srgbClr val="8E8581"/>
                </a:solidFill>
                <a:latin typeface="Calibri" pitchFamily="34" charset="0"/>
              </a:rPr>
              <a:t>Ideálna šetrná teplota </a:t>
            </a:r>
            <a:r>
              <a:rPr lang="cs-CZ" sz="1500" dirty="0" err="1">
                <a:solidFill>
                  <a:srgbClr val="8E8581"/>
                </a:solidFill>
                <a:latin typeface="Calibri" pitchFamily="34" charset="0"/>
              </a:rPr>
              <a:t>pre</a:t>
            </a: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sz="1500" dirty="0" err="1">
                <a:solidFill>
                  <a:srgbClr val="8E8581"/>
                </a:solidFill>
                <a:latin typeface="Calibri" pitchFamily="34" charset="0"/>
              </a:rPr>
              <a:t>zdravie</a:t>
            </a: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sz="1500" dirty="0" err="1">
                <a:solidFill>
                  <a:srgbClr val="8E8581"/>
                </a:solidFill>
                <a:latin typeface="Calibri" pitchFamily="34" charset="0"/>
              </a:rPr>
              <a:t>vlasov</a:t>
            </a: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 a dokonalý </a:t>
            </a:r>
            <a:r>
              <a:rPr lang="cs-CZ" sz="1500" dirty="0" err="1">
                <a:solidFill>
                  <a:srgbClr val="8E8581"/>
                </a:solidFill>
                <a:latin typeface="Calibri" pitchFamily="34" charset="0"/>
              </a:rPr>
              <a:t>výsledok</a:t>
            </a: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 - 3 </a:t>
            </a:r>
            <a:r>
              <a:rPr lang="cs-CZ" sz="1500" dirty="0" err="1">
                <a:solidFill>
                  <a:srgbClr val="8E8581"/>
                </a:solidFill>
                <a:latin typeface="Calibri" pitchFamily="34" charset="0"/>
              </a:rPr>
              <a:t>nastavenia</a:t>
            </a: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:</a:t>
            </a:r>
          </a:p>
          <a:p>
            <a:pPr marL="730250" lvl="1" indent="-266700" fontAlgn="ctr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1-jemné vlasy: 170 ° C</a:t>
            </a:r>
          </a:p>
          <a:p>
            <a:pPr marL="730250" lvl="1" indent="-266700" fontAlgn="ctr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2- </a:t>
            </a:r>
            <a:r>
              <a:rPr lang="cs-CZ" sz="1500" dirty="0" err="1">
                <a:solidFill>
                  <a:srgbClr val="8E8581"/>
                </a:solidFill>
                <a:latin typeface="Calibri" pitchFamily="34" charset="0"/>
              </a:rPr>
              <a:t>normálne</a:t>
            </a: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 vlasy: 200 ° C</a:t>
            </a:r>
          </a:p>
          <a:p>
            <a:pPr marL="730250" lvl="1" indent="-266700" fontAlgn="ctr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3- silné vlasy: 230 ° C</a:t>
            </a:r>
          </a:p>
          <a:p>
            <a:pPr marL="273050" indent="-266700" fontAlgn="ctr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500" b="1" dirty="0">
                <a:solidFill>
                  <a:srgbClr val="8E8581"/>
                </a:solidFill>
                <a:latin typeface="Calibri" pitchFamily="34" charset="0"/>
              </a:rPr>
              <a:t>Nový, </a:t>
            </a:r>
            <a:r>
              <a:rPr lang="cs-CZ" sz="1500" b="1" dirty="0" err="1">
                <a:solidFill>
                  <a:srgbClr val="8E8581"/>
                </a:solidFill>
                <a:latin typeface="Calibri" pitchFamily="34" charset="0"/>
              </a:rPr>
              <a:t>špeciálne</a:t>
            </a:r>
            <a:r>
              <a:rPr lang="cs-CZ" sz="1500" b="1" dirty="0">
                <a:solidFill>
                  <a:srgbClr val="8E8581"/>
                </a:solidFill>
                <a:latin typeface="Calibri" pitchFamily="34" charset="0"/>
              </a:rPr>
              <a:t> vyvinutý ergonomický tvar umožňuje </a:t>
            </a:r>
            <a:r>
              <a:rPr lang="cs-CZ" sz="1500" b="1" dirty="0" err="1">
                <a:solidFill>
                  <a:srgbClr val="8E8581"/>
                </a:solidFill>
                <a:latin typeface="Calibri" pitchFamily="34" charset="0"/>
              </a:rPr>
              <a:t>príjemnú</a:t>
            </a:r>
            <a:r>
              <a:rPr lang="cs-CZ" sz="1500" b="1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sz="1500" b="1" dirty="0" err="1">
                <a:solidFill>
                  <a:srgbClr val="8E8581"/>
                </a:solidFill>
                <a:latin typeface="Calibri" pitchFamily="34" charset="0"/>
              </a:rPr>
              <a:t>manipuláciu</a:t>
            </a:r>
            <a:r>
              <a:rPr lang="cs-CZ" sz="1500" b="1" dirty="0">
                <a:solidFill>
                  <a:srgbClr val="8E8581"/>
                </a:solidFill>
                <a:latin typeface="Calibri" pitchFamily="34" charset="0"/>
              </a:rPr>
              <a:t> bez </a:t>
            </a:r>
            <a:r>
              <a:rPr lang="cs-CZ" sz="1500" b="1" dirty="0" err="1">
                <a:solidFill>
                  <a:srgbClr val="8E8581"/>
                </a:solidFill>
                <a:latin typeface="Calibri" pitchFamily="34" charset="0"/>
              </a:rPr>
              <a:t>zaťaženia</a:t>
            </a:r>
            <a:r>
              <a:rPr lang="cs-CZ" sz="1500" b="1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sz="1500" b="1" dirty="0" err="1">
                <a:solidFill>
                  <a:srgbClr val="8E8581"/>
                </a:solidFill>
                <a:latin typeface="Calibri" pitchFamily="34" charset="0"/>
              </a:rPr>
              <a:t>zápästia</a:t>
            </a:r>
            <a:r>
              <a:rPr lang="cs-CZ" sz="1500" b="1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sz="1500" b="1" dirty="0" err="1">
                <a:solidFill>
                  <a:srgbClr val="8E8581"/>
                </a:solidFill>
                <a:latin typeface="Calibri" pitchFamily="34" charset="0"/>
              </a:rPr>
              <a:t>vo</a:t>
            </a:r>
            <a:r>
              <a:rPr lang="cs-CZ" sz="1500" b="1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sz="1500" b="1" dirty="0" err="1">
                <a:solidFill>
                  <a:srgbClr val="8E8581"/>
                </a:solidFill>
                <a:latin typeface="Calibri" pitchFamily="34" charset="0"/>
              </a:rPr>
              <a:t>vertikálnom</a:t>
            </a:r>
            <a:r>
              <a:rPr lang="cs-CZ" sz="1500" b="1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sz="1500" b="1" dirty="0" err="1">
                <a:solidFill>
                  <a:srgbClr val="8E8581"/>
                </a:solidFill>
                <a:latin typeface="Calibri" pitchFamily="34" charset="0"/>
              </a:rPr>
              <a:t>smere</a:t>
            </a: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, </a:t>
            </a:r>
            <a:r>
              <a:rPr lang="cs-CZ" sz="1500" dirty="0" err="1">
                <a:solidFill>
                  <a:srgbClr val="8E8581"/>
                </a:solidFill>
                <a:latin typeface="Calibri" pitchFamily="34" charset="0"/>
              </a:rPr>
              <a:t>uľahčuje</a:t>
            </a: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sz="1500" dirty="0" err="1">
                <a:solidFill>
                  <a:srgbClr val="8E8581"/>
                </a:solidFill>
                <a:latin typeface="Calibri" pitchFamily="34" charset="0"/>
              </a:rPr>
              <a:t>umiestnenie</a:t>
            </a: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sz="1500" dirty="0" err="1">
                <a:solidFill>
                  <a:srgbClr val="8E8581"/>
                </a:solidFill>
                <a:latin typeface="Calibri" pitchFamily="34" charset="0"/>
              </a:rPr>
              <a:t>prameňa</a:t>
            </a: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sz="1500" dirty="0" err="1">
                <a:solidFill>
                  <a:srgbClr val="8E8581"/>
                </a:solidFill>
                <a:latin typeface="Calibri" pitchFamily="34" charset="0"/>
              </a:rPr>
              <a:t>vlasov</a:t>
            </a: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 a </a:t>
            </a:r>
            <a:r>
              <a:rPr lang="cs-CZ" sz="1500" dirty="0" err="1">
                <a:solidFill>
                  <a:srgbClr val="8E8581"/>
                </a:solidFill>
                <a:latin typeface="Calibri" pitchFamily="34" charset="0"/>
              </a:rPr>
              <a:t>urýchľuje</a:t>
            </a: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sz="1500" dirty="0" err="1">
                <a:solidFill>
                  <a:srgbClr val="8E8581"/>
                </a:solidFill>
                <a:latin typeface="Calibri" pitchFamily="34" charset="0"/>
              </a:rPr>
              <a:t>natáčanie</a:t>
            </a:r>
            <a:endParaRPr lang="cs-CZ" sz="1500" dirty="0">
              <a:solidFill>
                <a:srgbClr val="8E8581"/>
              </a:solidFill>
              <a:latin typeface="Calibri" pitchFamily="34" charset="0"/>
            </a:endParaRPr>
          </a:p>
          <a:p>
            <a:pPr marL="273050" indent="-266700" fontAlgn="ctr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500" b="1" dirty="0">
                <a:solidFill>
                  <a:srgbClr val="8E8581"/>
                </a:solidFill>
                <a:latin typeface="Calibri" pitchFamily="34" charset="0"/>
              </a:rPr>
              <a:t>Keramický turmalínový povrch s </a:t>
            </a:r>
            <a:r>
              <a:rPr lang="cs-CZ" sz="1500" dirty="0" err="1">
                <a:solidFill>
                  <a:srgbClr val="8E8581"/>
                </a:solidFill>
                <a:latin typeface="Calibri" pitchFamily="34" charset="0"/>
              </a:rPr>
              <a:t>prirodzenou</a:t>
            </a: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sz="1500" b="1" dirty="0" err="1">
                <a:solidFill>
                  <a:srgbClr val="8E8581"/>
                </a:solidFill>
                <a:latin typeface="Calibri" pitchFamily="34" charset="0"/>
              </a:rPr>
              <a:t>ionizáciou</a:t>
            </a: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sz="1500" dirty="0" err="1">
                <a:solidFill>
                  <a:srgbClr val="8E8581"/>
                </a:solidFill>
                <a:latin typeface="Calibri" pitchFamily="34" charset="0"/>
              </a:rPr>
              <a:t>chráni</a:t>
            </a: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 vlas, </a:t>
            </a:r>
            <a:r>
              <a:rPr lang="cs-CZ" sz="1500" dirty="0" err="1">
                <a:solidFill>
                  <a:srgbClr val="8E8581"/>
                </a:solidFill>
                <a:latin typeface="Calibri" pitchFamily="34" charset="0"/>
              </a:rPr>
              <a:t>uhladzuje</a:t>
            </a: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 ho, zabraňuje </a:t>
            </a:r>
            <a:r>
              <a:rPr lang="cs-CZ" sz="1500" dirty="0" err="1">
                <a:solidFill>
                  <a:srgbClr val="8E8581"/>
                </a:solidFill>
                <a:latin typeface="Calibri" pitchFamily="34" charset="0"/>
              </a:rPr>
              <a:t>krepovateniu</a:t>
            </a: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 a </a:t>
            </a:r>
            <a:r>
              <a:rPr lang="cs-CZ" sz="1500" dirty="0" err="1">
                <a:solidFill>
                  <a:srgbClr val="8E8581"/>
                </a:solidFill>
                <a:latin typeface="Calibri" pitchFamily="34" charset="0"/>
              </a:rPr>
              <a:t>dodáva</a:t>
            </a: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 mu </a:t>
            </a:r>
            <a:r>
              <a:rPr lang="cs-CZ" sz="1500" dirty="0" err="1">
                <a:solidFill>
                  <a:srgbClr val="8E8581"/>
                </a:solidFill>
                <a:latin typeface="Calibri" pitchFamily="34" charset="0"/>
              </a:rPr>
              <a:t>žiarivý</a:t>
            </a: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 lesk</a:t>
            </a:r>
          </a:p>
          <a:p>
            <a:pPr marL="273050" indent="-266700" fontAlgn="ctr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500" b="1" dirty="0">
                <a:solidFill>
                  <a:srgbClr val="8E8581"/>
                </a:solidFill>
                <a:latin typeface="Calibri" pitchFamily="34" charset="0"/>
              </a:rPr>
              <a:t>3 druhy </a:t>
            </a:r>
            <a:r>
              <a:rPr lang="cs-CZ" sz="1500" b="1" dirty="0" err="1">
                <a:solidFill>
                  <a:srgbClr val="8E8581"/>
                </a:solidFill>
                <a:latin typeface="Calibri" pitchFamily="34" charset="0"/>
              </a:rPr>
              <a:t>rotácie</a:t>
            </a:r>
            <a:r>
              <a:rPr lang="cs-CZ" sz="1500" b="1" dirty="0">
                <a:solidFill>
                  <a:srgbClr val="8E8581"/>
                </a:solidFill>
                <a:latin typeface="Calibri" pitchFamily="34" charset="0"/>
              </a:rPr>
              <a:t>: </a:t>
            </a: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vyberte si pevné vlny, </a:t>
            </a:r>
            <a:r>
              <a:rPr lang="cs-CZ" sz="1500" dirty="0" err="1">
                <a:solidFill>
                  <a:srgbClr val="8E8581"/>
                </a:solidFill>
                <a:latin typeface="Calibri" pitchFamily="34" charset="0"/>
              </a:rPr>
              <a:t>zvlnené</a:t>
            </a: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sz="1500" dirty="0" err="1">
                <a:solidFill>
                  <a:srgbClr val="8E8581"/>
                </a:solidFill>
                <a:latin typeface="Calibri" pitchFamily="34" charset="0"/>
              </a:rPr>
              <a:t>kadere</a:t>
            </a: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sz="1500" dirty="0" err="1">
                <a:solidFill>
                  <a:srgbClr val="8E8581"/>
                </a:solidFill>
                <a:latin typeface="Calibri" pitchFamily="34" charset="0"/>
              </a:rPr>
              <a:t>alebo</a:t>
            </a: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sz="1500" dirty="0" err="1">
                <a:solidFill>
                  <a:srgbClr val="8E8581"/>
                </a:solidFill>
                <a:latin typeface="Calibri" pitchFamily="34" charset="0"/>
              </a:rPr>
              <a:t>voľné</a:t>
            </a: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 vlny, ideálny </a:t>
            </a:r>
            <a:r>
              <a:rPr lang="cs-CZ" sz="1500" dirty="0" err="1">
                <a:solidFill>
                  <a:srgbClr val="8E8581"/>
                </a:solidFill>
                <a:latin typeface="Calibri" pitchFamily="34" charset="0"/>
              </a:rPr>
              <a:t>pre</a:t>
            </a: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sz="1500" dirty="0" err="1">
                <a:solidFill>
                  <a:srgbClr val="8E8581"/>
                </a:solidFill>
                <a:latin typeface="Calibri" pitchFamily="34" charset="0"/>
              </a:rPr>
              <a:t>prirodzený</a:t>
            </a: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sz="1500" dirty="0" err="1">
                <a:solidFill>
                  <a:srgbClr val="8E8581"/>
                </a:solidFill>
                <a:latin typeface="Calibri" pitchFamily="34" charset="0"/>
              </a:rPr>
              <a:t>každodenný</a:t>
            </a: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 styling</a:t>
            </a:r>
          </a:p>
          <a:p>
            <a:pPr marL="273050" indent="-266700" fontAlgn="ctr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Kontrolka </a:t>
            </a:r>
            <a:r>
              <a:rPr lang="cs-CZ" sz="1500" dirty="0" err="1">
                <a:solidFill>
                  <a:srgbClr val="8E8581"/>
                </a:solidFill>
                <a:latin typeface="Calibri" pitchFamily="34" charset="0"/>
              </a:rPr>
              <a:t>pripravenosti</a:t>
            </a: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 k </a:t>
            </a:r>
            <a:r>
              <a:rPr lang="cs-CZ" sz="1500" dirty="0" err="1">
                <a:solidFill>
                  <a:srgbClr val="8E8581"/>
                </a:solidFill>
                <a:latin typeface="Calibri" pitchFamily="34" charset="0"/>
              </a:rPr>
              <a:t>prevádzke</a:t>
            </a:r>
            <a:endParaRPr lang="cs-CZ" sz="1500" dirty="0">
              <a:solidFill>
                <a:srgbClr val="8E8581"/>
              </a:solidFill>
              <a:latin typeface="Calibri" pitchFamily="34" charset="0"/>
            </a:endParaRPr>
          </a:p>
          <a:p>
            <a:pPr marL="273050" indent="-266700" fontAlgn="ctr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500" dirty="0" err="1">
                <a:solidFill>
                  <a:srgbClr val="8E8581"/>
                </a:solidFill>
                <a:latin typeface="Calibri" pitchFamily="34" charset="0"/>
              </a:rPr>
              <a:t>Rýchly</a:t>
            </a: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 čas </a:t>
            </a:r>
            <a:r>
              <a:rPr lang="cs-CZ" sz="1500" dirty="0" err="1" smtClean="0">
                <a:solidFill>
                  <a:srgbClr val="8E8581"/>
                </a:solidFill>
                <a:latin typeface="Calibri" pitchFamily="34" charset="0"/>
              </a:rPr>
              <a:t>nahriatia</a:t>
            </a:r>
            <a:r>
              <a:rPr lang="cs-CZ" sz="1500" dirty="0" smtClean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do 30s</a:t>
            </a:r>
          </a:p>
          <a:p>
            <a:pPr marL="273050" indent="-266700" fontAlgn="ctr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Automatické </a:t>
            </a:r>
            <a:r>
              <a:rPr lang="cs-CZ" sz="1500" dirty="0" err="1">
                <a:solidFill>
                  <a:srgbClr val="8E8581"/>
                </a:solidFill>
                <a:latin typeface="Calibri" pitchFamily="34" charset="0"/>
              </a:rPr>
              <a:t>vypnutie</a:t>
            </a: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 po 1h</a:t>
            </a:r>
          </a:p>
          <a:p>
            <a:pPr marL="273050" indent="-266700" fontAlgn="ctr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Úsporný režim - po 20min teplota klesá na 50 ° C</a:t>
            </a:r>
          </a:p>
          <a:p>
            <a:pPr marL="273050" indent="-266700" fontAlgn="ctr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Otočná </a:t>
            </a:r>
            <a:r>
              <a:rPr lang="cs-CZ" sz="1500" dirty="0" err="1">
                <a:solidFill>
                  <a:srgbClr val="8E8581"/>
                </a:solidFill>
                <a:latin typeface="Calibri" pitchFamily="34" charset="0"/>
              </a:rPr>
              <a:t>šnúra</a:t>
            </a: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 1,8 m </a:t>
            </a:r>
            <a:r>
              <a:rPr lang="cs-CZ" sz="1500" dirty="0" err="1">
                <a:solidFill>
                  <a:srgbClr val="8E8581"/>
                </a:solidFill>
                <a:latin typeface="Calibri" pitchFamily="34" charset="0"/>
              </a:rPr>
              <a:t>pre</a:t>
            </a: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sz="1500" dirty="0" err="1">
                <a:solidFill>
                  <a:srgbClr val="8E8581"/>
                </a:solidFill>
                <a:latin typeface="Calibri" pitchFamily="34" charset="0"/>
              </a:rPr>
              <a:t>ľahkú</a:t>
            </a: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sz="1500" dirty="0" err="1">
                <a:solidFill>
                  <a:srgbClr val="8E8581"/>
                </a:solidFill>
                <a:latin typeface="Calibri" pitchFamily="34" charset="0"/>
              </a:rPr>
              <a:t>manipuláciu</a:t>
            </a:r>
            <a:endParaRPr lang="cs-CZ" sz="1500" dirty="0">
              <a:solidFill>
                <a:srgbClr val="8E8581"/>
              </a:solidFill>
              <a:latin typeface="Calibri" pitchFamily="34" charset="0"/>
            </a:endParaRPr>
          </a:p>
          <a:p>
            <a:pPr marL="273050" indent="-266700" fontAlgn="ctr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500" dirty="0" err="1">
                <a:solidFill>
                  <a:srgbClr val="8E8581"/>
                </a:solidFill>
                <a:latin typeface="Calibri" pitchFamily="34" charset="0"/>
              </a:rPr>
              <a:t>Príslušenstvo</a:t>
            </a:r>
            <a:r>
              <a:rPr lang="cs-CZ" sz="1500" dirty="0">
                <a:solidFill>
                  <a:srgbClr val="8E8581"/>
                </a:solidFill>
                <a:latin typeface="Calibri" pitchFamily="34" charset="0"/>
              </a:rPr>
              <a:t> na </a:t>
            </a:r>
            <a:r>
              <a:rPr lang="cs-CZ" sz="1500" dirty="0" err="1">
                <a:solidFill>
                  <a:srgbClr val="8E8581"/>
                </a:solidFill>
                <a:latin typeface="Calibri" pitchFamily="34" charset="0"/>
              </a:rPr>
              <a:t>čistenie</a:t>
            </a:r>
            <a:endParaRPr lang="cs-CZ" sz="1500" dirty="0" smtClean="0">
              <a:solidFill>
                <a:srgbClr val="8E858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12776"/>
            <a:ext cx="1068455" cy="1060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Image 7" descr="temperature settings 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3501008"/>
            <a:ext cx="1043608" cy="1086204"/>
          </a:xfrm>
          <a:prstGeom prst="rect">
            <a:avLst/>
          </a:prstGeom>
        </p:spPr>
      </p:pic>
      <p:pic>
        <p:nvPicPr>
          <p:cNvPr id="21" name="Image 9" descr="timer 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2492896"/>
            <a:ext cx="1060630" cy="1052773"/>
          </a:xfrm>
          <a:prstGeom prst="rect">
            <a:avLst/>
          </a:prstGeom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0800000">
            <a:off x="0" y="4509120"/>
            <a:ext cx="1380096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0800000">
            <a:off x="1475656" y="548680"/>
            <a:ext cx="1661984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" y="6419435"/>
            <a:ext cx="2555776" cy="438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8" cstate="print"/>
          <a:srcRect t="17428"/>
          <a:stretch>
            <a:fillRect/>
          </a:stretch>
        </p:blipFill>
        <p:spPr bwMode="auto">
          <a:xfrm rot="8122815">
            <a:off x="1001217" y="2871803"/>
            <a:ext cx="3861350" cy="2283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10800000">
            <a:off x="179512" y="5373216"/>
            <a:ext cx="1008112" cy="994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03849" y="4221088"/>
            <a:ext cx="650106" cy="2416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369041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403350" y="0"/>
            <a:ext cx="7740650" cy="4572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/>
            <a:r>
              <a:rPr lang="cs-CZ" altLang="cs-CZ" sz="2400" b="1" dirty="0" err="1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Rowenta</a:t>
            </a:r>
            <a:r>
              <a:rPr lang="cs-CZ" altLang="cs-CZ" sz="2400" b="1" dirty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 SO CURLS CF3710 </a:t>
            </a:r>
            <a:r>
              <a:rPr lang="cs-CZ" altLang="cs-CZ" sz="2400" b="1" dirty="0" err="1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automatikus</a:t>
            </a:r>
            <a:r>
              <a:rPr lang="cs-CZ" altLang="cs-CZ" sz="2400" b="1" dirty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cs-CZ" altLang="cs-CZ" sz="2400" b="1" dirty="0" err="1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hajsütővas</a:t>
            </a:r>
            <a:endParaRPr lang="cs-CZ" altLang="cs-CZ" sz="2400" b="1" dirty="0">
              <a:solidFill>
                <a:schemeClr val="bg1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0" name="Line 3"/>
          <p:cNvSpPr>
            <a:spLocks noChangeShapeType="1"/>
          </p:cNvSpPr>
          <p:nvPr/>
        </p:nvSpPr>
        <p:spPr bwMode="auto">
          <a:xfrm>
            <a:off x="1403350" y="0"/>
            <a:ext cx="0" cy="6165850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17" name="Obdélník 16"/>
          <p:cNvSpPr/>
          <p:nvPr/>
        </p:nvSpPr>
        <p:spPr>
          <a:xfrm>
            <a:off x="4211638" y="520279"/>
            <a:ext cx="4932362" cy="634019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marL="273050" indent="-26670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273050" indent="-2667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730250" indent="-2667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fontAlgn="ctr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altLang="cs-CZ" sz="1450" b="1" dirty="0" err="1">
                <a:solidFill>
                  <a:srgbClr val="8E8581"/>
                </a:solidFill>
                <a:latin typeface="Calibri" pitchFamily="34" charset="0"/>
              </a:rPr>
              <a:t>Automatikus</a:t>
            </a:r>
            <a:r>
              <a:rPr lang="cs-CZ" altLang="cs-CZ" sz="1450" b="1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b="1" dirty="0" err="1">
                <a:solidFill>
                  <a:srgbClr val="8E8581"/>
                </a:solidFill>
                <a:latin typeface="Calibri" pitchFamily="34" charset="0"/>
              </a:rPr>
              <a:t>hajsütővas</a:t>
            </a:r>
            <a:r>
              <a:rPr lang="cs-CZ" altLang="cs-CZ" sz="1450" b="1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b="1" dirty="0" err="1">
                <a:solidFill>
                  <a:srgbClr val="8E8581"/>
                </a:solidFill>
                <a:latin typeface="Calibri" pitchFamily="34" charset="0"/>
              </a:rPr>
              <a:t>az</a:t>
            </a:r>
            <a:r>
              <a:rPr lang="cs-CZ" altLang="cs-CZ" sz="1450" b="1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b="1" dirty="0" err="1">
                <a:solidFill>
                  <a:srgbClr val="8E8581"/>
                </a:solidFill>
                <a:latin typeface="Calibri" pitchFamily="34" charset="0"/>
              </a:rPr>
              <a:t>elbűvölő</a:t>
            </a:r>
            <a:r>
              <a:rPr lang="cs-CZ" altLang="cs-CZ" sz="1450" b="1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b="1" dirty="0" err="1">
                <a:solidFill>
                  <a:srgbClr val="8E8581"/>
                </a:solidFill>
                <a:latin typeface="Calibri" pitchFamily="34" charset="0"/>
              </a:rPr>
              <a:t>hullámokért</a:t>
            </a:r>
            <a:endParaRPr lang="cs-CZ" altLang="cs-CZ" sz="1450" b="1" dirty="0">
              <a:solidFill>
                <a:srgbClr val="7F7F7F"/>
              </a:solidFill>
              <a:latin typeface="Calibri" pitchFamily="34" charset="0"/>
            </a:endParaRPr>
          </a:p>
          <a:p>
            <a:pPr fontAlgn="ctr">
              <a:buClr>
                <a:srgbClr val="CE1111"/>
              </a:buClr>
              <a:buFont typeface="Wingdings 2" pitchFamily="18" charset="2"/>
              <a:buChar char="¢"/>
            </a:pPr>
            <a:r>
              <a:rPr lang="en-US" altLang="cs-CZ" sz="1450" b="1" dirty="0">
                <a:solidFill>
                  <a:srgbClr val="8E8581"/>
                </a:solidFill>
                <a:latin typeface="Calibri" pitchFamily="34" charset="0"/>
              </a:rPr>
              <a:t>INSTANT CURLING </a:t>
            </a:r>
            <a:r>
              <a:rPr lang="hu-HU" altLang="cs-CZ" sz="1450" b="1" dirty="0">
                <a:solidFill>
                  <a:srgbClr val="8E8581"/>
                </a:solidFill>
                <a:latin typeface="Calibri" pitchFamily="34" charset="0"/>
              </a:rPr>
              <a:t>RENDSZER </a:t>
            </a:r>
            <a:r>
              <a:rPr lang="hu-HU" altLang="cs-CZ" sz="1450" dirty="0">
                <a:solidFill>
                  <a:srgbClr val="8E8581"/>
                </a:solidFill>
                <a:latin typeface="Calibri" pitchFamily="34" charset="0"/>
              </a:rPr>
              <a:t>az </a:t>
            </a:r>
            <a:r>
              <a:rPr lang="cs-CZ" altLang="cs-CZ" sz="1450" b="1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automatikus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hajcsavaráshoz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,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pillanatok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alatt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elbűvölő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hullámokat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varázsol</a:t>
            </a:r>
            <a:endParaRPr lang="cs-CZ" altLang="cs-CZ" sz="1450" b="1" dirty="0">
              <a:solidFill>
                <a:srgbClr val="7F7F7F"/>
              </a:solidFill>
              <a:latin typeface="Calibri" pitchFamily="34" charset="0"/>
            </a:endParaRPr>
          </a:p>
          <a:p>
            <a:pPr fontAlgn="ctr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altLang="cs-CZ" sz="1450" b="1" dirty="0" err="1">
                <a:solidFill>
                  <a:srgbClr val="8E8581"/>
                </a:solidFill>
                <a:latin typeface="Calibri" pitchFamily="34" charset="0"/>
              </a:rPr>
              <a:t>Optimális</a:t>
            </a:r>
            <a:r>
              <a:rPr lang="cs-CZ" altLang="cs-CZ" sz="1450" b="1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b="1" dirty="0" err="1" smtClean="0">
                <a:solidFill>
                  <a:srgbClr val="8E8581"/>
                </a:solidFill>
                <a:latin typeface="Calibri" pitchFamily="34" charset="0"/>
              </a:rPr>
              <a:t>csavarás</a:t>
            </a:r>
            <a:r>
              <a:rPr lang="en-US" altLang="cs-CZ" sz="1450" b="1" dirty="0" err="1" smtClean="0">
                <a:solidFill>
                  <a:srgbClr val="8E8581"/>
                </a:solidFill>
                <a:latin typeface="Calibri" pitchFamily="34" charset="0"/>
              </a:rPr>
              <a:t>i</a:t>
            </a:r>
            <a:r>
              <a:rPr lang="en-US" altLang="cs-CZ" sz="1450" b="1" dirty="0" smtClean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b="1" dirty="0" err="1">
                <a:solidFill>
                  <a:srgbClr val="8E8581"/>
                </a:solidFill>
                <a:latin typeface="Calibri" pitchFamily="34" charset="0"/>
              </a:rPr>
              <a:t>idő</a:t>
            </a:r>
            <a:r>
              <a:rPr lang="cs-CZ" altLang="cs-CZ" sz="1450" b="1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dirty="0" smtClean="0">
                <a:solidFill>
                  <a:srgbClr val="8E8581"/>
                </a:solidFill>
                <a:latin typeface="Calibri" pitchFamily="34" charset="0"/>
              </a:rPr>
              <a:t>: </a:t>
            </a:r>
            <a:r>
              <a:rPr lang="cs-CZ" altLang="cs-CZ" sz="1450" dirty="0" err="1" smtClean="0">
                <a:solidFill>
                  <a:srgbClr val="8E8581"/>
                </a:solidFill>
                <a:latin typeface="Calibri" pitchFamily="34" charset="0"/>
              </a:rPr>
              <a:t>hangjelz</a:t>
            </a:r>
            <a:r>
              <a:rPr lang="hu-HU" altLang="cs-CZ" sz="1450" dirty="0" smtClean="0">
                <a:solidFill>
                  <a:srgbClr val="8E8581"/>
                </a:solidFill>
                <a:latin typeface="Calibri" pitchFamily="34" charset="0"/>
              </a:rPr>
              <a:t>éssel</a:t>
            </a:r>
            <a:r>
              <a:rPr lang="cs-CZ" altLang="cs-CZ" sz="1450" dirty="0" smtClean="0">
                <a:solidFill>
                  <a:srgbClr val="8E8581"/>
                </a:solidFill>
                <a:latin typeface="Calibri" pitchFamily="34" charset="0"/>
              </a:rPr>
              <a:t>,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elektronikus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idő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ellenőrzés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,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meggátolja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 a haj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túlmelegedését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 – 4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helyzet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 (6mp – 8mp - 10mp- 12mp)</a:t>
            </a:r>
          </a:p>
          <a:p>
            <a:pPr fontAlgn="ctr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altLang="cs-CZ" sz="1450" b="1" dirty="0" err="1">
                <a:solidFill>
                  <a:srgbClr val="8E8581"/>
                </a:solidFill>
                <a:latin typeface="Calibri" pitchFamily="34" charset="0"/>
              </a:rPr>
              <a:t>Ideális</a:t>
            </a:r>
            <a:r>
              <a:rPr lang="cs-CZ" altLang="cs-CZ" sz="1450" b="1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b="1" dirty="0" err="1">
                <a:solidFill>
                  <a:srgbClr val="8E8581"/>
                </a:solidFill>
                <a:latin typeface="Calibri" pitchFamily="34" charset="0"/>
              </a:rPr>
              <a:t>kímélő</a:t>
            </a:r>
            <a:r>
              <a:rPr lang="cs-CZ" altLang="cs-CZ" sz="1450" b="1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b="1" dirty="0" err="1">
                <a:solidFill>
                  <a:srgbClr val="8E8581"/>
                </a:solidFill>
                <a:latin typeface="Calibri" pitchFamily="34" charset="0"/>
              </a:rPr>
              <a:t>hőfok</a:t>
            </a:r>
            <a:r>
              <a:rPr lang="cs-CZ" altLang="cs-CZ" sz="1450" b="1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az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egészséges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hajért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és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 a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tökéletes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eredményért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 - </a:t>
            </a:r>
            <a:r>
              <a:rPr lang="en-US" altLang="cs-CZ" sz="1450" dirty="0">
                <a:solidFill>
                  <a:srgbClr val="8E8581"/>
                </a:solidFill>
                <a:latin typeface="Calibri" pitchFamily="34" charset="0"/>
              </a:rPr>
              <a:t>3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beállítás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:</a:t>
            </a:r>
            <a:endParaRPr lang="en-US" altLang="cs-CZ" sz="1450" dirty="0">
              <a:solidFill>
                <a:srgbClr val="8E8581"/>
              </a:solidFill>
              <a:latin typeface="Calibri" pitchFamily="34" charset="0"/>
            </a:endParaRPr>
          </a:p>
          <a:p>
            <a:pPr lvl="3">
              <a:buClr>
                <a:srgbClr val="CE1111"/>
              </a:buClr>
              <a:buFont typeface="Wingdings 2" pitchFamily="18" charset="2"/>
              <a:buChar char="¢"/>
            </a:pPr>
            <a:r>
              <a:rPr lang="en-US" altLang="cs-CZ" sz="1450" dirty="0">
                <a:solidFill>
                  <a:srgbClr val="8E8581"/>
                </a:solidFill>
                <a:latin typeface="Calibri" pitchFamily="34" charset="0"/>
              </a:rPr>
              <a:t>1-</a:t>
            </a:r>
            <a:r>
              <a:rPr lang="hu-HU" altLang="cs-CZ" sz="1450" dirty="0">
                <a:solidFill>
                  <a:srgbClr val="8E8581"/>
                </a:solidFill>
                <a:latin typeface="Calibri" pitchFamily="34" charset="0"/>
              </a:rPr>
              <a:t>finom haj</a:t>
            </a:r>
            <a:r>
              <a:rPr lang="en-US" altLang="cs-CZ" sz="1450" dirty="0">
                <a:solidFill>
                  <a:srgbClr val="8E8581"/>
                </a:solidFill>
                <a:latin typeface="Calibri" pitchFamily="34" charset="0"/>
              </a:rPr>
              <a:t>:  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17</a:t>
            </a:r>
            <a:r>
              <a:rPr lang="en-US" altLang="cs-CZ" sz="1450" dirty="0">
                <a:solidFill>
                  <a:srgbClr val="8E8581"/>
                </a:solidFill>
                <a:latin typeface="Calibri" pitchFamily="34" charset="0"/>
              </a:rPr>
              <a:t>0°C</a:t>
            </a:r>
          </a:p>
          <a:p>
            <a:pPr lvl="3">
              <a:buClr>
                <a:srgbClr val="CE1111"/>
              </a:buClr>
              <a:buFont typeface="Wingdings 2" pitchFamily="18" charset="2"/>
              <a:buChar char="¢"/>
            </a:pPr>
            <a:r>
              <a:rPr lang="en-US" altLang="cs-CZ" sz="1450" dirty="0">
                <a:solidFill>
                  <a:srgbClr val="8E8581"/>
                </a:solidFill>
                <a:latin typeface="Calibri" pitchFamily="34" charset="0"/>
              </a:rPr>
              <a:t>2-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normális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 haj</a:t>
            </a:r>
            <a:r>
              <a:rPr lang="en-US" altLang="cs-CZ" sz="1450" dirty="0">
                <a:solidFill>
                  <a:srgbClr val="8E8581"/>
                </a:solidFill>
                <a:latin typeface="Calibri" pitchFamily="34" charset="0"/>
              </a:rPr>
              <a:t>: 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20</a:t>
            </a:r>
            <a:r>
              <a:rPr lang="en-US" altLang="cs-CZ" sz="1450" dirty="0">
                <a:solidFill>
                  <a:srgbClr val="8E8581"/>
                </a:solidFill>
                <a:latin typeface="Calibri" pitchFamily="34" charset="0"/>
              </a:rPr>
              <a:t>0°C</a:t>
            </a:r>
          </a:p>
          <a:p>
            <a:pPr lvl="3">
              <a:buClr>
                <a:srgbClr val="CE1111"/>
              </a:buClr>
              <a:buFont typeface="Wingdings 2" pitchFamily="18" charset="2"/>
              <a:buChar char="¢"/>
            </a:pPr>
            <a:r>
              <a:rPr lang="en-US" altLang="cs-CZ" sz="1450" dirty="0">
                <a:solidFill>
                  <a:srgbClr val="8E8581"/>
                </a:solidFill>
                <a:latin typeface="Calibri" pitchFamily="34" charset="0"/>
              </a:rPr>
              <a:t>3- </a:t>
            </a:r>
            <a:r>
              <a:rPr lang="hu-HU" altLang="cs-CZ" sz="1450" dirty="0">
                <a:solidFill>
                  <a:srgbClr val="8E8581"/>
                </a:solidFill>
                <a:latin typeface="Calibri" pitchFamily="34" charset="0"/>
              </a:rPr>
              <a:t>erős haj</a:t>
            </a:r>
            <a:r>
              <a:rPr lang="en-US" altLang="cs-CZ" sz="1450" dirty="0">
                <a:solidFill>
                  <a:srgbClr val="8E8581"/>
                </a:solidFill>
                <a:latin typeface="Calibri" pitchFamily="34" charset="0"/>
              </a:rPr>
              <a:t>: 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230</a:t>
            </a:r>
            <a:r>
              <a:rPr lang="en-US" altLang="cs-CZ" sz="1450" dirty="0">
                <a:solidFill>
                  <a:srgbClr val="8E8581"/>
                </a:solidFill>
                <a:latin typeface="Calibri" pitchFamily="34" charset="0"/>
              </a:rPr>
              <a:t>°C</a:t>
            </a:r>
            <a:endParaRPr lang="cs-CZ" altLang="cs-CZ" sz="1450" dirty="0">
              <a:solidFill>
                <a:srgbClr val="8E8581"/>
              </a:solidFill>
              <a:latin typeface="Calibri" pitchFamily="34" charset="0"/>
            </a:endParaRPr>
          </a:p>
          <a:p>
            <a:pPr lvl="2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altLang="cs-CZ" sz="1450" b="1" dirty="0" err="1">
                <a:solidFill>
                  <a:srgbClr val="8E8581"/>
                </a:solidFill>
                <a:latin typeface="Calibri" pitchFamily="34" charset="0"/>
              </a:rPr>
              <a:t>Az</a:t>
            </a:r>
            <a:r>
              <a:rPr lang="cs-CZ" altLang="cs-CZ" sz="1450" b="1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b="1" dirty="0" err="1">
                <a:solidFill>
                  <a:srgbClr val="8E8581"/>
                </a:solidFill>
                <a:latin typeface="Calibri" pitchFamily="34" charset="0"/>
              </a:rPr>
              <a:t>új</a:t>
            </a:r>
            <a:r>
              <a:rPr lang="cs-CZ" altLang="cs-CZ" sz="1450" b="1" dirty="0">
                <a:solidFill>
                  <a:srgbClr val="8E8581"/>
                </a:solidFill>
                <a:latin typeface="Calibri" pitchFamily="34" charset="0"/>
              </a:rPr>
              <a:t>, </a:t>
            </a:r>
            <a:r>
              <a:rPr lang="cs-CZ" altLang="cs-CZ" sz="1450" b="1" dirty="0" err="1">
                <a:solidFill>
                  <a:srgbClr val="8E8581"/>
                </a:solidFill>
                <a:latin typeface="Calibri" pitchFamily="34" charset="0"/>
              </a:rPr>
              <a:t>speciálisan</a:t>
            </a:r>
            <a:r>
              <a:rPr lang="cs-CZ" altLang="cs-CZ" sz="1450" b="1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b="1" dirty="0" err="1">
                <a:solidFill>
                  <a:srgbClr val="8E8581"/>
                </a:solidFill>
                <a:latin typeface="Calibri" pitchFamily="34" charset="0"/>
              </a:rPr>
              <a:t>kifejlesztett</a:t>
            </a:r>
            <a:r>
              <a:rPr lang="cs-CZ" altLang="cs-CZ" sz="1450" b="1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b="1" dirty="0" err="1">
                <a:solidFill>
                  <a:srgbClr val="8E8581"/>
                </a:solidFill>
                <a:latin typeface="Calibri" pitchFamily="34" charset="0"/>
              </a:rPr>
              <a:t>ergonomikus</a:t>
            </a:r>
            <a:r>
              <a:rPr lang="cs-CZ" altLang="cs-CZ" sz="1450" b="1" dirty="0">
                <a:solidFill>
                  <a:srgbClr val="8E8581"/>
                </a:solidFill>
                <a:latin typeface="Calibri" pitchFamily="34" charset="0"/>
              </a:rPr>
              <a:t> forma </a:t>
            </a:r>
            <a:r>
              <a:rPr lang="cs-CZ" altLang="cs-CZ" sz="1450" b="1" dirty="0" err="1">
                <a:solidFill>
                  <a:srgbClr val="8E8581"/>
                </a:solidFill>
                <a:latin typeface="Calibri" pitchFamily="34" charset="0"/>
              </a:rPr>
              <a:t>lehetővé</a:t>
            </a:r>
            <a:r>
              <a:rPr lang="cs-CZ" altLang="cs-CZ" sz="1450" b="1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b="1" dirty="0" err="1">
                <a:solidFill>
                  <a:srgbClr val="8E8581"/>
                </a:solidFill>
                <a:latin typeface="Calibri" pitchFamily="34" charset="0"/>
              </a:rPr>
              <a:t>teszi</a:t>
            </a:r>
            <a:r>
              <a:rPr lang="cs-CZ" altLang="cs-CZ" sz="1450" b="1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b="1" dirty="0" smtClean="0">
                <a:solidFill>
                  <a:srgbClr val="8E8581"/>
                </a:solidFill>
                <a:latin typeface="Calibri" pitchFamily="34" charset="0"/>
              </a:rPr>
              <a:t>a</a:t>
            </a:r>
            <a:r>
              <a:rPr lang="cs-CZ" altLang="cs-CZ" sz="1450" b="1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b="1" dirty="0" err="1" smtClean="0">
                <a:solidFill>
                  <a:srgbClr val="8E8581"/>
                </a:solidFill>
                <a:latin typeface="Calibri" pitchFamily="34" charset="0"/>
              </a:rPr>
              <a:t>kényelmes</a:t>
            </a:r>
            <a:r>
              <a:rPr lang="cs-CZ" altLang="cs-CZ" sz="1450" b="1" dirty="0" smtClean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b="1" dirty="0" err="1" smtClean="0">
                <a:solidFill>
                  <a:srgbClr val="8E8581"/>
                </a:solidFill>
                <a:latin typeface="Calibri" pitchFamily="34" charset="0"/>
              </a:rPr>
              <a:t>használatot</a:t>
            </a:r>
            <a:r>
              <a:rPr lang="cs-CZ" altLang="cs-CZ" sz="1450" b="1" dirty="0" smtClean="0">
                <a:solidFill>
                  <a:srgbClr val="8E8581"/>
                </a:solidFill>
                <a:latin typeface="Calibri" pitchFamily="34" charset="0"/>
              </a:rPr>
              <a:t> a </a:t>
            </a:r>
            <a:r>
              <a:rPr lang="cs-CZ" altLang="cs-CZ" sz="1450" b="1" dirty="0" err="1" smtClean="0">
                <a:solidFill>
                  <a:srgbClr val="8E8581"/>
                </a:solidFill>
                <a:latin typeface="Calibri" pitchFamily="34" charset="0"/>
              </a:rPr>
              <a:t>csukló</a:t>
            </a:r>
            <a:r>
              <a:rPr lang="cs-CZ" altLang="cs-CZ" sz="1450" b="1" dirty="0" smtClean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b="1" dirty="0" err="1">
                <a:solidFill>
                  <a:srgbClr val="8E8581"/>
                </a:solidFill>
                <a:latin typeface="Calibri" pitchFamily="34" charset="0"/>
              </a:rPr>
              <a:t>függőleges</a:t>
            </a:r>
            <a:r>
              <a:rPr lang="cs-CZ" altLang="cs-CZ" sz="1450" b="1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b="1" dirty="0" err="1">
                <a:solidFill>
                  <a:srgbClr val="8E8581"/>
                </a:solidFill>
                <a:latin typeface="Calibri" pitchFamily="34" charset="0"/>
              </a:rPr>
              <a:t>irányú</a:t>
            </a:r>
            <a:r>
              <a:rPr lang="cs-CZ" altLang="cs-CZ" sz="1450" b="1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b="1" dirty="0" err="1" smtClean="0">
                <a:solidFill>
                  <a:srgbClr val="8E8581"/>
                </a:solidFill>
                <a:latin typeface="Calibri" pitchFamily="34" charset="0"/>
              </a:rPr>
              <a:t>megterhelése</a:t>
            </a:r>
            <a:r>
              <a:rPr lang="cs-CZ" altLang="cs-CZ" sz="1450" b="1" dirty="0" smtClean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b="1" dirty="0" err="1" smtClean="0">
                <a:solidFill>
                  <a:srgbClr val="8E8581"/>
                </a:solidFill>
                <a:latin typeface="Calibri" pitchFamily="34" charset="0"/>
              </a:rPr>
              <a:t>nélkül</a:t>
            </a:r>
            <a:r>
              <a:rPr lang="cs-CZ" altLang="cs-CZ" sz="1450" b="1" dirty="0" smtClean="0">
                <a:solidFill>
                  <a:srgbClr val="8E8581"/>
                </a:solidFill>
                <a:latin typeface="Calibri" pitchFamily="34" charset="0"/>
              </a:rPr>
              <a:t>,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megkönnyíti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 a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hajtincsek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dirty="0" err="1" smtClean="0">
                <a:solidFill>
                  <a:srgbClr val="8E8581"/>
                </a:solidFill>
                <a:latin typeface="Calibri" pitchFamily="34" charset="0"/>
              </a:rPr>
              <a:t>behelyezését</a:t>
            </a:r>
            <a:r>
              <a:rPr lang="cs-CZ" altLang="cs-CZ" sz="1450" dirty="0" smtClean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dirty="0" err="1" smtClean="0">
                <a:solidFill>
                  <a:srgbClr val="8E8581"/>
                </a:solidFill>
                <a:latin typeface="Calibri" pitchFamily="34" charset="0"/>
              </a:rPr>
              <a:t>és</a:t>
            </a:r>
            <a:r>
              <a:rPr lang="cs-CZ" altLang="cs-CZ" sz="1450" dirty="0" smtClean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gyorsítja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 a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csavarást</a:t>
            </a:r>
            <a:endParaRPr lang="cs-CZ" altLang="cs-CZ" sz="1450" dirty="0">
              <a:solidFill>
                <a:srgbClr val="8E8581"/>
              </a:solidFill>
              <a:latin typeface="Calibri" pitchFamily="34" charset="0"/>
            </a:endParaRPr>
          </a:p>
          <a:p>
            <a:pPr lvl="2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altLang="cs-CZ" sz="1450" b="1" dirty="0">
                <a:solidFill>
                  <a:srgbClr val="8E8581"/>
                </a:solidFill>
                <a:latin typeface="Calibri" pitchFamily="34" charset="0"/>
              </a:rPr>
              <a:t>A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természetes</a:t>
            </a:r>
            <a:r>
              <a:rPr lang="cs-CZ" altLang="cs-CZ" sz="1450" b="1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b="1" dirty="0" err="1">
                <a:solidFill>
                  <a:srgbClr val="8E8581"/>
                </a:solidFill>
                <a:latin typeface="Calibri" pitchFamily="34" charset="0"/>
              </a:rPr>
              <a:t>ionizációval</a:t>
            </a:r>
            <a:r>
              <a:rPr lang="cs-CZ" altLang="cs-CZ" sz="1450" b="1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b="1" dirty="0" err="1">
                <a:solidFill>
                  <a:srgbClr val="8E8581"/>
                </a:solidFill>
                <a:latin typeface="Calibri" pitchFamily="34" charset="0"/>
              </a:rPr>
              <a:t>rendelkező</a:t>
            </a:r>
            <a:r>
              <a:rPr lang="cs-CZ" altLang="cs-CZ" sz="1450" b="1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b="1" dirty="0" err="1">
                <a:solidFill>
                  <a:srgbClr val="8E8581"/>
                </a:solidFill>
                <a:latin typeface="Calibri" pitchFamily="34" charset="0"/>
              </a:rPr>
              <a:t>keramia</a:t>
            </a:r>
            <a:r>
              <a:rPr lang="cs-CZ" altLang="cs-CZ" sz="1450" b="1" dirty="0">
                <a:solidFill>
                  <a:srgbClr val="8E8581"/>
                </a:solidFill>
                <a:latin typeface="Calibri" pitchFamily="34" charset="0"/>
              </a:rPr>
              <a:t> turmalín </a:t>
            </a:r>
            <a:r>
              <a:rPr lang="cs-CZ" altLang="cs-CZ" sz="1450" b="1" dirty="0" err="1">
                <a:solidFill>
                  <a:srgbClr val="8E8581"/>
                </a:solidFill>
                <a:latin typeface="Calibri" pitchFamily="34" charset="0"/>
              </a:rPr>
              <a:t>felszín</a:t>
            </a:r>
            <a:r>
              <a:rPr lang="cs-CZ" altLang="cs-CZ" sz="1450" b="1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védi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 a hajat,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kisímítja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,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megakadályozza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 a </a:t>
            </a:r>
            <a:r>
              <a:rPr lang="cs-CZ" altLang="cs-CZ" sz="1450" dirty="0" smtClean="0">
                <a:solidFill>
                  <a:srgbClr val="8E8581"/>
                </a:solidFill>
                <a:latin typeface="Calibri" pitchFamily="34" charset="0"/>
              </a:rPr>
              <a:t>haj </a:t>
            </a:r>
            <a:r>
              <a:rPr lang="cs-CZ" altLang="cs-CZ" sz="1450" dirty="0" err="1" smtClean="0">
                <a:solidFill>
                  <a:srgbClr val="8E8581"/>
                </a:solidFill>
                <a:latin typeface="Calibri" pitchFamily="34" charset="0"/>
              </a:rPr>
              <a:t>szöszösödését</a:t>
            </a:r>
            <a:r>
              <a:rPr lang="cs-CZ" altLang="cs-CZ" sz="1450" dirty="0" smtClean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dirty="0" err="1" smtClean="0">
                <a:solidFill>
                  <a:srgbClr val="8E8581"/>
                </a:solidFill>
                <a:latin typeface="Calibri" pitchFamily="34" charset="0"/>
              </a:rPr>
              <a:t>és</a:t>
            </a:r>
            <a:r>
              <a:rPr lang="cs-CZ" altLang="cs-CZ" sz="1450" dirty="0" smtClean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ragyogó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fényt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 ad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neki</a:t>
            </a:r>
            <a:endParaRPr lang="cs-CZ" altLang="cs-CZ" sz="1450" dirty="0">
              <a:solidFill>
                <a:srgbClr val="8E8581"/>
              </a:solidFill>
              <a:latin typeface="Calibri" pitchFamily="34" charset="0"/>
            </a:endParaRPr>
          </a:p>
          <a:p>
            <a:pPr lvl="2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altLang="cs-CZ" sz="1450" b="1" dirty="0">
                <a:solidFill>
                  <a:srgbClr val="8E8581"/>
                </a:solidFill>
                <a:latin typeface="Calibri" pitchFamily="34" charset="0"/>
              </a:rPr>
              <a:t>3 </a:t>
            </a:r>
            <a:r>
              <a:rPr lang="cs-CZ" altLang="cs-CZ" sz="1450" b="1" dirty="0" err="1">
                <a:solidFill>
                  <a:srgbClr val="8E8581"/>
                </a:solidFill>
                <a:latin typeface="Calibri" pitchFamily="34" charset="0"/>
              </a:rPr>
              <a:t>féle</a:t>
            </a:r>
            <a:r>
              <a:rPr lang="cs-CZ" altLang="cs-CZ" sz="1450" b="1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b="1" dirty="0" err="1" smtClean="0">
                <a:solidFill>
                  <a:srgbClr val="8E8581"/>
                </a:solidFill>
                <a:latin typeface="Calibri" pitchFamily="34" charset="0"/>
              </a:rPr>
              <a:t>stílus</a:t>
            </a:r>
            <a:r>
              <a:rPr lang="cs-CZ" altLang="cs-CZ" sz="1450" dirty="0" smtClean="0">
                <a:solidFill>
                  <a:srgbClr val="8E8581"/>
                </a:solidFill>
                <a:latin typeface="Calibri" pitchFamily="34" charset="0"/>
              </a:rPr>
              <a:t>: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szilárd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hullámok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, </a:t>
            </a:r>
            <a:r>
              <a:rPr lang="hu-HU" altLang="cs-CZ" sz="1450" dirty="0" smtClean="0">
                <a:solidFill>
                  <a:srgbClr val="8E8581"/>
                </a:solidFill>
                <a:latin typeface="Calibri" pitchFamily="34" charset="0"/>
              </a:rPr>
              <a:t>göndör fürtök, </a:t>
            </a:r>
            <a:r>
              <a:rPr lang="cs-CZ" altLang="cs-CZ" sz="1450" dirty="0" err="1" smtClean="0">
                <a:solidFill>
                  <a:srgbClr val="8E8581"/>
                </a:solidFill>
                <a:latin typeface="Calibri" pitchFamily="34" charset="0"/>
              </a:rPr>
              <a:t>laza</a:t>
            </a:r>
            <a:r>
              <a:rPr lang="cs-CZ" altLang="cs-CZ" sz="1450" dirty="0" smtClean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dirty="0" err="1" smtClean="0">
                <a:solidFill>
                  <a:srgbClr val="8E8581"/>
                </a:solidFill>
                <a:latin typeface="Calibri" pitchFamily="34" charset="0"/>
              </a:rPr>
              <a:t>hullámok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,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ideális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 a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mindennapos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stílushoz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 </a:t>
            </a:r>
          </a:p>
          <a:p>
            <a:pPr lvl="2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altLang="cs-CZ" sz="1450" dirty="0" err="1" smtClean="0">
                <a:solidFill>
                  <a:srgbClr val="8E8581"/>
                </a:solidFill>
                <a:latin typeface="Calibri" pitchFamily="34" charset="0"/>
              </a:rPr>
              <a:t>Használatra</a:t>
            </a:r>
            <a:r>
              <a:rPr lang="cs-CZ" altLang="cs-CZ" sz="1450" dirty="0" smtClean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dirty="0" err="1" smtClean="0">
                <a:solidFill>
                  <a:srgbClr val="8E8581"/>
                </a:solidFill>
                <a:latin typeface="Calibri" pitchFamily="34" charset="0"/>
              </a:rPr>
              <a:t>kész</a:t>
            </a:r>
            <a:r>
              <a:rPr lang="cs-CZ" altLang="cs-CZ" sz="1450" dirty="0" smtClean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dirty="0" err="1" smtClean="0">
                <a:solidFill>
                  <a:srgbClr val="8E8581"/>
                </a:solidFill>
                <a:latin typeface="Calibri" pitchFamily="34" charset="0"/>
              </a:rPr>
              <a:t>jelzőfény</a:t>
            </a:r>
            <a:endParaRPr lang="cs-CZ" altLang="cs-CZ" sz="1450" dirty="0">
              <a:solidFill>
                <a:srgbClr val="8E8581"/>
              </a:solidFill>
              <a:latin typeface="Calibri" pitchFamily="34" charset="0"/>
            </a:endParaRPr>
          </a:p>
          <a:p>
            <a:pPr lvl="2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30mp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belüli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felmelegedés</a:t>
            </a:r>
            <a:endParaRPr lang="cs-CZ" altLang="cs-CZ" sz="1450" dirty="0">
              <a:solidFill>
                <a:srgbClr val="8E8581"/>
              </a:solidFill>
              <a:latin typeface="Calibri" pitchFamily="34" charset="0"/>
            </a:endParaRPr>
          </a:p>
          <a:p>
            <a:pPr lvl="2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Automatikus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kikapcsolás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  1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óra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elteltével</a:t>
            </a:r>
            <a:endParaRPr lang="cs-CZ" altLang="cs-CZ" sz="1450" dirty="0">
              <a:solidFill>
                <a:srgbClr val="8E8581"/>
              </a:solidFill>
              <a:latin typeface="Calibri" pitchFamily="34" charset="0"/>
            </a:endParaRPr>
          </a:p>
          <a:p>
            <a:pPr lvl="2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Takarékos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üzemmód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 –  20perc </a:t>
            </a:r>
            <a:r>
              <a:rPr lang="cs-CZ" altLang="cs-CZ" sz="1450" dirty="0" err="1" smtClean="0">
                <a:solidFill>
                  <a:srgbClr val="8E8581"/>
                </a:solidFill>
                <a:latin typeface="Calibri" pitchFamily="34" charset="0"/>
              </a:rPr>
              <a:t>után</a:t>
            </a:r>
            <a:r>
              <a:rPr lang="cs-CZ" altLang="cs-CZ" sz="1450" dirty="0" smtClean="0">
                <a:solidFill>
                  <a:srgbClr val="8E8581"/>
                </a:solidFill>
                <a:latin typeface="Calibri" pitchFamily="34" charset="0"/>
              </a:rPr>
              <a:t> a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hőfok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en-US" altLang="cs-CZ" sz="1450" dirty="0">
                <a:solidFill>
                  <a:srgbClr val="8E8581"/>
                </a:solidFill>
                <a:latin typeface="Calibri" pitchFamily="34" charset="0"/>
              </a:rPr>
              <a:t>50°C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 –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ra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csökken</a:t>
            </a:r>
            <a:endParaRPr lang="cs-CZ" altLang="cs-CZ" sz="1450" dirty="0">
              <a:solidFill>
                <a:srgbClr val="8E8581"/>
              </a:solidFill>
              <a:latin typeface="Calibri" pitchFamily="34" charset="0"/>
            </a:endParaRPr>
          </a:p>
          <a:p>
            <a:pPr lvl="2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1,8 m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forgatható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vezeték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 a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könnyebb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kezelés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érdekében</a:t>
            </a:r>
            <a:endParaRPr lang="cs-CZ" altLang="cs-CZ" sz="1450" dirty="0">
              <a:solidFill>
                <a:srgbClr val="8E8581"/>
              </a:solidFill>
              <a:latin typeface="Calibri" pitchFamily="34" charset="0"/>
            </a:endParaRPr>
          </a:p>
          <a:p>
            <a:pPr lvl="2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Tisztító</a:t>
            </a:r>
            <a:r>
              <a:rPr lang="cs-CZ" altLang="cs-CZ" sz="1450" dirty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altLang="cs-CZ" sz="1450" dirty="0" err="1">
                <a:solidFill>
                  <a:srgbClr val="8E8581"/>
                </a:solidFill>
                <a:latin typeface="Calibri" pitchFamily="34" charset="0"/>
              </a:rPr>
              <a:t>tartozékok</a:t>
            </a:r>
            <a:endParaRPr lang="cs-CZ" altLang="cs-CZ" sz="1450" dirty="0">
              <a:solidFill>
                <a:srgbClr val="8E8581"/>
              </a:solidFill>
              <a:latin typeface="Calibri" pitchFamily="34" charset="0"/>
            </a:endParaRPr>
          </a:p>
        </p:txBody>
      </p:sp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388" y="1412875"/>
            <a:ext cx="1068387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Image 7" descr="temperature settings 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388" y="3500438"/>
            <a:ext cx="1042987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Image 9" descr="timer 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388" y="2492375"/>
            <a:ext cx="1060450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508500"/>
            <a:ext cx="1379538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6375" y="549275"/>
            <a:ext cx="1660525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419850"/>
            <a:ext cx="25558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2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7429"/>
          <a:stretch>
            <a:fillRect/>
          </a:stretch>
        </p:blipFill>
        <p:spPr bwMode="auto">
          <a:xfrm rot="8122815">
            <a:off x="1001713" y="2871788"/>
            <a:ext cx="3860800" cy="228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3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388" y="5373688"/>
            <a:ext cx="1008062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4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575" y="4221163"/>
            <a:ext cx="650875" cy="24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604978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B Presentation">
  <a:themeElements>
    <a:clrScheme name="SEB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EB Presentation">
      <a:majorFont>
        <a:latin typeface="Verdana"/>
        <a:ea typeface="ＭＳ Ｐゴシック"/>
        <a:cs typeface=""/>
      </a:majorFont>
      <a:minorFont>
        <a:latin typeface="Verdana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2400" b="0" i="0" u="none" strike="noStrike" cap="none" normalizeH="0" baseline="30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2400" b="0" i="0" u="none" strike="noStrike" cap="none" normalizeH="0" baseline="30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SEB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B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B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B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B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B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B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B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B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B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B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B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1885</TotalTime>
  <Words>534</Words>
  <Application>Microsoft Office PowerPoint</Application>
  <PresentationFormat>Předvádění na obrazovce (4:3)</PresentationFormat>
  <Paragraphs>51</Paragraphs>
  <Slides>3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</vt:i4>
      </vt:variant>
    </vt:vector>
  </HeadingPairs>
  <TitlesOfParts>
    <vt:vector size="4" baseType="lpstr">
      <vt:lpstr>SEB Presentation</vt:lpstr>
      <vt:lpstr>Snímek 1</vt:lpstr>
      <vt:lpstr>Snímek 2</vt:lpstr>
      <vt:lpstr>Snímek 3</vt:lpstr>
    </vt:vector>
  </TitlesOfParts>
  <Company>Groupe SEB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Minicompact</dc:title>
  <dc:creator>Pavlína Vacková</dc:creator>
  <cp:lastModifiedBy>HZATLOUKALOVA</cp:lastModifiedBy>
  <cp:revision>122</cp:revision>
  <dcterms:created xsi:type="dcterms:W3CDTF">2010-11-18T14:50:15Z</dcterms:created>
  <dcterms:modified xsi:type="dcterms:W3CDTF">2016-01-29T12:09:53Z</dcterms:modified>
</cp:coreProperties>
</file>