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9AE7E-7DEB-DA06-7E64-1BEFFCB62F6C}" v="5" dt="2022-05-30T09:24:18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68" d="100"/>
          <a:sy n="68" d="100"/>
        </p:scale>
        <p:origin x="18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a Kurková" userId="S::mkurkova@candy-hoover.cz::2cc8b263-380a-4d50-af90-c9e6579a7db9" providerId="AD" clId="Web-{9179AE7E-7DEB-DA06-7E64-1BEFFCB62F6C}"/>
    <pc:docChg chg="modSld">
      <pc:chgData name="Michaela Kurková" userId="S::mkurkova@candy-hoover.cz::2cc8b263-380a-4d50-af90-c9e6579a7db9" providerId="AD" clId="Web-{9179AE7E-7DEB-DA06-7E64-1BEFFCB62F6C}" dt="2022-05-30T09:24:18.464" v="4" actId="20577"/>
      <pc:docMkLst>
        <pc:docMk/>
      </pc:docMkLst>
      <pc:sldChg chg="modSp">
        <pc:chgData name="Michaela Kurková" userId="S::mkurkova@candy-hoover.cz::2cc8b263-380a-4d50-af90-c9e6579a7db9" providerId="AD" clId="Web-{9179AE7E-7DEB-DA06-7E64-1BEFFCB62F6C}" dt="2022-05-30T09:24:18.464" v="4" actId="20577"/>
        <pc:sldMkLst>
          <pc:docMk/>
          <pc:sldMk cId="3874233977" sldId="256"/>
        </pc:sldMkLst>
        <pc:spChg chg="mod">
          <ac:chgData name="Michaela Kurková" userId="S::mkurkova@candy-hoover.cz::2cc8b263-380a-4d50-af90-c9e6579a7db9" providerId="AD" clId="Web-{9179AE7E-7DEB-DA06-7E64-1BEFFCB62F6C}" dt="2022-05-30T09:24:18.464" v="4" actId="20577"/>
          <ac:spMkLst>
            <pc:docMk/>
            <pc:sldMk cId="3874233977" sldId="256"/>
            <ac:spMk id="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HWO60SM2F9XH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Multifunkční trouba I-</a:t>
            </a:r>
            <a:r>
              <a:rPr lang="cs-CZ" altLang="cs-CZ" sz="1400" dirty="0" err="1">
                <a:latin typeface="Arial" charset="0"/>
              </a:rPr>
              <a:t>Turn</a:t>
            </a:r>
            <a:r>
              <a:rPr lang="cs-CZ" altLang="cs-CZ" sz="1400" dirty="0">
                <a:latin typeface="Arial" charset="0"/>
              </a:rPr>
              <a:t>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2 s pravým horkým vzduchem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100" dirty="0" err="1">
                <a:latin typeface="Arial" charset="0"/>
              </a:rPr>
              <a:t>Wi-Fi+Bluetooth</a:t>
            </a:r>
            <a:r>
              <a:rPr lang="cs-CZ" altLang="cs-CZ" sz="1100" dirty="0">
                <a:latin typeface="Arial" charset="0"/>
              </a:rPr>
              <a:t>, Gril, H20 a pyrolytické čištění, dotykový displej + centrální knoflík, Teleskopické výsuvy</a:t>
            </a:r>
            <a:endParaRPr lang="cs-CZ" altLang="cs-CZ" sz="1100" dirty="0"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20688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Kapacita (l) 			70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Energetická třída			A+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Statický program (kWh) 		1,10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 err="1">
                <a:latin typeface="Arial" charset="0"/>
                <a:cs typeface="+mn-cs"/>
              </a:rPr>
              <a:t>Spotř</a:t>
            </a:r>
            <a:r>
              <a:rPr lang="cs-CZ" altLang="cs-CZ" sz="800" dirty="0">
                <a:latin typeface="Arial" charset="0"/>
                <a:cs typeface="+mn-cs"/>
              </a:rPr>
              <a:t>. en. Nucená ventilace (kWh) 		0,68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/>
                <a:cs typeface="Arial"/>
              </a:rPr>
              <a:t>Celkový příkon (W</a:t>
            </a:r>
            <a:r>
              <a:rPr lang="cs-CZ" altLang="cs-CZ" sz="800">
                <a:latin typeface="Arial"/>
                <a:cs typeface="Arial"/>
              </a:rPr>
              <a:t>)</a:t>
            </a:r>
            <a:r>
              <a:rPr lang="cs-CZ" altLang="cs-CZ" sz="800">
                <a:solidFill>
                  <a:srgbClr val="FF0000"/>
                </a:solidFill>
                <a:latin typeface="Arial"/>
                <a:cs typeface="Arial"/>
              </a:rPr>
              <a:t> 			</a:t>
            </a:r>
            <a:r>
              <a:rPr lang="cs-CZ" altLang="cs-CZ" sz="800">
                <a:latin typeface="Arial"/>
                <a:cs typeface="Arial"/>
              </a:rPr>
              <a:t>2600</a:t>
            </a:r>
            <a:endParaRPr lang="cs-CZ" altLang="cs-CZ" sz="800" dirty="0">
              <a:latin typeface="Arial" charset="0"/>
              <a:cs typeface="Arial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Maximální možná teplota (°C)		280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u="sng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Programy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Statický, </a:t>
            </a:r>
            <a:r>
              <a:rPr lang="cs-CZ" altLang="cs-CZ" sz="800" dirty="0" err="1">
                <a:latin typeface="Arial" charset="0"/>
              </a:rPr>
              <a:t>Statický+ventilátor</a:t>
            </a:r>
            <a:r>
              <a:rPr lang="cs-CZ" altLang="cs-CZ" sz="800" dirty="0">
                <a:latin typeface="Arial" charset="0"/>
              </a:rPr>
              <a:t>, Gril (variabilní), Super gril, </a:t>
            </a:r>
            <a:r>
              <a:rPr lang="cs-CZ" altLang="cs-CZ" sz="800" dirty="0" err="1">
                <a:latin typeface="Arial" charset="0"/>
              </a:rPr>
              <a:t>Gril+ventilátor</a:t>
            </a:r>
            <a:r>
              <a:rPr lang="cs-CZ" altLang="cs-CZ" sz="800" dirty="0">
                <a:latin typeface="Arial" charset="0"/>
              </a:rPr>
              <a:t>, Spodní ohřev, Spodní </a:t>
            </a:r>
            <a:r>
              <a:rPr lang="cs-CZ" altLang="cs-CZ" sz="800" dirty="0" err="1">
                <a:latin typeface="Arial" charset="0"/>
              </a:rPr>
              <a:t>ohřev+ventilátor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err="1">
                <a:latin typeface="Arial" charset="0"/>
              </a:rPr>
              <a:t>Multilevel</a:t>
            </a:r>
            <a:r>
              <a:rPr lang="cs-CZ" altLang="cs-CZ" sz="800" dirty="0">
                <a:latin typeface="Arial" charset="0"/>
              </a:rPr>
              <a:t> ( pravý horký vzduch)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 - </a:t>
            </a:r>
            <a:r>
              <a:rPr lang="cs-CZ" altLang="cs-CZ" sz="800" dirty="0">
                <a:latin typeface="Arial" charset="0"/>
              </a:rPr>
              <a:t>možnost připojení k aplikaci </a:t>
            </a:r>
            <a:r>
              <a:rPr lang="cs-CZ" altLang="cs-CZ" sz="800" b="1" dirty="0" err="1">
                <a:latin typeface="Arial" charset="0"/>
              </a:rPr>
              <a:t>hOn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a ovládání na dálk</a:t>
            </a:r>
            <a:r>
              <a:rPr lang="cs-CZ" altLang="cs-CZ" sz="800" b="1" dirty="0">
                <a:latin typeface="Arial" charset="0"/>
              </a:rPr>
              <a:t>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Funkce </a:t>
            </a:r>
            <a:r>
              <a:rPr lang="cs-CZ" altLang="cs-CZ" sz="800" b="1" dirty="0" err="1">
                <a:latin typeface="Arial" charset="0"/>
              </a:rPr>
              <a:t>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with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Me</a:t>
            </a:r>
            <a:r>
              <a:rPr lang="cs-CZ" altLang="cs-CZ" sz="800" b="1" dirty="0">
                <a:latin typeface="Arial" charset="0"/>
              </a:rPr>
              <a:t> – umožňuje spravovat, ukládat a hledat nové recepty</a:t>
            </a:r>
            <a:endParaRPr lang="cs-CZ" altLang="cs-CZ" sz="800" b="1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Tailor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Bake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program pro přípravu uvnitř měkkých a na povrchu křupavých pokrmů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Pyrolytické čištění - </a:t>
            </a:r>
            <a:r>
              <a:rPr lang="cs-CZ" sz="800" b="0" i="0" dirty="0">
                <a:effectLst/>
                <a:latin typeface="Arial" panose="020B0604020202020204" pitchFamily="34" charset="0"/>
              </a:rPr>
              <a:t>zahřátí trouby na teplotu dosahující téměř 430 °C, </a:t>
            </a:r>
            <a:r>
              <a:rPr lang="cs-CZ" sz="800" dirty="0">
                <a:latin typeface="Arial" panose="020B0604020202020204" pitchFamily="34" charset="0"/>
              </a:rPr>
              <a:t>p</a:t>
            </a:r>
            <a:r>
              <a:rPr lang="cs-CZ" sz="800" b="0" i="0" dirty="0">
                <a:effectLst/>
                <a:latin typeface="Arial" panose="020B0604020202020204" pitchFamily="34" charset="0"/>
              </a:rPr>
              <a:t>ři které se veškeré připečené zbytky jídla spálí na popel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H20 čištění </a:t>
            </a:r>
            <a:r>
              <a:rPr lang="cs-CZ" altLang="cs-CZ" sz="800" dirty="0">
                <a:latin typeface="Arial" charset="0"/>
              </a:rPr>
              <a:t>– rychlé ekologické čištění pomocí vody, které je hotové za 90 min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err="1">
                <a:latin typeface="Arial" charset="0"/>
              </a:rPr>
              <a:t>Climatech</a:t>
            </a:r>
            <a:r>
              <a:rPr lang="cs-CZ" altLang="cs-CZ" sz="800" b="1" dirty="0">
                <a:latin typeface="Arial" charset="0"/>
              </a:rPr>
              <a:t>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Soft+ </a:t>
            </a:r>
            <a:r>
              <a:rPr lang="cs-CZ" altLang="cs-CZ" sz="800" dirty="0">
                <a:latin typeface="Arial" charset="0"/>
              </a:rPr>
              <a:t>– kombinuje první fázi tradičního pečení a následně mění rychlost ventilátoru tak, aby koláče, sušenky a croissanty byly nadýchané a měkké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Dvojitý gril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 err="1">
                <a:latin typeface="Arial" charset="0"/>
              </a:rPr>
              <a:t>Chef</a:t>
            </a:r>
            <a:r>
              <a:rPr lang="cs-CZ" altLang="cs-CZ" sz="800" b="1" dirty="0">
                <a:latin typeface="Arial" charset="0"/>
              </a:rPr>
              <a:t> panel</a:t>
            </a:r>
            <a:r>
              <a:rPr lang="cs-CZ" altLang="cs-CZ" sz="800" dirty="0">
                <a:latin typeface="Arial" charset="0"/>
              </a:rPr>
              <a:t> – speciální tvar ventilátoru pro optimální rozložení vzduchu a rychlý ohřev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800" b="1" dirty="0">
                <a:latin typeface="Arial" charset="0"/>
              </a:rPr>
              <a:t>Aktivní ventilace </a:t>
            </a:r>
            <a:r>
              <a:rPr lang="cs-CZ" altLang="cs-CZ" sz="800" dirty="0">
                <a:latin typeface="Arial" charset="0"/>
              </a:rPr>
              <a:t>– zajistí konstantní vnitřní teplotu, nepřehřívání dvířek a madla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4</a:t>
            </a:r>
            <a:r>
              <a:rPr lang="cs-CZ" altLang="cs-CZ" sz="800" b="1" dirty="0">
                <a:latin typeface="Arial" charset="0"/>
                <a:cs typeface="+mn-cs"/>
              </a:rPr>
              <a:t> bezpečnostní skla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			</a:t>
            </a: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solidFill>
                  <a:srgbClr val="FF0000"/>
                </a:solidFill>
                <a:latin typeface="Arial" charset="0"/>
                <a:cs typeface="+mn-cs"/>
              </a:rPr>
              <a:t> 		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Postranní osvětlení pro viditelnost 360°C	</a:t>
            </a:r>
            <a:r>
              <a:rPr lang="cs-CZ" altLang="cs-CZ" sz="800" dirty="0">
                <a:latin typeface="Arial" charset="0"/>
              </a:rPr>
              <a:t> 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Nerezové pojezdy pro vedení plechů		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Soft </a:t>
            </a:r>
            <a:r>
              <a:rPr lang="cs-CZ" altLang="cs-CZ" sz="800" b="1" dirty="0" err="1">
                <a:latin typeface="Arial" charset="0"/>
                <a:cs typeface="+mn-cs"/>
              </a:rPr>
              <a:t>Close</a:t>
            </a:r>
            <a:r>
              <a:rPr lang="cs-CZ" altLang="cs-CZ" sz="800" b="1" dirty="0">
                <a:latin typeface="Arial" charset="0"/>
                <a:cs typeface="+mn-cs"/>
              </a:rPr>
              <a:t> – pomalé dovírání dvířek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33703245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8059019026626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595 x 595 x 546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36,9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665 × 620 × 640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38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11241" y="1320878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Ovládání na dálku pomocí aplikace </a:t>
            </a:r>
            <a:r>
              <a:rPr lang="cs-CZ" sz="800" dirty="0" err="1"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784782" y="2339683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Funkce Soft+ pro dokonale měkké pokrmy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4752395" y="327587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Postranní osvětlení pro 360°C viditelnost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30465F23-FF22-46EE-901E-B0690441B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8593" y="1314782"/>
            <a:ext cx="589760" cy="626240"/>
          </a:xfrm>
          <a:prstGeom prst="rect">
            <a:avLst/>
          </a:prstGeom>
        </p:spPr>
      </p:pic>
      <p:pic>
        <p:nvPicPr>
          <p:cNvPr id="28" name="Obrázek 27">
            <a:extLst>
              <a:ext uri="{FF2B5EF4-FFF2-40B4-BE49-F238E27FC236}">
                <a16:creationId xmlns:a16="http://schemas.microsoft.com/office/drawing/2014/main" id="{4AD5A672-9D3B-4494-BFD9-E023DE19B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2975" y="3233820"/>
            <a:ext cx="705392" cy="683188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7F7E5044-A133-435D-8505-7BA3B6DCBB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4382" y="2283307"/>
            <a:ext cx="727358" cy="709660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C48B6050-6194-4219-AFD9-96B169410F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8633" y="4153876"/>
            <a:ext cx="731511" cy="683188"/>
          </a:xfrm>
          <a:prstGeom prst="rect">
            <a:avLst/>
          </a:prstGeom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id="{38B9F9D3-E082-4EB9-AFCB-466BCAC760C4}"/>
              </a:ext>
            </a:extLst>
          </p:cNvPr>
          <p:cNvSpPr txBox="1"/>
          <p:nvPr/>
        </p:nvSpPr>
        <p:spPr>
          <a:xfrm>
            <a:off x="4798827" y="4273544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Pyrolytické a H20 čištění trouby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F7B26AD6-8C7A-4F20-B2F2-11E44277A3C2}"/>
              </a:ext>
            </a:extLst>
          </p:cNvPr>
          <p:cNvSpPr txBox="1"/>
          <p:nvPr/>
        </p:nvSpPr>
        <p:spPr>
          <a:xfrm>
            <a:off x="95138" y="6210159"/>
            <a:ext cx="1886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1x plech – 35 mm</a:t>
            </a:r>
          </a:p>
          <a:p>
            <a:r>
              <a:rPr lang="cs-CZ" sz="800" dirty="0">
                <a:solidFill>
                  <a:schemeClr val="bg1"/>
                </a:solidFill>
                <a:latin typeface="Arial" charset="0"/>
              </a:rPr>
              <a:t>1x rošt</a:t>
            </a:r>
          </a:p>
          <a:p>
            <a:r>
              <a:rPr lang="cs-CZ" sz="800" dirty="0">
                <a:solidFill>
                  <a:schemeClr val="bg1"/>
                </a:solidFill>
                <a:latin typeface="Arial" charset="0"/>
              </a:rPr>
              <a:t>Teleskopické výsuvy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33C74DF-E855-74AF-F726-40C61F0CF6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7747" y="1043773"/>
            <a:ext cx="1819285" cy="1786261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D9B8DF1-29FC-4FB3-1EB1-B4BDDE60F64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89393" y="2992967"/>
            <a:ext cx="1553375" cy="1096777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1F2DB8A-D8B3-5D55-7EDC-4E2D621F8C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2380" y="3012527"/>
            <a:ext cx="1527984" cy="1077217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C9C97DFE-465E-BB9D-1A53-B3DA1BEA4D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43246" y="878950"/>
            <a:ext cx="1046252" cy="207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2425</TotalTime>
  <Words>393</Words>
  <Application>Microsoft Office PowerPoint</Application>
  <PresentationFormat>Předvádění na obrazovce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298</cp:revision>
  <cp:lastPrinted>2016-05-31T13:00:02Z</cp:lastPrinted>
  <dcterms:created xsi:type="dcterms:W3CDTF">2015-07-16T11:02:07Z</dcterms:created>
  <dcterms:modified xsi:type="dcterms:W3CDTF">2022-06-02T08:19:10Z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