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15FE6-C83B-4870-9959-B1311892437B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4F029-7379-4C3D-941A-AA52CD5653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614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10.10.2024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emf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107504" y="44277"/>
            <a:ext cx="9036496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cs-CZ" altLang="cs-CZ" sz="2400" b="1" dirty="0">
                <a:solidFill>
                  <a:srgbClr val="6DC4C3"/>
                </a:solidFill>
                <a:latin typeface="Arial" charset="0"/>
              </a:rPr>
              <a:t>CNF 4A4S3PSX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 smtClean="0">
                <a:latin typeface="Arial" charset="0"/>
              </a:rPr>
              <a:t>stojící myčka nádobí Rapidó šíře 60 cm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rgbClr val="706F6F"/>
                </a:solidFill>
                <a:latin typeface="Arial" charset="0"/>
              </a:rPr>
              <a:t>Wifi + Bluetooth,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dotykový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displej,14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sad, 9,5 l, 44 dB(A), 3 koše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Smart Door, rychlý program 35 min, BLDC motor, Power Wash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400000"/>
          </a:xfrm>
          <a:prstGeom prst="line">
            <a:avLst/>
          </a:prstGeom>
          <a:ln>
            <a:solidFill>
              <a:srgbClr val="6DC4C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836712"/>
            <a:ext cx="3960440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2019/2017)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A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Jmenovitá kapacita (sady nádobí)		</a:t>
            </a:r>
            <a:r>
              <a:rPr lang="cs-CZ" altLang="cs-CZ" sz="800" dirty="0" smtClean="0">
                <a:latin typeface="Arial" charset="0"/>
              </a:rPr>
              <a:t>14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 cyklus programu Eco (kWh) 	</a:t>
            </a:r>
            <a:r>
              <a:rPr lang="cs-CZ" altLang="cs-CZ" sz="800" dirty="0" smtClean="0">
                <a:latin typeface="Arial" charset="0"/>
              </a:rPr>
              <a:t>0,54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(kWh)	</a:t>
            </a:r>
            <a:r>
              <a:rPr lang="cs-CZ" altLang="cs-CZ" sz="800" dirty="0" smtClean="0">
                <a:latin typeface="Arial" charset="0"/>
              </a:rPr>
              <a:t>54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vody na 1 cyklus v programu Eco (l) 	</a:t>
            </a:r>
            <a:r>
              <a:rPr lang="cs-CZ" altLang="cs-CZ" sz="800" dirty="0" smtClean="0">
                <a:latin typeface="Arial" charset="0"/>
              </a:rPr>
              <a:t>9,5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Trvání programu Eco (h:min)		</a:t>
            </a:r>
            <a:r>
              <a:rPr lang="cs-CZ" altLang="cs-CZ" sz="800" dirty="0" smtClean="0">
                <a:latin typeface="Arial" charset="0"/>
              </a:rPr>
              <a:t>3:59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44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Technologie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Konektivita Wifi + Bluetooth - možnost připojení </a:t>
            </a:r>
            <a:r>
              <a:rPr lang="cs-CZ" altLang="cs-CZ" sz="800" b="1" dirty="0">
                <a:latin typeface="Arial" charset="0"/>
              </a:rPr>
              <a:t>k Wifi </a:t>
            </a:r>
            <a:r>
              <a:rPr lang="cs-CZ" altLang="cs-CZ" sz="800" b="1" dirty="0" smtClean="0">
                <a:latin typeface="Arial" charset="0"/>
              </a:rPr>
              <a:t>a </a:t>
            </a:r>
            <a:r>
              <a:rPr lang="cs-CZ" altLang="cs-CZ" sz="800" b="1" dirty="0">
                <a:latin typeface="Arial" charset="0"/>
              </a:rPr>
              <a:t>ovládání </a:t>
            </a:r>
            <a:r>
              <a:rPr lang="cs-CZ" altLang="cs-CZ" sz="800" b="1" dirty="0" smtClean="0">
                <a:latin typeface="Arial" charset="0"/>
              </a:rPr>
              <a:t>myčky </a:t>
            </a:r>
            <a:r>
              <a:rPr lang="cs-CZ" altLang="cs-CZ" sz="800" b="1" dirty="0">
                <a:latin typeface="Arial" charset="0"/>
              </a:rPr>
              <a:t>přes aplikaci </a:t>
            </a:r>
            <a:r>
              <a:rPr lang="cs-CZ" altLang="cs-CZ" sz="800" b="1" dirty="0" smtClean="0">
                <a:latin typeface="Arial" charset="0"/>
              </a:rPr>
              <a:t>hOn</a:t>
            </a:r>
            <a:endParaRPr lang="cs-CZ" altLang="cs-CZ" sz="800" b="1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Stahování </a:t>
            </a:r>
            <a:r>
              <a:rPr lang="cs-CZ" altLang="cs-CZ" sz="800" dirty="0">
                <a:latin typeface="Arial" charset="0"/>
              </a:rPr>
              <a:t>nových funkcí a </a:t>
            </a:r>
            <a:r>
              <a:rPr lang="cs-CZ" altLang="cs-CZ" sz="800" dirty="0" smtClean="0">
                <a:latin typeface="Arial" charset="0"/>
              </a:rPr>
              <a:t>cyklů; Funkce </a:t>
            </a:r>
            <a:r>
              <a:rPr lang="cs-CZ" altLang="cs-CZ" sz="800" dirty="0">
                <a:latin typeface="Arial" charset="0"/>
              </a:rPr>
              <a:t>pro odložený začátek a konec</a:t>
            </a:r>
            <a:endParaRPr lang="en-US" altLang="cs-CZ" sz="80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Kontrolní </a:t>
            </a:r>
            <a:r>
              <a:rPr lang="cs-CZ" altLang="cs-CZ" sz="800" dirty="0" smtClean="0">
                <a:latin typeface="Arial" charset="0"/>
              </a:rPr>
              <a:t>cyklus; Vedení </a:t>
            </a:r>
            <a:r>
              <a:rPr lang="cs-CZ" altLang="cs-CZ" sz="800" dirty="0">
                <a:latin typeface="Arial" charset="0"/>
              </a:rPr>
              <a:t>statistik </a:t>
            </a:r>
            <a:r>
              <a:rPr lang="cs-CZ" altLang="cs-CZ" sz="800" dirty="0" smtClean="0">
                <a:latin typeface="Arial" charset="0"/>
              </a:rPr>
              <a:t>mytí </a:t>
            </a:r>
            <a:r>
              <a:rPr lang="cs-CZ" altLang="cs-CZ" sz="800" dirty="0">
                <a:latin typeface="Arial" charset="0"/>
              </a:rPr>
              <a:t>a čerpání energie</a:t>
            </a:r>
            <a:endParaRPr lang="en-US" altLang="cs-CZ" sz="80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latin typeface="Arial" charset="0"/>
              </a:rPr>
              <a:t>Průvodce </a:t>
            </a:r>
            <a:r>
              <a:rPr lang="cs-CZ" altLang="cs-CZ" sz="800" dirty="0">
                <a:latin typeface="Arial" charset="0"/>
              </a:rPr>
              <a:t>chybovými hláškami a uživatelský </a:t>
            </a:r>
            <a:r>
              <a:rPr lang="cs-CZ" altLang="cs-CZ" sz="800" dirty="0" smtClean="0">
                <a:latin typeface="Arial" charset="0"/>
              </a:rPr>
              <a:t>návod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Snap &amp; Wash </a:t>
            </a:r>
            <a:r>
              <a:rPr lang="cs-CZ" altLang="cs-CZ" sz="800" dirty="0" smtClean="0">
                <a:latin typeface="Arial" charset="0"/>
              </a:rPr>
              <a:t>– aplikace doporučí program na základě fotky nádobí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Kompatibilní s Google Assistant a Alexa (v angličtině</a:t>
            </a:r>
            <a:r>
              <a:rPr lang="cs-CZ" altLang="cs-CZ" sz="800" b="1" dirty="0" smtClean="0">
                <a:latin typeface="Arial" charset="0"/>
              </a:rPr>
              <a:t>)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Nejrychlejší </a:t>
            </a:r>
            <a:r>
              <a:rPr lang="cs-CZ" altLang="cs-CZ" sz="800" b="1" dirty="0">
                <a:latin typeface="Arial" charset="0"/>
              </a:rPr>
              <a:t>program mytí a sušení (35 min) na </a:t>
            </a:r>
            <a:r>
              <a:rPr lang="cs-CZ" altLang="cs-CZ" sz="800" b="1" dirty="0" smtClean="0">
                <a:latin typeface="Arial" charset="0"/>
              </a:rPr>
              <a:t>trhu</a:t>
            </a:r>
          </a:p>
          <a:p>
            <a:pPr>
              <a:spcBef>
                <a:spcPct val="0"/>
              </a:spcBef>
            </a:pPr>
            <a:endParaRPr lang="cs-CZ" altLang="cs-CZ" sz="800" b="1" dirty="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Power </a:t>
            </a:r>
            <a:r>
              <a:rPr lang="cs-CZ" altLang="cs-CZ" sz="800" b="1" dirty="0" smtClean="0">
                <a:latin typeface="Arial" charset="0"/>
              </a:rPr>
              <a:t>Wash – přídavné ostřikovací rameno na silně znečištěné nádobí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Programy 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10 programů základních + 20 Wifi</a:t>
            </a:r>
            <a:r>
              <a:rPr lang="cs-CZ" altLang="cs-CZ" sz="800" dirty="0">
                <a:latin typeface="Arial" charset="0"/>
              </a:rPr>
              <a:t>	</a:t>
            </a: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Wash&amp;Dry 35 min – rychlé mytí včetně sušení za 35 min</a:t>
            </a:r>
            <a:r>
              <a:rPr lang="cs-CZ" altLang="cs-CZ" sz="800" dirty="0" smtClean="0">
                <a:latin typeface="Arial" charset="0"/>
              </a:rPr>
              <a:t>, Rychlý 59 min (včetně sušení), Eco, Univerzální, Intenzivní, Sklo, Auto Wash</a:t>
            </a:r>
            <a:r>
              <a:rPr lang="cs-CZ" altLang="cs-CZ" sz="800" dirty="0">
                <a:latin typeface="Arial" charset="0"/>
              </a:rPr>
              <a:t>, </a:t>
            </a:r>
            <a:r>
              <a:rPr lang="cs-CZ" altLang="cs-CZ" sz="800" dirty="0" smtClean="0">
                <a:latin typeface="Arial" charset="0"/>
              </a:rPr>
              <a:t>Auto Plus, Noční, Opláchnutí, </a:t>
            </a:r>
            <a:r>
              <a:rPr lang="cs-CZ" altLang="cs-CZ" sz="800" b="1" dirty="0">
                <a:latin typeface="Arial" charset="0"/>
              </a:rPr>
              <a:t>+ Wifi programy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Funkce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Wifi, Odložený </a:t>
            </a:r>
            <a:r>
              <a:rPr lang="cs-CZ" altLang="cs-CZ" sz="800" dirty="0">
                <a:latin typeface="Arial" charset="0"/>
              </a:rPr>
              <a:t>start 0:30 min až </a:t>
            </a:r>
            <a:r>
              <a:rPr lang="cs-CZ" altLang="cs-CZ" sz="800" dirty="0" smtClean="0">
                <a:latin typeface="Arial" charset="0"/>
              </a:rPr>
              <a:t>23:30 </a:t>
            </a:r>
            <a:r>
              <a:rPr lang="cs-CZ" altLang="cs-CZ" sz="800" dirty="0">
                <a:latin typeface="Arial" charset="0"/>
              </a:rPr>
              <a:t>hod, </a:t>
            </a:r>
            <a:r>
              <a:rPr lang="cs-CZ" altLang="cs-CZ" sz="800" dirty="0" smtClean="0">
                <a:latin typeface="Arial" charset="0"/>
              </a:rPr>
              <a:t>Expres, Poloviční náplň, Hygienický, </a:t>
            </a:r>
            <a:r>
              <a:rPr lang="cs-CZ" altLang="cs-CZ" sz="800" b="1" dirty="0" smtClean="0">
                <a:latin typeface="Arial" charset="0"/>
              </a:rPr>
              <a:t>Smart </a:t>
            </a:r>
            <a:r>
              <a:rPr lang="cs-CZ" altLang="cs-CZ" sz="800" b="1" dirty="0">
                <a:latin typeface="Arial" charset="0"/>
              </a:rPr>
              <a:t>Door – Automatické otevření dvířek na konci cyklu</a:t>
            </a:r>
            <a:r>
              <a:rPr lang="cs-CZ" altLang="cs-CZ" sz="800" dirty="0">
                <a:latin typeface="Arial" charset="0"/>
              </a:rPr>
              <a:t>, Dětská pojistka, </a:t>
            </a:r>
            <a:r>
              <a:rPr lang="cs-CZ" altLang="cs-CZ" sz="800" dirty="0" smtClean="0">
                <a:latin typeface="Arial" charset="0"/>
              </a:rPr>
              <a:t>Multifunkční tablety, </a:t>
            </a:r>
            <a:r>
              <a:rPr lang="cs-CZ" altLang="cs-CZ" sz="800" b="1" dirty="0" smtClean="0">
                <a:latin typeface="Arial" charset="0"/>
              </a:rPr>
              <a:t>Ukazatel </a:t>
            </a:r>
            <a:r>
              <a:rPr lang="cs-CZ" altLang="cs-CZ" sz="800" b="1" dirty="0">
                <a:latin typeface="Arial" charset="0"/>
              </a:rPr>
              <a:t>ADDISH – možnost přidat nádobí po zahájení cyklu, </a:t>
            </a:r>
            <a:r>
              <a:rPr lang="cs-CZ" altLang="cs-CZ" sz="800" dirty="0">
                <a:latin typeface="Arial" charset="0"/>
              </a:rPr>
              <a:t>Ukazatel délky cyklu, Ukazatel nedostatku </a:t>
            </a:r>
            <a:r>
              <a:rPr lang="cs-CZ" altLang="cs-CZ" sz="800" dirty="0" smtClean="0">
                <a:latin typeface="Arial" charset="0"/>
              </a:rPr>
              <a:t>soli a leštidla </a:t>
            </a:r>
            <a:r>
              <a:rPr lang="cs-CZ" altLang="cs-CZ" sz="800" dirty="0">
                <a:latin typeface="Arial" charset="0"/>
              </a:rPr>
              <a:t>na displeji, Zvukový signál ukončení programu, Možnost vypnutí zvukové </a:t>
            </a:r>
            <a:r>
              <a:rPr lang="cs-CZ" altLang="cs-CZ" sz="800" dirty="0" smtClean="0">
                <a:latin typeface="Arial" charset="0"/>
              </a:rPr>
              <a:t>signalizace, </a:t>
            </a:r>
            <a:r>
              <a:rPr lang="cs-CZ" altLang="cs-CZ" sz="800" dirty="0">
                <a:latin typeface="Arial" charset="0"/>
              </a:rPr>
              <a:t>Uložení posledního mycího cyklu do paměti, </a:t>
            </a:r>
            <a:r>
              <a:rPr lang="cs-CZ" altLang="cs-CZ" sz="800" b="1" dirty="0">
                <a:latin typeface="Arial" charset="0"/>
              </a:rPr>
              <a:t>Impulsní mytí – snížení spotřeby a hlučnosti</a:t>
            </a:r>
            <a:r>
              <a:rPr lang="cs-CZ" altLang="cs-CZ" sz="800" b="1" dirty="0" smtClean="0">
                <a:latin typeface="Arial" charset="0"/>
              </a:rPr>
              <a:t>, DEMO režim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b="1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Konstrukce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BLDC Speed Drive Inverter motor </a:t>
            </a:r>
            <a:r>
              <a:rPr lang="cs-CZ" altLang="cs-CZ" sz="800" b="1" dirty="0">
                <a:latin typeface="Arial" charset="0"/>
              </a:rPr>
              <a:t>- </a:t>
            </a:r>
            <a:r>
              <a:rPr lang="cs-CZ" altLang="cs-CZ" sz="800" b="1" dirty="0" smtClean="0">
                <a:latin typeface="Arial" charset="0"/>
              </a:rPr>
              <a:t>inovativní </a:t>
            </a:r>
            <a:r>
              <a:rPr lang="cs-CZ" altLang="cs-CZ" sz="800" b="1" dirty="0">
                <a:latin typeface="Arial" charset="0"/>
              </a:rPr>
              <a:t>a </a:t>
            </a:r>
            <a:r>
              <a:rPr lang="cs-CZ" altLang="cs-CZ" sz="800" b="1" dirty="0" smtClean="0">
                <a:latin typeface="Arial" charset="0"/>
              </a:rPr>
              <a:t>odolný bezkartáčový motor, </a:t>
            </a:r>
            <a:r>
              <a:rPr lang="cs-CZ" altLang="cs-CZ" sz="800" b="1" dirty="0">
                <a:latin typeface="Arial" charset="0"/>
              </a:rPr>
              <a:t>který dokáže zvýšit čisticí sílu a zároveň snížit spotřebu energie</a:t>
            </a:r>
            <a:r>
              <a:rPr lang="cs-CZ" altLang="cs-CZ" sz="800" b="1" dirty="0" smtClean="0">
                <a:latin typeface="Arial" charset="0"/>
              </a:rPr>
              <a:t>.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Dotykový 6místný </a:t>
            </a:r>
            <a:r>
              <a:rPr lang="cs-CZ" altLang="cs-CZ" sz="800" b="1" dirty="0">
                <a:latin typeface="Arial" charset="0"/>
              </a:rPr>
              <a:t>textový displej v CZ i </a:t>
            </a:r>
            <a:r>
              <a:rPr lang="cs-CZ" altLang="cs-CZ" sz="800" b="1" dirty="0" smtClean="0">
                <a:latin typeface="Arial" charset="0"/>
              </a:rPr>
              <a:t>SK</a:t>
            </a:r>
            <a:r>
              <a:rPr lang="cs-CZ" altLang="cs-CZ" sz="800" dirty="0" smtClean="0">
                <a:latin typeface="Arial" charset="0"/>
              </a:rPr>
              <a:t>; Materiál vany nerez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Samočistící filtr; </a:t>
            </a:r>
            <a:r>
              <a:rPr lang="cs-CZ" altLang="cs-CZ" sz="800" dirty="0" smtClean="0">
                <a:latin typeface="Arial" charset="0"/>
              </a:rPr>
              <a:t>Skryté topné těleso; </a:t>
            </a:r>
            <a:r>
              <a:rPr lang="cs-CZ" altLang="cs-CZ" sz="800" b="1" dirty="0" smtClean="0">
                <a:latin typeface="Arial" charset="0"/>
              </a:rPr>
              <a:t>Senzor znečištění vody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Elektronická </a:t>
            </a:r>
            <a:r>
              <a:rPr lang="cs-CZ" altLang="cs-CZ" sz="800" b="1" dirty="0">
                <a:latin typeface="Arial" charset="0"/>
              </a:rPr>
              <a:t>regenerace změkčovače vody – nižší spotřeba soli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3 koše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Výklopné držáky šálku a skleniček v horním koši, Polohování horního koše, sklopitelné držáky na talíře ve spodním koši, Horní výsuvný třetí koš na příbory, </a:t>
            </a:r>
            <a:r>
              <a:rPr lang="cs-CZ" altLang="cs-CZ" sz="800" b="1" dirty="0">
                <a:latin typeface="Arial" charset="0"/>
              </a:rPr>
              <a:t>Power Wash ostřikovací rameno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Bezpečnost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Ochrana proti přetečení </a:t>
            </a:r>
            <a:r>
              <a:rPr lang="cs-CZ" altLang="cs-CZ" sz="800" dirty="0" smtClean="0">
                <a:latin typeface="Arial" charset="0"/>
              </a:rPr>
              <a:t>Antioverflow, Ochrana proti úniku vody </a:t>
            </a:r>
            <a:r>
              <a:rPr lang="cs-CZ" altLang="cs-CZ" sz="800" dirty="0" smtClean="0">
                <a:latin typeface="Arial" charset="0"/>
              </a:rPr>
              <a:t>Total Water Block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 smtClean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681366" y="5057606"/>
            <a:ext cx="2880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32002631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8059019093543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 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597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598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45,5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896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640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676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47,2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39" name="Přímá spojnice se šipkou 38"/>
          <p:cNvCxnSpPr/>
          <p:nvPr/>
        </p:nvCxnSpPr>
        <p:spPr>
          <a:xfrm>
            <a:off x="6013082" y="2305182"/>
            <a:ext cx="36004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5816236" y="1918581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60 cm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7" name="Straight Connector 34"/>
          <p:cNvCxnSpPr/>
          <p:nvPr/>
        </p:nvCxnSpPr>
        <p:spPr>
          <a:xfrm>
            <a:off x="5652120" y="980728"/>
            <a:ext cx="0" cy="5400000"/>
          </a:xfrm>
          <a:prstGeom prst="line">
            <a:avLst/>
          </a:prstGeom>
          <a:ln>
            <a:solidFill>
              <a:srgbClr val="6DC4C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Obrázek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" t="9451" r="6752" b="14305"/>
          <a:stretch/>
        </p:blipFill>
        <p:spPr>
          <a:xfrm>
            <a:off x="5704265" y="1071312"/>
            <a:ext cx="1080120" cy="383269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2406" y="1513487"/>
            <a:ext cx="1119846" cy="336275"/>
          </a:xfrm>
          <a:prstGeom prst="rect">
            <a:avLst/>
          </a:prstGeom>
        </p:spPr>
      </p:pic>
      <p:sp>
        <p:nvSpPr>
          <p:cNvPr id="42" name="TextovéPole 41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2019/2017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1" t="8000" r="19551" b="6951"/>
          <a:stretch/>
        </p:blipFill>
        <p:spPr>
          <a:xfrm>
            <a:off x="5730390" y="2417901"/>
            <a:ext cx="1745379" cy="2437513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264899" y="867579"/>
            <a:ext cx="706388" cy="69269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42" y="1863817"/>
            <a:ext cx="1493149" cy="298629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9" name="Obrázek 4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0" t="23946" r="17653" b="28635"/>
          <a:stretch/>
        </p:blipFill>
        <p:spPr>
          <a:xfrm>
            <a:off x="7331366" y="6118230"/>
            <a:ext cx="1800000" cy="720000"/>
          </a:xfrm>
          <a:prstGeom prst="rect">
            <a:avLst/>
          </a:prstGeom>
        </p:spPr>
      </p:pic>
      <p:pic>
        <p:nvPicPr>
          <p:cNvPr id="50" name="Obrázek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820" y="930792"/>
            <a:ext cx="720000" cy="720000"/>
          </a:xfrm>
          <a:prstGeom prst="rect">
            <a:avLst/>
          </a:prstGeom>
        </p:spPr>
      </p:pic>
      <p:sp>
        <p:nvSpPr>
          <p:cNvPr id="53" name="TextovéPole 52"/>
          <p:cNvSpPr txBox="1"/>
          <p:nvPr/>
        </p:nvSpPr>
        <p:spPr>
          <a:xfrm>
            <a:off x="4812820" y="939353"/>
            <a:ext cx="864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Ovládání </a:t>
            </a:r>
          </a:p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přes aplikaci</a:t>
            </a:r>
          </a:p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hOn díky připojení</a:t>
            </a:r>
          </a:p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 k Wifi</a:t>
            </a:r>
          </a:p>
        </p:txBody>
      </p:sp>
      <p:sp>
        <p:nvSpPr>
          <p:cNvPr id="54" name="TextovéPole 53"/>
          <p:cNvSpPr txBox="1"/>
          <p:nvPr/>
        </p:nvSpPr>
        <p:spPr>
          <a:xfrm>
            <a:off x="4860032" y="175969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Tichý chod </a:t>
            </a:r>
          </a:p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Invertorový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motor Speed Drive</a:t>
            </a:r>
            <a:endParaRPr lang="cs-CZ" sz="800" dirty="0"/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83" y="2617655"/>
            <a:ext cx="720000" cy="720000"/>
          </a:xfrm>
          <a:prstGeom prst="rect">
            <a:avLst/>
          </a:prstGeom>
        </p:spPr>
      </p:pic>
      <p:sp>
        <p:nvSpPr>
          <p:cNvPr id="61" name="TextovéPole 60"/>
          <p:cNvSpPr txBox="1"/>
          <p:nvPr/>
        </p:nvSpPr>
        <p:spPr>
          <a:xfrm>
            <a:off x="4827084" y="2615559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Rychlé mytí včetně sušení za pouhých </a:t>
            </a:r>
          </a:p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35 min</a:t>
            </a:r>
            <a:endParaRPr lang="cs-CZ" sz="800" dirty="0"/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77" y="1749495"/>
            <a:ext cx="720000" cy="720000"/>
          </a:xfrm>
          <a:prstGeom prst="rect">
            <a:avLst/>
          </a:prstGeom>
        </p:spPr>
      </p:pic>
      <p:pic>
        <p:nvPicPr>
          <p:cNvPr id="20" name="Obrázek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77" y="3428868"/>
            <a:ext cx="720000" cy="720000"/>
          </a:xfrm>
          <a:prstGeom prst="rect">
            <a:avLst/>
          </a:prstGeom>
        </p:spPr>
      </p:pic>
      <p:sp>
        <p:nvSpPr>
          <p:cNvPr id="66" name="TextovéPole 65"/>
          <p:cNvSpPr txBox="1"/>
          <p:nvPr/>
        </p:nvSpPr>
        <p:spPr>
          <a:xfrm>
            <a:off x="4853771" y="354075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Třetí koš na příbory</a:t>
            </a:r>
            <a:endParaRPr lang="cs-CZ" sz="800" dirty="0"/>
          </a:p>
        </p:txBody>
      </p:sp>
      <p:pic>
        <p:nvPicPr>
          <p:cNvPr id="21" name="Obrázek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513" y="4274139"/>
            <a:ext cx="720000" cy="720000"/>
          </a:xfrm>
          <a:prstGeom prst="rect">
            <a:avLst/>
          </a:prstGeom>
        </p:spPr>
      </p:pic>
      <p:sp>
        <p:nvSpPr>
          <p:cNvPr id="67" name="TextovéPole 66"/>
          <p:cNvSpPr txBox="1"/>
          <p:nvPr/>
        </p:nvSpPr>
        <p:spPr>
          <a:xfrm>
            <a:off x="4891014" y="4221088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Přídavné rameno Power Wash na intenzivní mytí</a:t>
            </a:r>
            <a:endParaRPr lang="cs-CZ" sz="800" dirty="0"/>
          </a:p>
        </p:txBody>
      </p:sp>
      <p:pic>
        <p:nvPicPr>
          <p:cNvPr id="22" name="Obrázek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77" y="5125324"/>
            <a:ext cx="720000" cy="720000"/>
          </a:xfrm>
          <a:prstGeom prst="rect">
            <a:avLst/>
          </a:prstGeom>
        </p:spPr>
      </p:pic>
      <p:sp>
        <p:nvSpPr>
          <p:cNvPr id="68" name="TextovéPole 67"/>
          <p:cNvSpPr txBox="1"/>
          <p:nvPr/>
        </p:nvSpPr>
        <p:spPr>
          <a:xfrm>
            <a:off x="4841703" y="5224583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Poloviční náplň</a:t>
            </a:r>
            <a:endParaRPr lang="cs-CZ" sz="800" dirty="0"/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498" y="5906587"/>
            <a:ext cx="720000" cy="720000"/>
          </a:xfrm>
          <a:prstGeom prst="rect">
            <a:avLst/>
          </a:prstGeom>
        </p:spPr>
      </p:pic>
      <p:sp>
        <p:nvSpPr>
          <p:cNvPr id="69" name="TextovéPole 68"/>
          <p:cNvSpPr txBox="1"/>
          <p:nvPr/>
        </p:nvSpPr>
        <p:spPr>
          <a:xfrm>
            <a:off x="4814974" y="5965547"/>
            <a:ext cx="830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Smart Door – Automatické otevření dvířek na konci cyklu</a:t>
            </a:r>
            <a:endParaRPr lang="cs-CZ" sz="800" dirty="0"/>
          </a:p>
        </p:txBody>
      </p:sp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100</Words>
  <Application>Microsoft Office PowerPoint</Application>
  <PresentationFormat>Předvádění na obrazovce (4:3)</PresentationFormat>
  <Paragraphs>63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213</cp:revision>
  <cp:lastPrinted>2016-05-05T10:40:20Z</cp:lastPrinted>
  <dcterms:created xsi:type="dcterms:W3CDTF">2015-07-16T11:02:07Z</dcterms:created>
  <dcterms:modified xsi:type="dcterms:W3CDTF">2024-10-10T15:56:36Z</dcterms:modified>
</cp:coreProperties>
</file>