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1" r:id="rId1"/>
  </p:sldMasterIdLst>
  <p:sldIdLst>
    <p:sldId id="257" r:id="rId2"/>
  </p:sldIdLst>
  <p:sldSz cx="9144000" cy="6858000" type="screen4x3"/>
  <p:notesSz cx="6858000" cy="9945688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478" userDrawn="1">
          <p15:clr>
            <a:srgbClr val="A4A3A4"/>
          </p15:clr>
        </p15:guide>
        <p15:guide id="2" orient="horz" pos="2160" userDrawn="1">
          <p15:clr>
            <a:srgbClr val="A4A3A4"/>
          </p15:clr>
        </p15:guide>
        <p15:guide id="3" orient="horz" pos="1389" userDrawn="1">
          <p15:clr>
            <a:srgbClr val="A4A3A4"/>
          </p15:clr>
        </p15:guide>
        <p15:guide id="4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6" d="100"/>
          <a:sy n="86" d="100"/>
        </p:scale>
        <p:origin x="1310" y="62"/>
      </p:cViewPr>
      <p:guideLst>
        <p:guide orient="horz" pos="2478"/>
        <p:guide orient="horz" pos="2160"/>
        <p:guide orient="horz" pos="1389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 smtClean="0"/>
              <a:t>Kliknutím lze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00C46-D848-4F40-BD5D-C53C2B13DC1D}" type="datetimeFigureOut">
              <a:rPr lang="cs-CZ" smtClean="0"/>
              <a:t>3.1.2017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B2602-5C8C-40B6-9BC1-5A569D89DB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873377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00C46-D848-4F40-BD5D-C53C2B13DC1D}" type="datetimeFigureOut">
              <a:rPr lang="cs-CZ" smtClean="0"/>
              <a:t>3.1.2017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B2602-5C8C-40B6-9BC1-5A569D89DB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008668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00C46-D848-4F40-BD5D-C53C2B13DC1D}" type="datetimeFigureOut">
              <a:rPr lang="cs-CZ" smtClean="0"/>
              <a:t>3.1.2017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B2602-5C8C-40B6-9BC1-5A569D89DB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4898278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 hasCustomPrompt="1"/>
          </p:nvPr>
        </p:nvSpPr>
        <p:spPr>
          <a:xfrm>
            <a:off x="414536" y="410412"/>
            <a:ext cx="7772400" cy="576064"/>
          </a:xfrm>
          <a:prstGeom prst="rect">
            <a:avLst/>
          </a:prstGeom>
        </p:spPr>
        <p:txBody>
          <a:bodyPr anchor="t"/>
          <a:lstStyle>
            <a:lvl1pPr algn="l">
              <a:defRPr sz="2400" b="1" cap="all" baseline="0">
                <a:solidFill>
                  <a:srgbClr val="CC0000"/>
                </a:solidFill>
                <a:latin typeface="Gotham Narrow Bold" pitchFamily="50" charset="0"/>
              </a:defRPr>
            </a:lvl1pPr>
          </a:lstStyle>
          <a:p>
            <a:r>
              <a:rPr lang="cs-CZ" dirty="0" smtClean="0"/>
              <a:t>Kliknutím lze upravit</a:t>
            </a:r>
            <a:endParaRPr lang="it-IT" dirty="0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20284" y="1170254"/>
            <a:ext cx="8517700" cy="378271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800" b="0">
                <a:solidFill>
                  <a:srgbClr val="CC0000"/>
                </a:solidFill>
                <a:latin typeface="Gotham Narrow Light" pitchFamily="50" charset="0"/>
              </a:defRPr>
            </a:lvl1pPr>
            <a:lvl2pPr marL="342891" indent="0">
              <a:buNone/>
              <a:defRPr sz="1351">
                <a:solidFill>
                  <a:schemeClr val="tx1">
                    <a:tint val="75000"/>
                  </a:schemeClr>
                </a:solidFill>
              </a:defRPr>
            </a:lvl2pPr>
            <a:lvl3pPr marL="685783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674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4pPr>
            <a:lvl5pPr marL="1371566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5pPr>
            <a:lvl6pPr marL="1714457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6pPr>
            <a:lvl7pPr marL="2057349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7pPr>
            <a:lvl8pPr marL="2400240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8pPr>
            <a:lvl9pPr marL="2743131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dirty="0" smtClean="0"/>
              <a:t>Kliknutím lze upravit styly předlohy textu.</a:t>
            </a:r>
          </a:p>
        </p:txBody>
      </p:sp>
      <p:pic>
        <p:nvPicPr>
          <p:cNvPr id="7" name="bolloH.png"/>
          <p:cNvPicPr/>
          <p:nvPr userDrawn="1"/>
        </p:nvPicPr>
        <p:blipFill>
          <a:blip r:embed="rId2" cstate="print">
            <a:alphaModFix amt="50277"/>
            <a:extLst/>
          </a:blip>
          <a:srcRect l="24242" t="42040"/>
          <a:stretch>
            <a:fillRect/>
          </a:stretch>
        </p:blipFill>
        <p:spPr>
          <a:xfrm>
            <a:off x="-16423" y="-27383"/>
            <a:ext cx="3148264" cy="2352183"/>
          </a:xfrm>
          <a:prstGeom prst="rect">
            <a:avLst/>
          </a:prstGeom>
          <a:ln w="12700">
            <a:miter lim="400000"/>
          </a:ln>
        </p:spPr>
      </p:pic>
      <p:sp>
        <p:nvSpPr>
          <p:cNvPr id="10" name="Segnaposto testo 2"/>
          <p:cNvSpPr>
            <a:spLocks noGrp="1"/>
          </p:cNvSpPr>
          <p:nvPr>
            <p:ph type="body" idx="14" hasCustomPrompt="1"/>
          </p:nvPr>
        </p:nvSpPr>
        <p:spPr>
          <a:xfrm>
            <a:off x="467544" y="2420888"/>
            <a:ext cx="3600400" cy="4176464"/>
          </a:xfrm>
          <a:prstGeom prst="rect">
            <a:avLst/>
          </a:prstGeom>
        </p:spPr>
        <p:txBody>
          <a:bodyPr anchor="b"/>
          <a:lstStyle>
            <a:lvl1pPr marL="0" indent="0" algn="l">
              <a:buNone/>
              <a:defRPr sz="600" b="0" i="0">
                <a:solidFill>
                  <a:schemeClr val="tx1">
                    <a:lumMod val="50000"/>
                    <a:lumOff val="50000"/>
                  </a:schemeClr>
                </a:solidFill>
                <a:latin typeface="Gotham Narrow Medium"/>
                <a:cs typeface="Gotham Narrow Medium"/>
              </a:defRPr>
            </a:lvl1pPr>
            <a:lvl2pPr marL="342891" indent="0">
              <a:buNone/>
              <a:defRPr sz="1351">
                <a:solidFill>
                  <a:schemeClr val="tx1">
                    <a:tint val="75000"/>
                  </a:schemeClr>
                </a:solidFill>
              </a:defRPr>
            </a:lvl2pPr>
            <a:lvl3pPr marL="685783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674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4pPr>
            <a:lvl5pPr marL="1371566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5pPr>
            <a:lvl6pPr marL="1714457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6pPr>
            <a:lvl7pPr marL="2057349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7pPr>
            <a:lvl8pPr marL="2400240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8pPr>
            <a:lvl9pPr marL="2743131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dirty="0" smtClean="0"/>
              <a:t>Kliknutím lze upravit styly předlohy textu.</a:t>
            </a:r>
          </a:p>
        </p:txBody>
      </p:sp>
    </p:spTree>
    <p:extLst>
      <p:ext uri="{BB962C8B-B14F-4D97-AF65-F5344CB8AC3E}">
        <p14:creationId xmlns:p14="http://schemas.microsoft.com/office/powerpoint/2010/main" val="28832455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00C46-D848-4F40-BD5D-C53C2B13DC1D}" type="datetimeFigureOut">
              <a:rPr lang="cs-CZ" smtClean="0"/>
              <a:t>3.1.2017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B2602-5C8C-40B6-9BC1-5A569D89DB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022690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00C46-D848-4F40-BD5D-C53C2B13DC1D}" type="datetimeFigureOut">
              <a:rPr lang="cs-CZ" smtClean="0"/>
              <a:t>3.1.2017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B2602-5C8C-40B6-9BC1-5A569D89DB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166626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00C46-D848-4F40-BD5D-C53C2B13DC1D}" type="datetimeFigureOut">
              <a:rPr lang="cs-CZ" smtClean="0"/>
              <a:t>3.1.2017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B2602-5C8C-40B6-9BC1-5A569D89DB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14632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00C46-D848-4F40-BD5D-C53C2B13DC1D}" type="datetimeFigureOut">
              <a:rPr lang="cs-CZ" smtClean="0"/>
              <a:t>3.1.2017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B2602-5C8C-40B6-9BC1-5A569D89DB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758867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00C46-D848-4F40-BD5D-C53C2B13DC1D}" type="datetimeFigureOut">
              <a:rPr lang="cs-CZ" smtClean="0"/>
              <a:t>3.1.2017</a:t>
            </a:fld>
            <a:endParaRPr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B2602-5C8C-40B6-9BC1-5A569D89DB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223106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00C46-D848-4F40-BD5D-C53C2B13DC1D}" type="datetimeFigureOut">
              <a:rPr lang="cs-CZ" smtClean="0"/>
              <a:t>3.1.2017</a:t>
            </a:fld>
            <a:endParaRPr lang="cs-C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B2602-5C8C-40B6-9BC1-5A569D89DB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994722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00C46-D848-4F40-BD5D-C53C2B13DC1D}" type="datetimeFigureOut">
              <a:rPr lang="cs-CZ" smtClean="0"/>
              <a:t>3.1.2017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B2602-5C8C-40B6-9BC1-5A569D89DB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486323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 smtClean="0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00C46-D848-4F40-BD5D-C53C2B13DC1D}" type="datetimeFigureOut">
              <a:rPr lang="cs-CZ" smtClean="0"/>
              <a:t>3.1.2017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B2602-5C8C-40B6-9BC1-5A569D89DB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982610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6200C46-D848-4F40-BD5D-C53C2B13DC1D}" type="datetimeFigureOut">
              <a:rPr lang="cs-CZ" smtClean="0"/>
              <a:t>3.1.2017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ECB2602-5C8C-40B6-9BC1-5A569D89DB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882303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6.png"/><Relationship Id="rId5" Type="http://schemas.openxmlformats.org/officeDocument/2006/relationships/image" Target="../media/image5.jpeg"/><Relationship Id="rId10" Type="http://schemas.openxmlformats.org/officeDocument/2006/relationships/image" Target="../media/image10.png"/><Relationship Id="rId4" Type="http://schemas.openxmlformats.org/officeDocument/2006/relationships/image" Target="../media/image4.png"/><Relationship Id="rId9" Type="http://schemas.openxmlformats.org/officeDocument/2006/relationships/image" Target="../media/image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" name="Picture 2" descr="L:\marketing\L O G O\HOOVER\logo Hoover 2014\logo_hoover Big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82793" y="5922000"/>
            <a:ext cx="961207" cy="93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4186" y="127962"/>
            <a:ext cx="8387723" cy="432048"/>
          </a:xfrm>
        </p:spPr>
        <p:txBody>
          <a:bodyPr>
            <a:normAutofit fontScale="90000"/>
          </a:bodyPr>
          <a:lstStyle/>
          <a:p>
            <a:r>
              <a:rPr lang="cs-CZ" dirty="0" smtClean="0">
                <a:latin typeface="Arial" panose="020B0604020202020204" pitchFamily="34" charset="0"/>
                <a:cs typeface="Arial" panose="020B0604020202020204" pitchFamily="34" charset="0"/>
              </a:rPr>
              <a:t>SJ4000DWB6/1 011 </a:t>
            </a:r>
            <a:r>
              <a:rPr lang="cs-CZ" dirty="0" smtClean="0"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ruční bezSÁČKOVÝ vysavač </a:t>
            </a:r>
            <a:r>
              <a:rPr lang="cs-CZ" dirty="0" smtClean="0">
                <a:latin typeface="Arial" panose="020B0604020202020204" pitchFamily="34" charset="0"/>
                <a:cs typeface="Arial" panose="020B0604020202020204" pitchFamily="34" charset="0"/>
              </a:rPr>
              <a:t>JIVE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77549" y="524055"/>
            <a:ext cx="8600535" cy="410146"/>
          </a:xfrm>
        </p:spPr>
        <p:txBody>
          <a:bodyPr>
            <a:noAutofit/>
          </a:bodyPr>
          <a:lstStyle/>
          <a:p>
            <a:r>
              <a:rPr lang="cs-CZ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Samostatný filtr, jednoduchý textilní filtr, 12V NiMh baterie, suché použití (napájení v autě), štěrbinová hubice, prachový kartáč</a:t>
            </a:r>
            <a:endParaRPr 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Zástupný symbol pro text 3"/>
          <p:cNvSpPr>
            <a:spLocks noGrp="1"/>
          </p:cNvSpPr>
          <p:nvPr>
            <p:ph type="body" idx="14"/>
          </p:nvPr>
        </p:nvSpPr>
        <p:spPr>
          <a:xfrm>
            <a:off x="138023" y="959026"/>
            <a:ext cx="3984397" cy="5898974"/>
          </a:xfrm>
        </p:spPr>
        <p:txBody>
          <a:bodyPr anchor="t">
            <a:noAutofit/>
          </a:bodyPr>
          <a:lstStyle/>
          <a:p>
            <a:pPr>
              <a:spcBef>
                <a:spcPct val="0"/>
              </a:spcBef>
            </a:pPr>
            <a:r>
              <a:rPr lang="cs-CZ" altLang="cs-CZ" sz="900" b="1" dirty="0">
                <a:solidFill>
                  <a:schemeClr val="tx1"/>
                </a:solidFill>
                <a:latin typeface="Arial" panose="020B0604020202020204" pitchFamily="34" charset="0"/>
              </a:rPr>
              <a:t>Výkon a vlastnosti</a:t>
            </a:r>
            <a:r>
              <a:rPr lang="cs-CZ" altLang="cs-CZ" sz="900" dirty="0">
                <a:solidFill>
                  <a:schemeClr val="tx1"/>
                </a:solidFill>
                <a:latin typeface="Arial" panose="020B0604020202020204" pitchFamily="34" charset="0"/>
              </a:rPr>
              <a:t>	</a:t>
            </a:r>
          </a:p>
          <a:p>
            <a:pPr>
              <a:spcBef>
                <a:spcPct val="0"/>
              </a:spcBef>
            </a:pPr>
            <a:r>
              <a:rPr lang="cs-CZ" altLang="cs-CZ" sz="900" dirty="0" smtClean="0">
                <a:solidFill>
                  <a:schemeClr val="tx1"/>
                </a:solidFill>
                <a:latin typeface="Arial" panose="020B0604020202020204" pitchFamily="34" charset="0"/>
              </a:rPr>
              <a:t>Použití</a:t>
            </a:r>
            <a:r>
              <a:rPr lang="cs-CZ" altLang="cs-CZ" sz="900" dirty="0">
                <a:solidFill>
                  <a:schemeClr val="tx1"/>
                </a:solidFill>
                <a:latin typeface="Arial" panose="020B0604020202020204" pitchFamily="34" charset="0"/>
              </a:rPr>
              <a:t>	</a:t>
            </a:r>
            <a:r>
              <a:rPr lang="cs-CZ" altLang="cs-CZ" sz="900" dirty="0" smtClean="0">
                <a:solidFill>
                  <a:schemeClr val="tx1"/>
                </a:solidFill>
                <a:latin typeface="Arial" panose="020B0604020202020204" pitchFamily="34" charset="0"/>
              </a:rPr>
              <a:t>	</a:t>
            </a:r>
            <a:r>
              <a:rPr lang="it-IT" altLang="cs-CZ" sz="900" dirty="0">
                <a:solidFill>
                  <a:schemeClr val="tx1"/>
                </a:solidFill>
                <a:latin typeface="Arial" panose="020B0604020202020204" pitchFamily="34" charset="0"/>
              </a:rPr>
              <a:t>Suché (pro použití v autě</a:t>
            </a:r>
            <a:r>
              <a:rPr lang="it-IT" altLang="cs-CZ" sz="900" dirty="0" smtClean="0">
                <a:solidFill>
                  <a:schemeClr val="tx1"/>
                </a:solidFill>
                <a:latin typeface="Arial" panose="020B0604020202020204" pitchFamily="34" charset="0"/>
              </a:rPr>
              <a:t>)</a:t>
            </a:r>
            <a:endParaRPr lang="cs-CZ" altLang="cs-CZ" sz="900" dirty="0" smtClean="0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>
              <a:spcBef>
                <a:spcPct val="0"/>
              </a:spcBef>
            </a:pPr>
            <a:r>
              <a:rPr lang="cs-CZ" altLang="cs-CZ" sz="900" dirty="0" smtClean="0">
                <a:solidFill>
                  <a:schemeClr val="tx1"/>
                </a:solidFill>
                <a:latin typeface="Arial" panose="020B0604020202020204" pitchFamily="34" charset="0"/>
              </a:rPr>
              <a:t>Jmenovité </a:t>
            </a:r>
            <a:r>
              <a:rPr lang="cs-CZ" altLang="cs-CZ" sz="900" dirty="0">
                <a:solidFill>
                  <a:schemeClr val="tx1"/>
                </a:solidFill>
                <a:latin typeface="Arial" panose="020B0604020202020204" pitchFamily="34" charset="0"/>
              </a:rPr>
              <a:t>napětí (V)	</a:t>
            </a:r>
            <a:r>
              <a:rPr lang="cs-CZ" altLang="cs-CZ" sz="900" dirty="0" smtClean="0">
                <a:solidFill>
                  <a:schemeClr val="tx1"/>
                </a:solidFill>
                <a:latin typeface="Arial" panose="020B0604020202020204" pitchFamily="34" charset="0"/>
              </a:rPr>
              <a:t>12 (napájení v autě)</a:t>
            </a:r>
            <a:endParaRPr lang="cs-CZ" altLang="cs-CZ" sz="900" dirty="0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>
              <a:spcBef>
                <a:spcPct val="0"/>
              </a:spcBef>
            </a:pPr>
            <a:r>
              <a:rPr lang="cs-CZ" altLang="cs-CZ" sz="900" dirty="0" smtClean="0">
                <a:solidFill>
                  <a:schemeClr val="tx1"/>
                </a:solidFill>
                <a:latin typeface="Arial" panose="020B0604020202020204" pitchFamily="34" charset="0"/>
              </a:rPr>
              <a:t>Typ </a:t>
            </a:r>
            <a:r>
              <a:rPr lang="cs-CZ" altLang="cs-CZ" sz="900" dirty="0">
                <a:solidFill>
                  <a:schemeClr val="tx1"/>
                </a:solidFill>
                <a:latin typeface="Arial" panose="020B0604020202020204" pitchFamily="34" charset="0"/>
              </a:rPr>
              <a:t>baterie	</a:t>
            </a:r>
            <a:r>
              <a:rPr lang="cs-CZ" altLang="cs-CZ" sz="900" dirty="0" smtClean="0">
                <a:solidFill>
                  <a:schemeClr val="tx1"/>
                </a:solidFill>
                <a:latin typeface="Arial" panose="020B0604020202020204" pitchFamily="34" charset="0"/>
              </a:rPr>
              <a:t>	NiMH </a:t>
            </a:r>
            <a:r>
              <a:rPr lang="cs-CZ" altLang="cs-CZ" sz="900" dirty="0">
                <a:solidFill>
                  <a:schemeClr val="tx1"/>
                </a:solidFill>
                <a:latin typeface="Arial" panose="020B0604020202020204" pitchFamily="34" charset="0"/>
              </a:rPr>
              <a:t>AA</a:t>
            </a:r>
          </a:p>
          <a:p>
            <a:pPr>
              <a:spcBef>
                <a:spcPct val="0"/>
              </a:spcBef>
            </a:pPr>
            <a:r>
              <a:rPr lang="cs-CZ" altLang="cs-CZ" sz="900" dirty="0">
                <a:solidFill>
                  <a:schemeClr val="tx1"/>
                </a:solidFill>
                <a:latin typeface="Arial" panose="020B0604020202020204" pitchFamily="34" charset="0"/>
              </a:rPr>
              <a:t>Hladina hluku (dB(A))	</a:t>
            </a:r>
            <a:r>
              <a:rPr lang="cs-CZ" altLang="cs-CZ" sz="900" dirty="0" smtClean="0">
                <a:solidFill>
                  <a:schemeClr val="tx1"/>
                </a:solidFill>
                <a:latin typeface="Arial" panose="020B0604020202020204" pitchFamily="34" charset="0"/>
              </a:rPr>
              <a:t>78</a:t>
            </a:r>
            <a:endParaRPr lang="cs-CZ" altLang="cs-CZ" sz="900" dirty="0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>
              <a:spcBef>
                <a:spcPct val="0"/>
              </a:spcBef>
            </a:pPr>
            <a:endParaRPr lang="cs-CZ" altLang="cs-CZ" sz="900" b="1" dirty="0" smtClean="0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>
              <a:spcBef>
                <a:spcPct val="0"/>
              </a:spcBef>
            </a:pPr>
            <a:r>
              <a:rPr lang="cs-CZ" altLang="cs-CZ" sz="900" b="1" dirty="0" smtClean="0">
                <a:solidFill>
                  <a:schemeClr val="tx1"/>
                </a:solidFill>
                <a:latin typeface="Arial" panose="020B0604020202020204" pitchFamily="34" charset="0"/>
              </a:rPr>
              <a:t>Funkce </a:t>
            </a:r>
            <a:r>
              <a:rPr lang="cs-CZ" altLang="cs-CZ" sz="900" b="1" dirty="0">
                <a:solidFill>
                  <a:schemeClr val="tx1"/>
                </a:solidFill>
                <a:latin typeface="Arial" panose="020B0604020202020204" pitchFamily="34" charset="0"/>
              </a:rPr>
              <a:t>a výbava	</a:t>
            </a:r>
          </a:p>
          <a:p>
            <a:pPr>
              <a:spcBef>
                <a:spcPct val="0"/>
              </a:spcBef>
            </a:pPr>
            <a:r>
              <a:rPr lang="cs-CZ" altLang="cs-CZ" sz="900" dirty="0">
                <a:solidFill>
                  <a:schemeClr val="tx1"/>
                </a:solidFill>
                <a:latin typeface="Arial" panose="020B0604020202020204" pitchFamily="34" charset="0"/>
              </a:rPr>
              <a:t>Systém separace prachu	Samostatný filtr</a:t>
            </a:r>
          </a:p>
          <a:p>
            <a:pPr>
              <a:spcBef>
                <a:spcPct val="0"/>
              </a:spcBef>
            </a:pPr>
            <a:r>
              <a:rPr lang="cs-CZ" altLang="cs-CZ" sz="900" dirty="0">
                <a:solidFill>
                  <a:schemeClr val="tx1"/>
                </a:solidFill>
                <a:latin typeface="Arial" panose="020B0604020202020204" pitchFamily="34" charset="0"/>
              </a:rPr>
              <a:t>Předmotorový filtr	</a:t>
            </a:r>
            <a:r>
              <a:rPr lang="cs-CZ" altLang="cs-CZ" sz="900" dirty="0" smtClean="0">
                <a:solidFill>
                  <a:schemeClr val="tx1"/>
                </a:solidFill>
                <a:latin typeface="Arial" panose="020B0604020202020204" pitchFamily="34" charset="0"/>
              </a:rPr>
              <a:t>	</a:t>
            </a:r>
            <a:r>
              <a:rPr lang="cs-CZ" altLang="cs-CZ" sz="900" dirty="0">
                <a:solidFill>
                  <a:schemeClr val="tx1"/>
                </a:solidFill>
                <a:latin typeface="Arial" panose="020B0604020202020204" pitchFamily="34" charset="0"/>
              </a:rPr>
              <a:t>Jednoduchý </a:t>
            </a:r>
            <a:r>
              <a:rPr lang="cs-CZ" altLang="cs-CZ" sz="900" dirty="0" smtClean="0">
                <a:solidFill>
                  <a:schemeClr val="tx1"/>
                </a:solidFill>
                <a:latin typeface="Arial" panose="020B0604020202020204" pitchFamily="34" charset="0"/>
              </a:rPr>
              <a:t>textilní</a:t>
            </a:r>
          </a:p>
          <a:p>
            <a:pPr>
              <a:spcBef>
                <a:spcPct val="0"/>
              </a:spcBef>
            </a:pPr>
            <a:r>
              <a:rPr lang="cs-CZ" altLang="cs-CZ" sz="900" dirty="0" smtClean="0">
                <a:solidFill>
                  <a:schemeClr val="tx1"/>
                </a:solidFill>
                <a:latin typeface="Arial" panose="020B0604020202020204" pitchFamily="34" charset="0"/>
              </a:rPr>
              <a:t>Objem </a:t>
            </a:r>
            <a:r>
              <a:rPr lang="cs-CZ" altLang="cs-CZ" sz="900" dirty="0">
                <a:solidFill>
                  <a:schemeClr val="tx1"/>
                </a:solidFill>
                <a:latin typeface="Arial" panose="020B0604020202020204" pitchFamily="34" charset="0"/>
              </a:rPr>
              <a:t>nádoby na prach (l)	0,3</a:t>
            </a:r>
          </a:p>
          <a:p>
            <a:pPr>
              <a:spcBef>
                <a:spcPct val="0"/>
              </a:spcBef>
            </a:pPr>
            <a:r>
              <a:rPr lang="cs-CZ" altLang="cs-CZ" sz="900" dirty="0">
                <a:solidFill>
                  <a:schemeClr val="tx1"/>
                </a:solidFill>
                <a:latin typeface="Arial" panose="020B0604020202020204" pitchFamily="34" charset="0"/>
              </a:rPr>
              <a:t>Objem nádoby na tekutiny (l)	-</a:t>
            </a:r>
          </a:p>
          <a:p>
            <a:pPr>
              <a:spcBef>
                <a:spcPct val="0"/>
              </a:spcBef>
            </a:pPr>
            <a:r>
              <a:rPr lang="cs-CZ" altLang="cs-CZ" sz="900" dirty="0">
                <a:solidFill>
                  <a:schemeClr val="tx1"/>
                </a:solidFill>
                <a:latin typeface="Arial" panose="020B0604020202020204" pitchFamily="34" charset="0"/>
              </a:rPr>
              <a:t>Přední pogumovaná část	Ne</a:t>
            </a:r>
          </a:p>
          <a:p>
            <a:pPr>
              <a:spcBef>
                <a:spcPct val="0"/>
              </a:spcBef>
            </a:pPr>
            <a:r>
              <a:rPr lang="cs-CZ" altLang="cs-CZ" sz="900" dirty="0">
                <a:solidFill>
                  <a:schemeClr val="tx1"/>
                </a:solidFill>
                <a:latin typeface="Arial" panose="020B0604020202020204" pitchFamily="34" charset="0"/>
              </a:rPr>
              <a:t>Nastavení výkonu 	</a:t>
            </a:r>
            <a:r>
              <a:rPr lang="cs-CZ" altLang="cs-CZ" sz="900" dirty="0" smtClean="0">
                <a:solidFill>
                  <a:schemeClr val="tx1"/>
                </a:solidFill>
                <a:latin typeface="Arial" panose="020B0604020202020204" pitchFamily="34" charset="0"/>
              </a:rPr>
              <a:t>Ano (posuvným systémem)</a:t>
            </a:r>
            <a:endParaRPr lang="cs-CZ" altLang="cs-CZ" sz="900" dirty="0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>
              <a:spcBef>
                <a:spcPct val="0"/>
              </a:spcBef>
            </a:pPr>
            <a:r>
              <a:rPr lang="cs-CZ" altLang="cs-CZ" sz="900" dirty="0">
                <a:solidFill>
                  <a:schemeClr val="tx1"/>
                </a:solidFill>
                <a:latin typeface="Arial" panose="020B0604020202020204" pitchFamily="34" charset="0"/>
              </a:rPr>
              <a:t>Dobíjecí základna	</a:t>
            </a:r>
            <a:r>
              <a:rPr lang="cs-CZ" altLang="cs-CZ" sz="900" dirty="0" smtClean="0">
                <a:solidFill>
                  <a:schemeClr val="tx1"/>
                </a:solidFill>
                <a:latin typeface="Arial" panose="020B0604020202020204" pitchFamily="34" charset="0"/>
              </a:rPr>
              <a:t>	Ne</a:t>
            </a:r>
            <a:endParaRPr lang="cs-CZ" altLang="cs-CZ" sz="900" dirty="0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>
              <a:spcBef>
                <a:spcPct val="0"/>
              </a:spcBef>
            </a:pPr>
            <a:r>
              <a:rPr lang="cs-CZ" altLang="cs-CZ" sz="900" dirty="0">
                <a:solidFill>
                  <a:schemeClr val="tx1"/>
                </a:solidFill>
                <a:latin typeface="Arial" panose="020B0604020202020204" pitchFamily="34" charset="0"/>
              </a:rPr>
              <a:t>Držák na zeď	</a:t>
            </a:r>
            <a:r>
              <a:rPr lang="cs-CZ" altLang="cs-CZ" sz="900" dirty="0" smtClean="0">
                <a:solidFill>
                  <a:schemeClr val="tx1"/>
                </a:solidFill>
                <a:latin typeface="Arial" panose="020B0604020202020204" pitchFamily="34" charset="0"/>
              </a:rPr>
              <a:t>	Ne</a:t>
            </a:r>
            <a:endParaRPr lang="cs-CZ" altLang="cs-CZ" sz="900" dirty="0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>
              <a:spcBef>
                <a:spcPct val="0"/>
              </a:spcBef>
            </a:pPr>
            <a:r>
              <a:rPr lang="cs-CZ" altLang="cs-CZ" sz="900" dirty="0">
                <a:solidFill>
                  <a:schemeClr val="tx1"/>
                </a:solidFill>
                <a:latin typeface="Arial" panose="020B0604020202020204" pitchFamily="34" charset="0"/>
              </a:rPr>
              <a:t>Délka kabelu nabíječky (m)	</a:t>
            </a:r>
            <a:r>
              <a:rPr lang="cs-CZ" altLang="cs-CZ" sz="900" dirty="0" smtClean="0">
                <a:solidFill>
                  <a:schemeClr val="tx1"/>
                </a:solidFill>
                <a:latin typeface="Arial" panose="020B0604020202020204" pitchFamily="34" charset="0"/>
              </a:rPr>
              <a:t>4</a:t>
            </a:r>
            <a:endParaRPr lang="cs-CZ" altLang="cs-CZ" sz="900" dirty="0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>
              <a:spcBef>
                <a:spcPct val="0"/>
              </a:spcBef>
            </a:pPr>
            <a:r>
              <a:rPr lang="cs-CZ" altLang="cs-CZ" sz="900" dirty="0">
                <a:solidFill>
                  <a:schemeClr val="tx1"/>
                </a:solidFill>
                <a:latin typeface="Arial" panose="020B0604020202020204" pitchFamily="34" charset="0"/>
              </a:rPr>
              <a:t>Příslušenství integrované na těle	Ne</a:t>
            </a:r>
          </a:p>
          <a:p>
            <a:pPr>
              <a:spcBef>
                <a:spcPct val="0"/>
              </a:spcBef>
            </a:pPr>
            <a:endParaRPr lang="cs-CZ" altLang="cs-CZ" sz="900" dirty="0" smtClean="0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>
              <a:spcBef>
                <a:spcPct val="0"/>
              </a:spcBef>
            </a:pPr>
            <a:r>
              <a:rPr lang="cs-CZ" altLang="cs-CZ" sz="900" b="1" dirty="0" smtClean="0">
                <a:solidFill>
                  <a:schemeClr val="tx1"/>
                </a:solidFill>
                <a:latin typeface="Arial" panose="020B0604020202020204" pitchFamily="34" charset="0"/>
              </a:rPr>
              <a:t>Příslušenství</a:t>
            </a:r>
            <a:r>
              <a:rPr lang="cs-CZ" altLang="cs-CZ" sz="900" dirty="0">
                <a:solidFill>
                  <a:schemeClr val="tx1"/>
                </a:solidFill>
                <a:latin typeface="Arial" panose="020B0604020202020204" pitchFamily="34" charset="0"/>
              </a:rPr>
              <a:t>	</a:t>
            </a:r>
          </a:p>
          <a:p>
            <a:pPr>
              <a:spcBef>
                <a:spcPct val="0"/>
              </a:spcBef>
            </a:pPr>
            <a:r>
              <a:rPr lang="cs-CZ" altLang="cs-CZ" sz="900" dirty="0">
                <a:solidFill>
                  <a:schemeClr val="tx1"/>
                </a:solidFill>
                <a:latin typeface="Arial" panose="020B0604020202020204" pitchFamily="34" charset="0"/>
              </a:rPr>
              <a:t>Štěrbinová hubice 	Ano</a:t>
            </a:r>
          </a:p>
          <a:p>
            <a:pPr>
              <a:spcBef>
                <a:spcPct val="0"/>
              </a:spcBef>
            </a:pPr>
            <a:r>
              <a:rPr lang="cs-CZ" altLang="cs-CZ" sz="900" dirty="0">
                <a:solidFill>
                  <a:schemeClr val="tx1"/>
                </a:solidFill>
                <a:latin typeface="Arial" panose="020B0604020202020204" pitchFamily="34" charset="0"/>
              </a:rPr>
              <a:t>Prachový kartáč	</a:t>
            </a:r>
            <a:r>
              <a:rPr lang="cs-CZ" altLang="cs-CZ" sz="900" dirty="0" smtClean="0">
                <a:solidFill>
                  <a:schemeClr val="tx1"/>
                </a:solidFill>
                <a:latin typeface="Arial" panose="020B0604020202020204" pitchFamily="34" charset="0"/>
              </a:rPr>
              <a:t>	Ano</a:t>
            </a:r>
            <a:endParaRPr lang="cs-CZ" altLang="cs-CZ" sz="900" dirty="0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>
              <a:spcBef>
                <a:spcPct val="0"/>
              </a:spcBef>
            </a:pPr>
            <a:r>
              <a:rPr lang="cs-CZ" altLang="cs-CZ" sz="900" dirty="0">
                <a:solidFill>
                  <a:schemeClr val="tx1"/>
                </a:solidFill>
                <a:latin typeface="Arial" panose="020B0604020202020204" pitchFamily="34" charset="0"/>
              </a:rPr>
              <a:t>Stěrka	</a:t>
            </a:r>
            <a:r>
              <a:rPr lang="cs-CZ" altLang="cs-CZ" sz="900" dirty="0" smtClean="0">
                <a:solidFill>
                  <a:schemeClr val="tx1"/>
                </a:solidFill>
                <a:latin typeface="Arial" panose="020B0604020202020204" pitchFamily="34" charset="0"/>
              </a:rPr>
              <a:t>	Ne</a:t>
            </a:r>
            <a:endParaRPr lang="cs-CZ" altLang="cs-CZ" sz="900" dirty="0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>
              <a:spcBef>
                <a:spcPct val="0"/>
              </a:spcBef>
            </a:pPr>
            <a:endParaRPr lang="cs-CZ" altLang="cs-CZ" sz="900" dirty="0" smtClean="0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>
              <a:spcBef>
                <a:spcPct val="0"/>
              </a:spcBef>
            </a:pPr>
            <a:r>
              <a:rPr lang="cs-CZ" altLang="cs-CZ" sz="900" b="1" dirty="0" smtClean="0">
                <a:solidFill>
                  <a:schemeClr val="tx1"/>
                </a:solidFill>
                <a:latin typeface="Arial" panose="020B0604020202020204" pitchFamily="34" charset="0"/>
              </a:rPr>
              <a:t>Logistická data</a:t>
            </a:r>
          </a:p>
          <a:p>
            <a:pPr>
              <a:spcBef>
                <a:spcPct val="0"/>
              </a:spcBef>
            </a:pPr>
            <a:r>
              <a:rPr lang="cs-CZ" altLang="cs-CZ" sz="900" dirty="0" smtClean="0">
                <a:solidFill>
                  <a:schemeClr val="tx1"/>
                </a:solidFill>
                <a:latin typeface="Arial" panose="020B0604020202020204" pitchFamily="34" charset="0"/>
              </a:rPr>
              <a:t>Kód		</a:t>
            </a:r>
            <a:r>
              <a:rPr lang="cs-CZ" altLang="cs-CZ" sz="900" dirty="0" smtClean="0">
                <a:solidFill>
                  <a:schemeClr val="tx1"/>
                </a:solidFill>
                <a:latin typeface="Arial" panose="020B0604020202020204" pitchFamily="34" charset="0"/>
              </a:rPr>
              <a:t>39300225</a:t>
            </a:r>
            <a:endParaRPr lang="cs-CZ" altLang="cs-CZ" sz="900" dirty="0" smtClean="0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>
              <a:spcBef>
                <a:spcPct val="0"/>
              </a:spcBef>
            </a:pPr>
            <a:r>
              <a:rPr lang="cs-CZ" altLang="cs-CZ" sz="900" dirty="0" smtClean="0">
                <a:solidFill>
                  <a:schemeClr val="tx1"/>
                </a:solidFill>
                <a:latin typeface="Arial" panose="020B0604020202020204" pitchFamily="34" charset="0"/>
              </a:rPr>
              <a:t>EAN </a:t>
            </a:r>
            <a:r>
              <a:rPr lang="cs-CZ" altLang="cs-CZ" sz="900" dirty="0">
                <a:solidFill>
                  <a:schemeClr val="tx1"/>
                </a:solidFill>
                <a:latin typeface="Arial" panose="020B0604020202020204" pitchFamily="34" charset="0"/>
              </a:rPr>
              <a:t>kód	</a:t>
            </a:r>
            <a:r>
              <a:rPr lang="cs-CZ" altLang="cs-CZ" sz="900" dirty="0" smtClean="0">
                <a:solidFill>
                  <a:schemeClr val="tx1"/>
                </a:solidFill>
                <a:latin typeface="Arial" panose="020B0604020202020204" pitchFamily="34" charset="0"/>
              </a:rPr>
              <a:t>	</a:t>
            </a:r>
            <a:r>
              <a:rPr lang="cs-CZ" altLang="cs-CZ" sz="900" dirty="0" smtClean="0">
                <a:solidFill>
                  <a:schemeClr val="tx1"/>
                </a:solidFill>
                <a:latin typeface="Arial" panose="020B0604020202020204" pitchFamily="34" charset="0"/>
              </a:rPr>
              <a:t>8016361855472</a:t>
            </a:r>
          </a:p>
          <a:p>
            <a:pPr>
              <a:spcBef>
                <a:spcPct val="0"/>
              </a:spcBef>
            </a:pPr>
            <a:r>
              <a:rPr lang="cs-CZ" altLang="cs-CZ" sz="900" dirty="0" smtClean="0">
                <a:solidFill>
                  <a:schemeClr val="tx1"/>
                </a:solidFill>
                <a:latin typeface="Arial" panose="020B0604020202020204" pitchFamily="34" charset="0"/>
              </a:rPr>
              <a:t>Barva</a:t>
            </a:r>
            <a:r>
              <a:rPr lang="cs-CZ" altLang="cs-CZ" sz="900" dirty="0">
                <a:solidFill>
                  <a:schemeClr val="tx1"/>
                </a:solidFill>
                <a:latin typeface="Arial" panose="020B0604020202020204" pitchFamily="34" charset="0"/>
              </a:rPr>
              <a:t>	</a:t>
            </a:r>
            <a:r>
              <a:rPr lang="cs-CZ" altLang="cs-CZ" sz="900" dirty="0" smtClean="0">
                <a:solidFill>
                  <a:schemeClr val="tx1"/>
                </a:solidFill>
                <a:latin typeface="Arial" panose="020B0604020202020204" pitchFamily="34" charset="0"/>
              </a:rPr>
              <a:t>	</a:t>
            </a:r>
            <a:r>
              <a:rPr lang="cs-CZ" altLang="cs-CZ" sz="900" dirty="0">
                <a:solidFill>
                  <a:schemeClr val="tx1"/>
                </a:solidFill>
                <a:latin typeface="Arial" panose="020B0604020202020204" pitchFamily="34" charset="0"/>
              </a:rPr>
              <a:t>Bílá s </a:t>
            </a:r>
            <a:r>
              <a:rPr lang="cs-CZ" altLang="cs-CZ" sz="900" dirty="0" smtClean="0">
                <a:solidFill>
                  <a:schemeClr val="tx1"/>
                </a:solidFill>
                <a:latin typeface="Arial" panose="020B0604020202020204" pitchFamily="34" charset="0"/>
              </a:rPr>
              <a:t>černou</a:t>
            </a:r>
          </a:p>
          <a:p>
            <a:pPr>
              <a:spcBef>
                <a:spcPct val="0"/>
              </a:spcBef>
            </a:pPr>
            <a:r>
              <a:rPr lang="cs-CZ" altLang="cs-CZ" sz="900" dirty="0">
                <a:solidFill>
                  <a:schemeClr val="tx1"/>
                </a:solidFill>
                <a:latin typeface="Arial" panose="020B0604020202020204" pitchFamily="34" charset="0"/>
              </a:rPr>
              <a:t>	</a:t>
            </a:r>
          </a:p>
          <a:p>
            <a:pPr>
              <a:spcBef>
                <a:spcPct val="0"/>
              </a:spcBef>
            </a:pPr>
            <a:r>
              <a:rPr lang="cs-CZ" altLang="cs-CZ" sz="900" dirty="0">
                <a:solidFill>
                  <a:schemeClr val="tx1"/>
                </a:solidFill>
                <a:latin typeface="Arial" panose="020B0604020202020204" pitchFamily="34" charset="0"/>
              </a:rPr>
              <a:t>Rozměry výrobku v x š x h (cm)	11 x 10,4 x 41,7</a:t>
            </a:r>
          </a:p>
          <a:p>
            <a:pPr>
              <a:spcBef>
                <a:spcPct val="0"/>
              </a:spcBef>
            </a:pPr>
            <a:r>
              <a:rPr lang="cs-CZ" altLang="cs-CZ" sz="900" dirty="0">
                <a:solidFill>
                  <a:schemeClr val="tx1"/>
                </a:solidFill>
                <a:latin typeface="Arial" panose="020B0604020202020204" pitchFamily="34" charset="0"/>
              </a:rPr>
              <a:t>Čistá váha výrobku (kg)	0,6</a:t>
            </a:r>
          </a:p>
          <a:p>
            <a:pPr>
              <a:spcBef>
                <a:spcPct val="0"/>
              </a:spcBef>
            </a:pPr>
            <a:r>
              <a:rPr lang="cs-CZ" altLang="cs-CZ" sz="900" dirty="0">
                <a:solidFill>
                  <a:schemeClr val="tx1"/>
                </a:solidFill>
                <a:latin typeface="Arial" panose="020B0604020202020204" pitchFamily="34" charset="0"/>
              </a:rPr>
              <a:t>Rozměry balení v x š x h (cm)	11,5 x 11,2 x 43,5</a:t>
            </a:r>
          </a:p>
          <a:p>
            <a:pPr>
              <a:spcBef>
                <a:spcPct val="0"/>
              </a:spcBef>
            </a:pPr>
            <a:r>
              <a:rPr lang="cs-CZ" altLang="cs-CZ" sz="900" dirty="0">
                <a:solidFill>
                  <a:schemeClr val="tx1"/>
                </a:solidFill>
                <a:latin typeface="Arial" panose="020B0604020202020204" pitchFamily="34" charset="0"/>
              </a:rPr>
              <a:t>Hrubá váha s obalem (kg)	0,9</a:t>
            </a:r>
          </a:p>
          <a:p>
            <a:pPr>
              <a:spcBef>
                <a:spcPct val="0"/>
              </a:spcBef>
            </a:pPr>
            <a:endParaRPr lang="cs-CZ" altLang="cs-CZ" sz="900" dirty="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cxnSp>
        <p:nvCxnSpPr>
          <p:cNvPr id="5" name="Straight Connector 4"/>
          <p:cNvCxnSpPr/>
          <p:nvPr/>
        </p:nvCxnSpPr>
        <p:spPr>
          <a:xfrm>
            <a:off x="4139932" y="1067303"/>
            <a:ext cx="0" cy="540000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>
          <a:xfrm>
            <a:off x="5678604" y="1067314"/>
            <a:ext cx="0" cy="540000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36" name="Picture 21" descr="Hoover_kolecko-H_red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22786" y="2660720"/>
            <a:ext cx="720000" cy="720000"/>
          </a:xfrm>
          <a:prstGeom prst="rect">
            <a:avLst/>
          </a:prstGeom>
        </p:spPr>
      </p:pic>
      <p:sp>
        <p:nvSpPr>
          <p:cNvPr id="37" name="TextBox 22"/>
          <p:cNvSpPr txBox="1"/>
          <p:nvPr/>
        </p:nvSpPr>
        <p:spPr>
          <a:xfrm>
            <a:off x="4879235" y="2840713"/>
            <a:ext cx="828135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LEHKÝ</a:t>
            </a:r>
          </a:p>
        </p:txBody>
      </p:sp>
      <p:pic>
        <p:nvPicPr>
          <p:cNvPr id="23" name="Picture 21" descr="Hoover_kolecko-H_red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22786" y="1075067"/>
            <a:ext cx="720000" cy="720000"/>
          </a:xfrm>
          <a:prstGeom prst="rect">
            <a:avLst/>
          </a:prstGeom>
        </p:spPr>
      </p:pic>
      <p:sp>
        <p:nvSpPr>
          <p:cNvPr id="25" name="TextBox 22"/>
          <p:cNvSpPr txBox="1"/>
          <p:nvPr/>
        </p:nvSpPr>
        <p:spPr>
          <a:xfrm>
            <a:off x="4856672" y="1275126"/>
            <a:ext cx="862641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SUCHÉ POUŽITÍ</a:t>
            </a:r>
            <a:endParaRPr lang="en-US" sz="451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7" name="Picture 21" descr="Hoover_kolecko-H_red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8026" y="1859927"/>
            <a:ext cx="720000" cy="720000"/>
          </a:xfrm>
          <a:prstGeom prst="rect">
            <a:avLst/>
          </a:prstGeom>
        </p:spPr>
      </p:pic>
      <p:sp>
        <p:nvSpPr>
          <p:cNvPr id="28" name="TextBox 22"/>
          <p:cNvSpPr txBox="1"/>
          <p:nvPr/>
        </p:nvSpPr>
        <p:spPr>
          <a:xfrm>
            <a:off x="4874229" y="2060222"/>
            <a:ext cx="82783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 POUŽITÍ      V AUTĚ (AUTO NAPÁJENÍ)</a:t>
            </a:r>
            <a:endParaRPr lang="en-US" sz="451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4" name="Picture 21" descr="Hoover_kolecko-H_red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22157" y="3481417"/>
            <a:ext cx="720000" cy="720000"/>
          </a:xfrm>
          <a:prstGeom prst="rect">
            <a:avLst/>
          </a:prstGeom>
        </p:spPr>
      </p:pic>
      <p:sp>
        <p:nvSpPr>
          <p:cNvPr id="42" name="TextBox 22"/>
          <p:cNvSpPr txBox="1"/>
          <p:nvPr/>
        </p:nvSpPr>
        <p:spPr>
          <a:xfrm>
            <a:off x="4876093" y="3694212"/>
            <a:ext cx="80715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ŠTĚRBINOVÁ HUBICE</a:t>
            </a:r>
            <a:endParaRPr lang="en-US" sz="451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6" name="Picture 21" descr="Hoover_kolecko-H_red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6534" y="4298051"/>
            <a:ext cx="720000" cy="720000"/>
          </a:xfrm>
          <a:prstGeom prst="rect">
            <a:avLst/>
          </a:prstGeom>
        </p:spPr>
      </p:pic>
      <p:sp>
        <p:nvSpPr>
          <p:cNvPr id="29" name="TextBox 22"/>
          <p:cNvSpPr txBox="1"/>
          <p:nvPr/>
        </p:nvSpPr>
        <p:spPr>
          <a:xfrm>
            <a:off x="4903170" y="4494336"/>
            <a:ext cx="78643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PRACHOVÝ KARTÁČ</a:t>
            </a:r>
            <a:endParaRPr lang="en-US" sz="451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7" name="Picture 39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75" t="11888" r="84183" b="13193"/>
          <a:stretch/>
        </p:blipFill>
        <p:spPr bwMode="auto">
          <a:xfrm>
            <a:off x="4202431" y="1057911"/>
            <a:ext cx="684000" cy="684000"/>
          </a:xfrm>
          <a:prstGeom prst="flowChartConnector">
            <a:avLst/>
          </a:prstGeom>
          <a:noFill/>
          <a:ln w="3175">
            <a:solidFill>
              <a:schemeClr val="bg2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4" name="Immagine 1" descr="image001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70757" y="985239"/>
            <a:ext cx="641350" cy="395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Obrázek 3"/>
          <p:cNvPicPr>
            <a:picLocks noChangeAspect="1"/>
          </p:cNvPicPr>
          <p:nvPr/>
        </p:nvPicPr>
        <p:blipFill>
          <a:blip r:embed="rId6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187318" y="1548864"/>
            <a:ext cx="1927044" cy="4716000"/>
          </a:xfrm>
          <a:prstGeom prst="rect">
            <a:avLst/>
          </a:prstGeom>
        </p:spPr>
      </p:pic>
      <p:pic>
        <p:nvPicPr>
          <p:cNvPr id="6" name="Obrázek 5"/>
          <p:cNvPicPr>
            <a:picLocks noChangeAspect="1"/>
          </p:cNvPicPr>
          <p:nvPr/>
        </p:nvPicPr>
        <p:blipFill rotWithShape="1">
          <a:blip r:embed="rId7"/>
          <a:srcRect l="10353" t="9570" r="14585" b="7360"/>
          <a:stretch/>
        </p:blipFill>
        <p:spPr>
          <a:xfrm>
            <a:off x="4183811" y="1837427"/>
            <a:ext cx="720000" cy="720000"/>
          </a:xfrm>
          <a:prstGeom prst="flowChartConnector">
            <a:avLst/>
          </a:prstGeom>
          <a:ln w="3175">
            <a:solidFill>
              <a:schemeClr val="bg2"/>
            </a:solidFill>
          </a:ln>
        </p:spPr>
      </p:pic>
      <p:pic>
        <p:nvPicPr>
          <p:cNvPr id="35" name="Obrázek 34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072" t="12130" r="14097" b="14534"/>
          <a:stretch/>
        </p:blipFill>
        <p:spPr>
          <a:xfrm>
            <a:off x="4164258" y="2621568"/>
            <a:ext cx="720000" cy="720000"/>
          </a:xfrm>
          <a:prstGeom prst="flowChartConnector">
            <a:avLst/>
          </a:prstGeom>
        </p:spPr>
      </p:pic>
      <p:pic>
        <p:nvPicPr>
          <p:cNvPr id="38" name="Picture 42" descr="C:\Users\marke91\AppData\Local\Microsoft\Windows\Temporary Internet Files\Content.Outlook\JO1V2PAI\crevice tool (2).jpg"/>
          <p:cNvPicPr>
            <a:picLocks noChangeAspect="1" noChangeArrowheads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026" t="15262" r="17506" b="16814"/>
          <a:stretch/>
        </p:blipFill>
        <p:spPr bwMode="auto">
          <a:xfrm>
            <a:off x="4166557" y="3467818"/>
            <a:ext cx="720000" cy="720000"/>
          </a:xfrm>
          <a:prstGeom prst="flowChartConnector">
            <a:avLst/>
          </a:prstGeom>
          <a:noFill/>
          <a:ln w="9525">
            <a:solidFill>
              <a:schemeClr val="bg2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Obrázek 6"/>
          <p:cNvPicPr>
            <a:picLocks noChangeAspect="1"/>
          </p:cNvPicPr>
          <p:nvPr/>
        </p:nvPicPr>
        <p:blipFill rotWithShape="1">
          <a:blip r:embed="rId10"/>
          <a:srcRect l="11801" t="11884" r="11263" b="9140"/>
          <a:stretch/>
        </p:blipFill>
        <p:spPr>
          <a:xfrm>
            <a:off x="4175186" y="4295955"/>
            <a:ext cx="720000" cy="720000"/>
          </a:xfrm>
          <a:prstGeom prst="flowChartConnector">
            <a:avLst/>
          </a:prstGeom>
          <a:ln w="3175">
            <a:solidFill>
              <a:schemeClr val="bg2"/>
            </a:solidFill>
          </a:ln>
        </p:spPr>
      </p:pic>
    </p:spTree>
    <p:extLst>
      <p:ext uri="{BB962C8B-B14F-4D97-AF65-F5344CB8AC3E}">
        <p14:creationId xmlns:p14="http://schemas.microsoft.com/office/powerpoint/2010/main" val="2461921117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Motiv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Motiv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otiv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454</TotalTime>
  <Words>48</Words>
  <Application>Microsoft Office PowerPoint</Application>
  <PresentationFormat>Předvádění na obrazovce (4:3)</PresentationFormat>
  <Paragraphs>39</Paragraphs>
  <Slides>1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6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</vt:i4>
      </vt:variant>
    </vt:vector>
  </HeadingPairs>
  <TitlesOfParts>
    <vt:vector size="8" baseType="lpstr">
      <vt:lpstr>Arial</vt:lpstr>
      <vt:lpstr>Calibri</vt:lpstr>
      <vt:lpstr>Calibri Light</vt:lpstr>
      <vt:lpstr>Gotham Narrow Bold</vt:lpstr>
      <vt:lpstr>Gotham Narrow Light</vt:lpstr>
      <vt:lpstr>Gotham Narrow Medium</vt:lpstr>
      <vt:lpstr>Motiv Office</vt:lpstr>
      <vt:lpstr>SJ4000DWB6/1 011 – ruční bezSÁČKOVÝ vysavač JIVE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CP70_CP50011 - SÁČKOVÝ vysavač CAPTURE</dc:title>
  <dc:creator>Martina Křižáková</dc:creator>
  <cp:lastModifiedBy>Martina Křižáková</cp:lastModifiedBy>
  <cp:revision>98</cp:revision>
  <cp:lastPrinted>2016-03-31T14:41:45Z</cp:lastPrinted>
  <dcterms:created xsi:type="dcterms:W3CDTF">2016-03-31T13:54:55Z</dcterms:created>
  <dcterms:modified xsi:type="dcterms:W3CDTF">2017-01-03T12:42:46Z</dcterms:modified>
</cp:coreProperties>
</file>