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</p:sldIdLst>
  <p:sldSz cx="9144000" cy="6858000" type="screen4x3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5405" autoAdjust="0"/>
  </p:normalViewPr>
  <p:slideViewPr>
    <p:cSldViewPr snapToGrid="0">
      <p:cViewPr>
        <p:scale>
          <a:sx n="100" d="100"/>
          <a:sy n="100" d="100"/>
        </p:scale>
        <p:origin x="898" y="91"/>
      </p:cViewPr>
      <p:guideLst>
        <p:guide orient="horz" pos="2478"/>
        <p:guide orient="horz" pos="2160"/>
        <p:guide orient="horz" pos="138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33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86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98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4536" y="410412"/>
            <a:ext cx="7772400" cy="576064"/>
          </a:xfrm>
          <a:prstGeom prst="rect">
            <a:avLst/>
          </a:prstGeom>
        </p:spPr>
        <p:txBody>
          <a:bodyPr anchor="t"/>
          <a:lstStyle>
            <a:lvl1pPr algn="l">
              <a:defRPr sz="2400" b="1" cap="all" baseline="0">
                <a:solidFill>
                  <a:srgbClr val="CC0000"/>
                </a:solidFill>
                <a:latin typeface="Gotham Narrow Bold" pitchFamily="50" charset="0"/>
              </a:defRPr>
            </a:lvl1pPr>
          </a:lstStyle>
          <a:p>
            <a:r>
              <a:rPr lang="cs-CZ" dirty="0" smtClean="0"/>
              <a:t>Kliknutím lze upravit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0284" y="1170254"/>
            <a:ext cx="8517700" cy="3782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CC0000"/>
                </a:solidFill>
                <a:latin typeface="Gotham Narrow Light" pitchFamily="50" charset="0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pic>
        <p:nvPicPr>
          <p:cNvPr id="7" name="bolloH.png"/>
          <p:cNvPicPr/>
          <p:nvPr userDrawn="1"/>
        </p:nvPicPr>
        <p:blipFill>
          <a:blip r:embed="rId2" cstate="print">
            <a:alphaModFix amt="50277"/>
            <a:extLst/>
          </a:blip>
          <a:srcRect l="24242" t="42040"/>
          <a:stretch>
            <a:fillRect/>
          </a:stretch>
        </p:blipFill>
        <p:spPr>
          <a:xfrm>
            <a:off x="-16423" y="-27383"/>
            <a:ext cx="3148264" cy="23521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egnaposto testo 2"/>
          <p:cNvSpPr>
            <a:spLocks noGrp="1"/>
          </p:cNvSpPr>
          <p:nvPr>
            <p:ph type="body" idx="14" hasCustomPrompt="1"/>
          </p:nvPr>
        </p:nvSpPr>
        <p:spPr>
          <a:xfrm>
            <a:off x="467544" y="2420888"/>
            <a:ext cx="3600400" cy="4176464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600" b="0" i="0">
                <a:solidFill>
                  <a:schemeClr val="tx1">
                    <a:lumMod val="50000"/>
                    <a:lumOff val="50000"/>
                  </a:schemeClr>
                </a:solidFill>
                <a:latin typeface="Gotham Narrow Medium"/>
                <a:cs typeface="Gotham Narrow Medium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8324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2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66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3.10.2018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88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3.10.2018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3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3.10.2018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47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6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26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00C46-D848-4F40-BD5D-C53C2B13DC1D}" type="datetimeFigureOut">
              <a:rPr lang="cs-CZ" smtClean="0"/>
              <a:t>3.10.2018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23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png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L:\marketing\L O G O\HOOVER\logo Hoover 2014\logo_hoover 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793" y="5922000"/>
            <a:ext cx="961207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79" y="0"/>
            <a:ext cx="8903612" cy="928255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</a:pPr>
            <a: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WDXOA 40464AHC/2-S</a:t>
            </a:r>
            <a: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1400" b="0" cap="none" dirty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Předem plněná automatická pračka se </a:t>
            </a: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sušičkou Dynamic Next SLIM</a:t>
            </a:r>
            <a:r>
              <a:rPr lang="cs-CZ" altLang="cs-CZ" sz="1400" b="0" cap="none" dirty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cs-CZ" altLang="cs-CZ" sz="1400" b="0" cap="none" dirty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</a:b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Technologie One Touch, rychlé cykly 14, 30, 44 a 59 min, dotykový displej, All In One Systém, invertorový motor, pára</a:t>
            </a:r>
            <a:endParaRPr lang="cs-CZ" altLang="cs-CZ" sz="1400" b="0" cap="none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Zástupný symbol pro text 3"/>
          <p:cNvSpPr>
            <a:spLocks noGrp="1"/>
          </p:cNvSpPr>
          <p:nvPr>
            <p:ph type="body" idx="14"/>
          </p:nvPr>
        </p:nvSpPr>
        <p:spPr>
          <a:xfrm>
            <a:off x="335884" y="823718"/>
            <a:ext cx="3786536" cy="5937304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Hlavní vlastnosti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Kapacita bavlna praní/ sušení (kg) 		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6/4</a:t>
            </a: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Maximální otáčky odstřeďování		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1400</a:t>
            </a: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Energetická třída			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A</a:t>
            </a: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Třída účinnosti praní		A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Třída účinnosti odstřeďování		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A</a:t>
            </a: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Spotřeba energie na cyklus - praní (kWh) 	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0,8</a:t>
            </a: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Spotř. en. na cyklus - praní + sušení (plná náplň) (kWh)	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4,08</a:t>
            </a: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Spotřeba vody na cyklus - praní + sušení (plná náplň) (l)	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110</a:t>
            </a: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Hlučnost praní/ odstřeďování/ sušení (dB(A))	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58/78/62</a:t>
            </a: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Technologie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Technologie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One Touch </a:t>
            </a: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- bezdotykové propojení pračky pomocí technologie NFC s chytrým telefonem a její ovládání 	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Stahování nových funkcí a cyklů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Funkce </a:t>
            </a: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pro odložený začátek a konec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Kontrolní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cyklus; Vedení </a:t>
            </a: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statistik praní a čerpání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energie, tipy </a:t>
            </a: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a triky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Průvodce chybovými hláškami a uživatelský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návod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cs-CZ" altLang="cs-CZ" sz="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All In One - </a:t>
            </a: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patentovaný systém rozpouštění pracího prášku spolu s vodou ve speciální komoře a následné kropení prádla touto pěnou během praní. Snížení času praní na 59 min. Zvýšení účinnosti praní i při nízkých teplotách 20°C. Snížení energie. Možnost prát bílé a barevné prádlo dohromady.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Senzorové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sušení -  3 úrovně: Extra suché, K žehlení, Na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ramínko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cs-CZ" altLang="cs-CZ" sz="800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Snížená </a:t>
            </a: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teplota sušení – ochrana vláken a barev, prodloužení jejich životnosti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Programy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16 programů základních + 40 programů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One Touch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Parní program, All In One Syntetika, All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I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n One Hygienický, All In One 59 min, Rychlý program 14, 30, 44 min,  Bavlna, Máchání, Odčerpání + odstředění, Jemné, Vlna/Hedvábí,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Sušení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Vlna, Sušení Syntetika, Sušení Bavlna, Rychlé praní a sušení 59 min, One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Touch</a:t>
            </a:r>
            <a:endParaRPr lang="cs-CZ" altLang="cs-CZ" sz="8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Funkce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Volba sušení,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Ošetření párou – 3x (Bavlna, Syntetika, Osvěžení),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Odložený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start až 24 hod, Rychlé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praní, Nastavení úrovně znečištění (3), Předpírka, Aquaplus, Hygienický+, Nastavení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otáček odstřeďování, Nastavení teploty praní,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Ukazatel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zůstatkového času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praní, Ukazatel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ukončení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cyklu, Dětská pojistka</a:t>
            </a:r>
            <a:endParaRPr lang="cs-CZ" altLang="cs-CZ" sz="800" dirty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Konstrukce</a:t>
            </a:r>
            <a:endParaRPr lang="cs-CZ" altLang="cs-CZ" sz="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Dotykový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displej;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Invertorový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motor – tichý chod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Bezpečnos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t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Bezpečnostní zámek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dveří; Ochrana proti přepěnění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Ochrana proti přetečení Antioverflow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126078" y="1067303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78604" y="1067314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406" y="4867053"/>
            <a:ext cx="720000" cy="720000"/>
          </a:xfrm>
          <a:prstGeom prst="rect">
            <a:avLst/>
          </a:prstGeom>
        </p:spPr>
      </p:pic>
      <p:sp>
        <p:nvSpPr>
          <p:cNvPr id="33" name="TextBox 22"/>
          <p:cNvSpPr txBox="1"/>
          <p:nvPr/>
        </p:nvSpPr>
        <p:spPr>
          <a:xfrm>
            <a:off x="4899661" y="4964099"/>
            <a:ext cx="762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Ošetření párou </a:t>
            </a:r>
          </a:p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 možnosti</a:t>
            </a:r>
            <a:r>
              <a:rPr lang="cs-CZ" sz="700" b="1" dirty="0">
                <a:solidFill>
                  <a:schemeClr val="bg1"/>
                </a:solidFill>
              </a:rPr>
              <a:t>)</a:t>
            </a:r>
            <a:endParaRPr lang="cs-CZ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86" y="3305642"/>
            <a:ext cx="720000" cy="720000"/>
          </a:xfrm>
          <a:prstGeom prst="rect">
            <a:avLst/>
          </a:prstGeom>
        </p:spPr>
      </p:pic>
      <p:pic>
        <p:nvPicPr>
          <p:cNvPr id="39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7" y="5662307"/>
            <a:ext cx="720000" cy="720000"/>
          </a:xfrm>
          <a:prstGeom prst="rect">
            <a:avLst/>
          </a:prstGeom>
        </p:spPr>
      </p:pic>
      <p:pic>
        <p:nvPicPr>
          <p:cNvPr id="23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86" y="1783727"/>
            <a:ext cx="720000" cy="720000"/>
          </a:xfrm>
          <a:prstGeom prst="rect">
            <a:avLst/>
          </a:prstGeom>
        </p:spPr>
      </p:pic>
      <p:pic>
        <p:nvPicPr>
          <p:cNvPr id="2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6" y="2524253"/>
            <a:ext cx="720000" cy="720000"/>
          </a:xfrm>
          <a:prstGeom prst="rect">
            <a:avLst/>
          </a:prstGeom>
        </p:spPr>
      </p:pic>
      <p:sp>
        <p:nvSpPr>
          <p:cNvPr id="28" name="TextBox 22"/>
          <p:cNvSpPr txBox="1"/>
          <p:nvPr/>
        </p:nvSpPr>
        <p:spPr>
          <a:xfrm>
            <a:off x="4977747" y="2612983"/>
            <a:ext cx="659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Rychlé programy 14</a:t>
            </a:r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30, 44 </a:t>
            </a:r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4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411" y="4081500"/>
            <a:ext cx="720000" cy="720000"/>
          </a:xfrm>
          <a:prstGeom prst="rect">
            <a:avLst/>
          </a:prstGeom>
        </p:spPr>
      </p:pic>
      <p:sp>
        <p:nvSpPr>
          <p:cNvPr id="35" name="Obdélník 34"/>
          <p:cNvSpPr/>
          <p:nvPr/>
        </p:nvSpPr>
        <p:spPr>
          <a:xfrm>
            <a:off x="5707536" y="4941168"/>
            <a:ext cx="34364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31008413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endParaRPr lang="cs-CZ" altLang="cs-CZ" sz="800" dirty="0" smtClean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8016361958272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Bílá s chromovanými dvířky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850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595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</a:t>
            </a:r>
            <a:r>
              <a:rPr lang="cs-CZ" altLang="cs-CZ" sz="800" dirty="0">
                <a:latin typeface="Arial" panose="020B0604020202020204" pitchFamily="34" charset="0"/>
              </a:rPr>
              <a:t> </a:t>
            </a:r>
            <a:r>
              <a:rPr lang="cs-CZ" altLang="cs-CZ" sz="800" dirty="0" smtClean="0">
                <a:latin typeface="Arial" panose="020B0604020202020204" pitchFamily="34" charset="0"/>
              </a:rPr>
              <a:t>450</a:t>
            </a:r>
            <a:endParaRPr lang="cs-CZ" altLang="cs-CZ" sz="800" b="1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64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890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650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480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66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31" name="Obrázek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073" y="2496593"/>
            <a:ext cx="756000" cy="756000"/>
          </a:xfrm>
          <a:prstGeom prst="flowChartConnector">
            <a:avLst/>
          </a:prstGeom>
        </p:spPr>
      </p:pic>
      <p:sp>
        <p:nvSpPr>
          <p:cNvPr id="38" name="TextBox 22"/>
          <p:cNvSpPr txBox="1"/>
          <p:nvPr/>
        </p:nvSpPr>
        <p:spPr>
          <a:xfrm>
            <a:off x="4911437" y="1911945"/>
            <a:ext cx="748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pračky</a:t>
            </a:r>
          </a:p>
        </p:txBody>
      </p:sp>
      <p:pic>
        <p:nvPicPr>
          <p:cNvPr id="44" name="Obrázek 4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19" t="29533" r="24015" b="29532"/>
          <a:stretch/>
        </p:blipFill>
        <p:spPr>
          <a:xfrm>
            <a:off x="4149437" y="1925793"/>
            <a:ext cx="756000" cy="423455"/>
          </a:xfrm>
          <a:prstGeom prst="rect">
            <a:avLst/>
          </a:prstGeom>
        </p:spPr>
      </p:pic>
      <p:sp>
        <p:nvSpPr>
          <p:cNvPr id="45" name="TextBox 22"/>
          <p:cNvSpPr txBox="1"/>
          <p:nvPr/>
        </p:nvSpPr>
        <p:spPr>
          <a:xfrm>
            <a:off x="4878388" y="3457893"/>
            <a:ext cx="7550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Stahování více než 40 cyklů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46" name="Obrázek 45"/>
          <p:cNvPicPr>
            <a:picLocks noChangeAspect="1"/>
          </p:cNvPicPr>
          <p:nvPr/>
        </p:nvPicPr>
        <p:blipFill rotWithShape="1">
          <a:blip r:embed="rId6"/>
          <a:srcRect l="24223" t="48737" r="67516" b="36453"/>
          <a:stretch/>
        </p:blipFill>
        <p:spPr>
          <a:xfrm>
            <a:off x="4167437" y="3305642"/>
            <a:ext cx="720000" cy="720001"/>
          </a:xfrm>
          <a:prstGeom prst="flowChartConnector">
            <a:avLst/>
          </a:prstGeom>
        </p:spPr>
      </p:pic>
      <p:sp>
        <p:nvSpPr>
          <p:cNvPr id="53" name="TextBox 22"/>
          <p:cNvSpPr txBox="1"/>
          <p:nvPr/>
        </p:nvSpPr>
        <p:spPr>
          <a:xfrm>
            <a:off x="4904510" y="4209849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Invertorový motor -  tichý chod a silný výkon</a:t>
            </a:r>
            <a:endParaRPr lang="cs-CZ" sz="700" b="1" dirty="0">
              <a:solidFill>
                <a:schemeClr val="bg1"/>
              </a:solidFill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4858358" y="5668364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Senzorové sušení</a:t>
            </a:r>
          </a:p>
          <a:p>
            <a:pPr algn="ctr"/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suché</a:t>
            </a:r>
          </a:p>
          <a:p>
            <a:pPr algn="ctr"/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žehlení</a:t>
            </a:r>
          </a:p>
          <a:p>
            <a:pPr algn="ctr"/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ramínko</a:t>
            </a:r>
            <a:endParaRPr lang="cs-CZ" sz="800" dirty="0">
              <a:solidFill>
                <a:schemeClr val="bg1"/>
              </a:solidFill>
            </a:endParaRPr>
          </a:p>
        </p:txBody>
      </p:sp>
      <p:pic>
        <p:nvPicPr>
          <p:cNvPr id="56" name="Obrázek 55"/>
          <p:cNvPicPr>
            <a:picLocks/>
          </p:cNvPicPr>
          <p:nvPr/>
        </p:nvPicPr>
        <p:blipFill rotWithShape="1">
          <a:blip r:embed="rId7"/>
          <a:srcRect l="34750" t="37442" r="62167" b="49845"/>
          <a:stretch/>
        </p:blipFill>
        <p:spPr>
          <a:xfrm>
            <a:off x="4327088" y="5595655"/>
            <a:ext cx="400697" cy="894866"/>
          </a:xfrm>
          <a:prstGeom prst="flowChartConnector">
            <a:avLst/>
          </a:prstGeom>
        </p:spPr>
      </p:pic>
      <p:pic>
        <p:nvPicPr>
          <p:cNvPr id="30" name="Obrázek 2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2268" y="842804"/>
            <a:ext cx="684000" cy="684000"/>
          </a:xfrm>
          <a:prstGeom prst="rect">
            <a:avLst/>
          </a:prstGeom>
        </p:spPr>
      </p:pic>
      <p:pic>
        <p:nvPicPr>
          <p:cNvPr id="42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86" y="1021733"/>
            <a:ext cx="720000" cy="720000"/>
          </a:xfrm>
          <a:prstGeom prst="rect">
            <a:avLst/>
          </a:prstGeom>
        </p:spPr>
      </p:pic>
      <p:sp>
        <p:nvSpPr>
          <p:cNvPr id="43" name="TextBox 22"/>
          <p:cNvSpPr txBox="1"/>
          <p:nvPr/>
        </p:nvSpPr>
        <p:spPr>
          <a:xfrm>
            <a:off x="4932218" y="1059896"/>
            <a:ext cx="69668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In One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praní při 20° s účinností jako při 40°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47" name="Immagine 19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511" t="7589" r="7450" b="7848"/>
          <a:stretch/>
        </p:blipFill>
        <p:spPr>
          <a:xfrm>
            <a:off x="4163290" y="990605"/>
            <a:ext cx="720000" cy="720000"/>
          </a:xfrm>
          <a:prstGeom prst="flowChartConnector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37" name="Obrázek 3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19" t="29533" r="24015" b="29532"/>
          <a:stretch/>
        </p:blipFill>
        <p:spPr>
          <a:xfrm>
            <a:off x="8012702" y="959607"/>
            <a:ext cx="1028753" cy="576231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130" y="949541"/>
            <a:ext cx="720000" cy="720000"/>
          </a:xfrm>
          <a:prstGeom prst="rect">
            <a:avLst/>
          </a:prstGeom>
        </p:spPr>
      </p:pic>
      <p:pic>
        <p:nvPicPr>
          <p:cNvPr id="40" name="Obrázek 39"/>
          <p:cNvPicPr>
            <a:picLocks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77" t="-459" b="-1"/>
          <a:stretch/>
        </p:blipFill>
        <p:spPr>
          <a:xfrm>
            <a:off x="4170218" y="4883727"/>
            <a:ext cx="720000" cy="720000"/>
          </a:xfrm>
          <a:prstGeom prst="flowChartConnector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48" name="Immagine 16"/>
          <p:cNvPicPr>
            <a:picLocks noChangeAspect="1"/>
          </p:cNvPicPr>
          <p:nvPr/>
        </p:nvPicPr>
        <p:blipFill rotWithShape="1">
          <a:blip r:embed="rId12">
            <a:duotone>
              <a:prstClr val="black"/>
              <a:schemeClr val="tx1">
                <a:tint val="45000"/>
                <a:satMod val="400000"/>
              </a:schemeClr>
            </a:duotone>
          </a:blip>
          <a:srcRect l="52301"/>
          <a:stretch/>
        </p:blipFill>
        <p:spPr>
          <a:xfrm>
            <a:off x="4140005" y="4292277"/>
            <a:ext cx="756000" cy="270194"/>
          </a:xfrm>
          <a:prstGeom prst="round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4" t="4785" r="7315" b="5882"/>
          <a:stretch/>
        </p:blipFill>
        <p:spPr>
          <a:xfrm>
            <a:off x="6223247" y="1766656"/>
            <a:ext cx="2258158" cy="3151572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774" y="887397"/>
            <a:ext cx="720000" cy="720000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6508590" y="1324030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cs-CZ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92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</TotalTime>
  <Words>69</Words>
  <Application>Microsoft Office PowerPoint</Application>
  <PresentationFormat>Předvádění na obrazovce (4:3)</PresentationFormat>
  <Paragraphs>58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Gotham Narrow Bold</vt:lpstr>
      <vt:lpstr>Gotham Narrow Light</vt:lpstr>
      <vt:lpstr>Gotham Narrow Medium</vt:lpstr>
      <vt:lpstr>Motiv Office</vt:lpstr>
      <vt:lpstr>WDXOA 40464AHC/2-S Předem plněná automatická pračka se sušičkou Dynamic Next SLIM Technologie One Touch, rychlé cykly 14, 30, 44 a 59 min, dotykový displej, All In One Systém, invertorový motor, pára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CP70_CP50011 - SÁČKOVÝ vysavač CAPTURE</dc:title>
  <dc:creator>Martina Křižáková</dc:creator>
  <cp:lastModifiedBy>Martina Křižáková</cp:lastModifiedBy>
  <cp:revision>78</cp:revision>
  <cp:lastPrinted>2016-03-31T14:41:45Z</cp:lastPrinted>
  <dcterms:created xsi:type="dcterms:W3CDTF">2016-03-31T13:54:55Z</dcterms:created>
  <dcterms:modified xsi:type="dcterms:W3CDTF">2018-10-03T08:50:11Z</dcterms:modified>
</cp:coreProperties>
</file>