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493" autoAdjust="0"/>
    <p:restoredTop sz="94660"/>
  </p:normalViewPr>
  <p:slideViewPr>
    <p:cSldViewPr>
      <p:cViewPr varScale="1">
        <p:scale>
          <a:sx n="63" d="100"/>
          <a:sy n="63" d="100"/>
        </p:scale>
        <p:origin x="17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12.07.2023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12.07.2023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12.07.2023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309320"/>
            <a:ext cx="1251348" cy="38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8"/>
          <p:cNvSpPr>
            <a:spLocks/>
          </p:cNvSpPr>
          <p:nvPr userDrawn="1"/>
        </p:nvSpPr>
        <p:spPr bwMode="auto">
          <a:xfrm flipH="1" flipV="1">
            <a:off x="0" y="6211575"/>
            <a:ext cx="6984776" cy="646425"/>
          </a:xfrm>
          <a:custGeom>
            <a:avLst/>
            <a:gdLst>
              <a:gd name="connsiteX0" fmla="*/ 0 w 8915400"/>
              <a:gd name="connsiteY0" fmla="*/ 0 h 1026989"/>
              <a:gd name="connsiteX1" fmla="*/ 311567 w 8915400"/>
              <a:gd name="connsiteY1" fmla="*/ 0 h 1026989"/>
              <a:gd name="connsiteX2" fmla="*/ 8609192 w 8915400"/>
              <a:gd name="connsiteY2" fmla="*/ 0 h 1026989"/>
              <a:gd name="connsiteX3" fmla="*/ 8892102 w 8915400"/>
              <a:gd name="connsiteY3" fmla="*/ 281709 h 1026989"/>
              <a:gd name="connsiteX4" fmla="*/ 8915400 w 8915400"/>
              <a:gd name="connsiteY4" fmla="*/ 313802 h 1026989"/>
              <a:gd name="connsiteX5" fmla="*/ 8892102 w 8915400"/>
              <a:gd name="connsiteY5" fmla="*/ 345896 h 1026989"/>
              <a:gd name="connsiteX6" fmla="*/ 8203133 w 8915400"/>
              <a:gd name="connsiteY6" fmla="*/ 1012725 h 1026989"/>
              <a:gd name="connsiteX7" fmla="*/ 8196476 w 8915400"/>
              <a:gd name="connsiteY7" fmla="*/ 1016291 h 1026989"/>
              <a:gd name="connsiteX8" fmla="*/ 8173178 w 8915400"/>
              <a:gd name="connsiteY8" fmla="*/ 1026989 h 1026989"/>
              <a:gd name="connsiteX9" fmla="*/ 686871 w 8915400"/>
              <a:gd name="connsiteY9" fmla="*/ 1026989 h 1026989"/>
              <a:gd name="connsiteX10" fmla="*/ 0 w 8915400"/>
              <a:gd name="connsiteY10" fmla="*/ 1026989 h 10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5400" h="1026989">
                <a:moveTo>
                  <a:pt x="0" y="0"/>
                </a:moveTo>
                <a:lnTo>
                  <a:pt x="311567" y="0"/>
                </a:lnTo>
                <a:cubicBezTo>
                  <a:pt x="1814549" y="0"/>
                  <a:pt x="4345887" y="0"/>
                  <a:pt x="8609192" y="0"/>
                </a:cubicBezTo>
                <a:cubicBezTo>
                  <a:pt x="8609192" y="0"/>
                  <a:pt x="8609192" y="0"/>
                  <a:pt x="8892102" y="281709"/>
                </a:cubicBezTo>
                <a:cubicBezTo>
                  <a:pt x="8892102" y="281709"/>
                  <a:pt x="8915400" y="299539"/>
                  <a:pt x="8915400" y="313802"/>
                </a:cubicBezTo>
                <a:cubicBezTo>
                  <a:pt x="8915400" y="328066"/>
                  <a:pt x="8892102" y="345896"/>
                  <a:pt x="8892102" y="345896"/>
                </a:cubicBezTo>
                <a:cubicBezTo>
                  <a:pt x="8892102" y="345896"/>
                  <a:pt x="8892102" y="345896"/>
                  <a:pt x="8203133" y="1012725"/>
                </a:cubicBezTo>
                <a:cubicBezTo>
                  <a:pt x="8203133" y="1012725"/>
                  <a:pt x="8206461" y="1009159"/>
                  <a:pt x="8196476" y="1016291"/>
                </a:cubicBezTo>
                <a:cubicBezTo>
                  <a:pt x="8186491" y="1026989"/>
                  <a:pt x="8173178" y="1026989"/>
                  <a:pt x="8173178" y="1026989"/>
                </a:cubicBezTo>
                <a:cubicBezTo>
                  <a:pt x="8173178" y="1026989"/>
                  <a:pt x="8173178" y="1026989"/>
                  <a:pt x="686871" y="1026989"/>
                </a:cubicBezTo>
                <a:lnTo>
                  <a:pt x="0" y="1026989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86818" tIns="43409" rIns="86818" bIns="43409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09">
              <a:solidFill>
                <a:prstClr val="black"/>
              </a:solidFill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CBF3D83-6329-4114-881B-C48C9E2EDB1D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-98852" y="98850"/>
            <a:ext cx="519832" cy="322129"/>
          </a:xfrm>
          <a:custGeom>
            <a:avLst/>
            <a:gdLst>
              <a:gd name="T0" fmla="*/ 397 w 524"/>
              <a:gd name="T1" fmla="*/ 0 h 398"/>
              <a:gd name="T2" fmla="*/ 0 w 524"/>
              <a:gd name="T3" fmla="*/ 398 h 398"/>
              <a:gd name="T4" fmla="*/ 524 w 524"/>
              <a:gd name="T5" fmla="*/ 398 h 398"/>
              <a:gd name="T6" fmla="*/ 524 w 524"/>
              <a:gd name="T7" fmla="*/ 130 h 398"/>
              <a:gd name="T8" fmla="*/ 397 w 524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4" h="398">
                <a:moveTo>
                  <a:pt x="397" y="0"/>
                </a:moveTo>
                <a:lnTo>
                  <a:pt x="0" y="398"/>
                </a:lnTo>
                <a:lnTo>
                  <a:pt x="524" y="398"/>
                </a:lnTo>
                <a:lnTo>
                  <a:pt x="524" y="130"/>
                </a:lnTo>
                <a:lnTo>
                  <a:pt x="397" y="0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114" tIns="32557" rIns="65114" bIns="32557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908720"/>
            <a:ext cx="7147240" cy="0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12.07.2023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pro text 3"/>
          <p:cNvSpPr txBox="1">
            <a:spLocks/>
          </p:cNvSpPr>
          <p:nvPr/>
        </p:nvSpPr>
        <p:spPr>
          <a:xfrm>
            <a:off x="289661" y="19066"/>
            <a:ext cx="8818904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4472C4"/>
                </a:solidFill>
                <a:latin typeface="Arial" charset="0"/>
              </a:rPr>
              <a:t>XUT 6C3TB3B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Arial" charset="0"/>
              </a:rPr>
              <a:t>Podstavná myčka nádobí I-PRO SHINE SERIES 6 </a:t>
            </a:r>
            <a:r>
              <a:rPr lang="cs-CZ" altLang="cs-CZ" sz="1600" dirty="0" err="1">
                <a:latin typeface="Arial" charset="0"/>
              </a:rPr>
              <a:t>Tall</a:t>
            </a:r>
            <a:r>
              <a:rPr lang="cs-CZ" altLang="cs-CZ" sz="1600" dirty="0">
                <a:latin typeface="Arial" charset="0"/>
              </a:rPr>
              <a:t> – šíře 60 cm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Digitální displej, 16 sad, 9,5 l, 43 dB(A), Příborová zásuvka rozšířená</a:t>
            </a:r>
            <a:endParaRPr lang="cs-CZ" altLang="cs-CZ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2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83454" y="980728"/>
            <a:ext cx="3996281" cy="5472608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Hlavní vlastnosti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2019/2017)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B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Jmenovitá kapacita (sady nádobí)		16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 cyklus programu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(kWh) 	0,66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100 cyklů programu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(kWh)	66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vody na 1 cyklus v programu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(l)	9,5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Trvání programu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(</a:t>
            </a:r>
            <a:r>
              <a:rPr lang="cs-CZ" altLang="cs-CZ" sz="800" dirty="0" err="1">
                <a:latin typeface="Arial" charset="0"/>
              </a:rPr>
              <a:t>h:min</a:t>
            </a:r>
            <a:r>
              <a:rPr lang="cs-CZ" altLang="cs-CZ" sz="800" dirty="0">
                <a:latin typeface="Arial" charset="0"/>
              </a:rPr>
              <a:t>)		3:35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</a:t>
            </a:r>
            <a:r>
              <a:rPr lang="cs-CZ" altLang="cs-CZ" sz="800" dirty="0" err="1">
                <a:latin typeface="Arial" charset="0"/>
              </a:rPr>
              <a:t>pW</a:t>
            </a:r>
            <a:r>
              <a:rPr lang="cs-CZ" altLang="cs-CZ" sz="800" dirty="0">
                <a:latin typeface="Arial" charset="0"/>
              </a:rPr>
              <a:t>)	43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B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u="sng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Programy</a:t>
            </a:r>
            <a:r>
              <a:rPr lang="cs-CZ" altLang="cs-CZ" sz="800" b="1" dirty="0">
                <a:latin typeface="Arial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9 Programů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Automatický 45-68 °C </a:t>
            </a:r>
            <a:r>
              <a:rPr lang="cs-CZ" altLang="cs-CZ" sz="800" dirty="0">
                <a:latin typeface="Arial" charset="0"/>
              </a:rPr>
              <a:t>– pro jakýkoliv typ nádobí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Intenzivní 68 °C  </a:t>
            </a:r>
            <a:r>
              <a:rPr lang="cs-CZ" altLang="cs-CZ" sz="800" dirty="0">
                <a:latin typeface="Arial" charset="0"/>
              </a:rPr>
              <a:t>– pro silně znečištěné nádobí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Denní 68 °C </a:t>
            </a:r>
            <a:r>
              <a:rPr lang="cs-CZ" altLang="cs-CZ" sz="800" dirty="0">
                <a:latin typeface="Arial" charset="0"/>
              </a:rPr>
              <a:t>– Nejvhodnější pro nádobí, které je silně znečištěné, nebo pro odstranění zbytků jídla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Easy</a:t>
            </a:r>
            <a:r>
              <a:rPr lang="cs-CZ" altLang="cs-CZ" sz="800" b="1" dirty="0">
                <a:latin typeface="Arial" charset="0"/>
              </a:rPr>
              <a:t> 44‘ </a:t>
            </a:r>
            <a:r>
              <a:rPr lang="cs-CZ" altLang="cs-CZ" sz="800" dirty="0">
                <a:latin typeface="Arial" charset="0"/>
              </a:rPr>
              <a:t>– pro lehce znečištěné nádobí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EKO 50 °C </a:t>
            </a:r>
            <a:r>
              <a:rPr lang="cs-CZ" altLang="cs-CZ" sz="800" dirty="0">
                <a:latin typeface="Arial" charset="0"/>
              </a:rPr>
              <a:t>– Pro běžně znečištěné nádobí s optimální spotřebou vody a energie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Rychlý 60 minut 60 °C - </a:t>
            </a:r>
            <a:r>
              <a:rPr lang="cs-CZ" altLang="cs-CZ" sz="800" dirty="0">
                <a:latin typeface="Arial" charset="0"/>
              </a:rPr>
              <a:t>Používejte pro nádobí, které je silně znečištěné, nebo pro odstranění zbytků potravin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Oplach 10‘ </a:t>
            </a:r>
            <a:r>
              <a:rPr lang="cs-CZ" altLang="cs-CZ" sz="800" dirty="0">
                <a:latin typeface="Arial" charset="0"/>
              </a:rPr>
              <a:t>- </a:t>
            </a:r>
            <a:r>
              <a:rPr lang="pl-PL" altLang="cs-CZ" sz="800" dirty="0">
                <a:latin typeface="Arial" charset="0"/>
              </a:rPr>
              <a:t>Zabraňuje vzniku pachů a nečistot z nádobí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Sklo 45 °C – pro křehké nádobí </a:t>
            </a: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Rychlý 25 minut </a:t>
            </a:r>
            <a:r>
              <a:rPr lang="cs-CZ" altLang="cs-CZ" sz="800" dirty="0">
                <a:latin typeface="Arial" charset="0"/>
              </a:rPr>
              <a:t>- Pro velmi lehce znečištěné nádobí; bez sušení</a:t>
            </a: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Odložený start 1-23 hod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Senzor nedostatku soli a leštidla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Osvětlení vnitřního prostoru </a:t>
            </a:r>
            <a:r>
              <a:rPr lang="cs-CZ" altLang="cs-CZ" sz="800" dirty="0">
                <a:latin typeface="Arial" charset="0"/>
              </a:rPr>
              <a:t>pro lepší viditelnost při nakládání a vykládání nádobí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Světlo na podlahu </a:t>
            </a:r>
            <a:r>
              <a:rPr lang="cs-CZ" altLang="cs-CZ" sz="800" dirty="0">
                <a:latin typeface="Arial" charset="0"/>
              </a:rPr>
              <a:t>jako indikátor mytí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Automatická detekce </a:t>
            </a:r>
            <a:r>
              <a:rPr lang="cs-CZ" altLang="cs-CZ" sz="800" dirty="0">
                <a:latin typeface="Arial" charset="0"/>
              </a:rPr>
              <a:t>množství nádobí a úrovně zašpinění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Automatické otevření </a:t>
            </a:r>
            <a:r>
              <a:rPr lang="cs-CZ" altLang="cs-CZ" sz="800" dirty="0">
                <a:latin typeface="Arial" charset="0"/>
              </a:rPr>
              <a:t>dveří na konci programu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½ náplň, </a:t>
            </a:r>
            <a:r>
              <a:rPr lang="cs-CZ" altLang="cs-CZ" sz="800" b="1" dirty="0" err="1">
                <a:latin typeface="Arial" charset="0"/>
              </a:rPr>
              <a:t>Active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Hygiene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- Zvyšuje teplotu vody během fáze oplachování, aby se provedla dezinfekce, </a:t>
            </a:r>
            <a:r>
              <a:rPr lang="cs-CZ" altLang="cs-CZ" sz="800" b="1" dirty="0">
                <a:latin typeface="Arial" charset="0"/>
              </a:rPr>
              <a:t>Extra Dry, Intenzivní režim</a:t>
            </a:r>
            <a:r>
              <a:rPr lang="cs-CZ" altLang="cs-CZ" sz="800" dirty="0">
                <a:latin typeface="Arial" charset="0"/>
              </a:rPr>
              <a:t>, </a:t>
            </a:r>
            <a:r>
              <a:rPr lang="cs-CZ" altLang="cs-CZ" sz="800" b="1" dirty="0">
                <a:latin typeface="Arial" charset="0"/>
              </a:rPr>
              <a:t>Tichý režim </a:t>
            </a:r>
            <a:r>
              <a:rPr lang="cs-CZ" altLang="cs-CZ" sz="800" dirty="0">
                <a:latin typeface="Arial" charset="0"/>
              </a:rPr>
              <a:t>- Snižuje otáčky mycího čerpadla, aby se snížila hlučnost.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Výkyvné panty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Digitální displej; dotykové ovládání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Antibakteriální filtr (ABT)</a:t>
            </a:r>
            <a:r>
              <a:rPr lang="cs-CZ" altLang="cs-CZ" sz="800" dirty="0">
                <a:latin typeface="Arial" charset="0"/>
              </a:rPr>
              <a:t>, </a:t>
            </a:r>
            <a:r>
              <a:rPr lang="cs-CZ" altLang="cs-CZ" sz="800" b="1" dirty="0">
                <a:latin typeface="Arial" charset="0"/>
              </a:rPr>
              <a:t>2 koše + 1 příborová zásuvka rozšířená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Možnost polohování horního koše </a:t>
            </a:r>
            <a:r>
              <a:rPr lang="cs-CZ" altLang="cs-CZ" sz="800" dirty="0" err="1">
                <a:latin typeface="Arial" charset="0"/>
              </a:rPr>
              <a:t>Easy</a:t>
            </a:r>
            <a:r>
              <a:rPr lang="cs-CZ" altLang="cs-CZ" sz="800" dirty="0">
                <a:latin typeface="Arial" charset="0"/>
              </a:rPr>
              <a:t> Lift (3 pozice)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Sklopitelné držáky talířů ve spodním koši a sklopitelné držáky šálků v horním koši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Invertorový (BLDC) motor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solidFill>
                  <a:schemeClr val="bg1"/>
                </a:solidFill>
                <a:latin typeface="Arial" charset="0"/>
              </a:rPr>
              <a:t>Bezpečnost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solidFill>
                  <a:schemeClr val="bg1"/>
                </a:solidFill>
                <a:latin typeface="Arial" charset="0"/>
              </a:rPr>
              <a:t>Ochrana proti přetečení </a:t>
            </a:r>
            <a:r>
              <a:rPr lang="cs-CZ" altLang="cs-CZ" sz="800" dirty="0" err="1">
                <a:solidFill>
                  <a:schemeClr val="bg1"/>
                </a:solidFill>
                <a:latin typeface="Arial" charset="0"/>
              </a:rPr>
              <a:t>Aquastop</a:t>
            </a:r>
            <a:endParaRPr lang="cs-CZ" altLang="cs-CZ" sz="8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22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758056" y="5013176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32901671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6925777800216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Barva		Nerez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857-917 × 597 × 574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56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890 × 660 × 700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63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3F7EB904-E2EF-478C-AF83-540EF98E5E85}"/>
              </a:ext>
            </a:extLst>
          </p:cNvPr>
          <p:cNvSpPr txBox="1"/>
          <p:nvPr/>
        </p:nvSpPr>
        <p:spPr>
          <a:xfrm>
            <a:off x="4661746" y="1274386"/>
            <a:ext cx="9939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sad nádobí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024F2334-FCD5-45B8-95A1-E3A3F301ABF9}"/>
              </a:ext>
            </a:extLst>
          </p:cNvPr>
          <p:cNvSpPr txBox="1"/>
          <p:nvPr/>
        </p:nvSpPr>
        <p:spPr>
          <a:xfrm>
            <a:off x="4699113" y="1946386"/>
            <a:ext cx="993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Automatické otevření dvířek na konci programu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C9EE0D1-DA8F-42F6-97BC-3220B6B2C80E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2019/2017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249D11F0-1794-4738-8CC9-79894EB93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788" y="1936420"/>
            <a:ext cx="537151" cy="550564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4FE31310-A7C8-428D-97F4-0A4036949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7788" y="1121740"/>
            <a:ext cx="528627" cy="520737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AA445DE0-0264-4052-8990-8C8D45AB3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722" y="2717503"/>
            <a:ext cx="673723" cy="657272"/>
          </a:xfrm>
          <a:prstGeom prst="rect">
            <a:avLst/>
          </a:prstGeom>
        </p:spPr>
      </p:pic>
      <p:sp>
        <p:nvSpPr>
          <p:cNvPr id="37" name="TextovéPole 36">
            <a:extLst>
              <a:ext uri="{FF2B5EF4-FFF2-40B4-BE49-F238E27FC236}">
                <a16:creationId xmlns:a16="http://schemas.microsoft.com/office/drawing/2014/main" id="{48A7AE9A-423A-41A5-B327-10A59B8A7EFD}"/>
              </a:ext>
            </a:extLst>
          </p:cNvPr>
          <p:cNvSpPr txBox="1"/>
          <p:nvPr/>
        </p:nvSpPr>
        <p:spPr>
          <a:xfrm>
            <a:off x="4709054" y="2868816"/>
            <a:ext cx="993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Odložený start</a:t>
            </a:r>
            <a:b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1-23 hod</a:t>
            </a:r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F8052148-B050-4525-8B24-DAE9783BBD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3602" y="3539895"/>
            <a:ext cx="397861" cy="600980"/>
          </a:xfrm>
          <a:prstGeom prst="rect">
            <a:avLst/>
          </a:prstGeom>
        </p:spPr>
      </p:pic>
      <p:sp>
        <p:nvSpPr>
          <p:cNvPr id="41" name="TextovéPole 40">
            <a:extLst>
              <a:ext uri="{FF2B5EF4-FFF2-40B4-BE49-F238E27FC236}">
                <a16:creationId xmlns:a16="http://schemas.microsoft.com/office/drawing/2014/main" id="{193197A2-81B9-461D-B455-C19ADA02FEC9}"/>
              </a:ext>
            </a:extLst>
          </p:cNvPr>
          <p:cNvSpPr txBox="1"/>
          <p:nvPr/>
        </p:nvSpPr>
        <p:spPr>
          <a:xfrm>
            <a:off x="4673248" y="3712430"/>
            <a:ext cx="993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Třetí koš součástí výbavy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5472654-D3ED-981C-96D5-2153B8255D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6376" y="282741"/>
            <a:ext cx="674180" cy="68502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3593A7B-7AE7-7FA6-4FA3-9797BF3ED2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1315" y="1661397"/>
            <a:ext cx="984301" cy="1974952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FB6D31F7-8B1A-4165-16A1-749BE70993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5817" y="4301958"/>
            <a:ext cx="597531" cy="600980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95D9CD21-64F4-4B3D-628C-3C7CD9700B1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1321"/>
          <a:stretch/>
        </p:blipFill>
        <p:spPr>
          <a:xfrm>
            <a:off x="4154602" y="5192677"/>
            <a:ext cx="541058" cy="543583"/>
          </a:xfrm>
          <a:prstGeom prst="rect">
            <a:avLst/>
          </a:prstGeo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49EE275B-6912-D654-E1BF-0DB699395BE1}"/>
              </a:ext>
            </a:extLst>
          </p:cNvPr>
          <p:cNvSpPr txBox="1"/>
          <p:nvPr/>
        </p:nvSpPr>
        <p:spPr>
          <a:xfrm>
            <a:off x="4716016" y="4449801"/>
            <a:ext cx="9939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Hygiene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76CF5611-A5E6-D5E7-9A3A-83160C68BAE4}"/>
              </a:ext>
            </a:extLst>
          </p:cNvPr>
          <p:cNvSpPr txBox="1"/>
          <p:nvPr/>
        </p:nvSpPr>
        <p:spPr>
          <a:xfrm>
            <a:off x="4675656" y="5301755"/>
            <a:ext cx="9939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Tichý režim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3053CF4-9C1C-2759-EC33-D2DAB9089B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60644" y="1394524"/>
            <a:ext cx="2158190" cy="233095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69707B2-2AB3-3467-E58E-814508B4AA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14005" y="3998989"/>
            <a:ext cx="3156841" cy="50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5BD839E46F24EB4770DF09025A07F" ma:contentTypeVersion="11" ma:contentTypeDescription="Vytvoří nový dokument" ma:contentTypeScope="" ma:versionID="899d58e324f7d2ad8dbbf30f92ba481f">
  <xsd:schema xmlns:xsd="http://www.w3.org/2001/XMLSchema" xmlns:xs="http://www.w3.org/2001/XMLSchema" xmlns:p="http://schemas.microsoft.com/office/2006/metadata/properties" xmlns:ns3="a09af93a-bc92-4cce-8ba3-c8fdbed82e22" xmlns:ns4="b4af0723-3826-4aee-ba08-906e8dce3040" targetNamespace="http://schemas.microsoft.com/office/2006/metadata/properties" ma:root="true" ma:fieldsID="8ecc31191407e2209a8b26e29ff69bbb" ns3:_="" ns4:_="">
    <xsd:import namespace="a09af93a-bc92-4cce-8ba3-c8fdbed82e22"/>
    <xsd:import namespace="b4af0723-3826-4aee-ba08-906e8dce30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af93a-bc92-4cce-8ba3-c8fdbed82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f0723-3826-4aee-ba08-906e8dce3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8943F7-9869-47ED-98D3-9740D3D8EE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1747CF-528E-4FB1-8821-D297DBD7BA7C}">
  <ds:schemaRefs>
    <ds:schemaRef ds:uri="http://schemas.openxmlformats.org/package/2006/metadata/core-properties"/>
    <ds:schemaRef ds:uri="http://purl.org/dc/dcmitype/"/>
    <ds:schemaRef ds:uri="b4af0723-3826-4aee-ba08-906e8dce3040"/>
    <ds:schemaRef ds:uri="http://purl.org/dc/terms/"/>
    <ds:schemaRef ds:uri="a09af93a-bc92-4cce-8ba3-c8fdbed82e22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ADD55FB-A287-496D-995F-BEB9B7F59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af93a-bc92-4cce-8ba3-c8fdbed82e22"/>
    <ds:schemaRef ds:uri="b4af0723-3826-4aee-ba08-906e8dce3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2976</TotalTime>
  <Words>484</Words>
  <Application>Microsoft Office PowerPoint</Application>
  <PresentationFormat>Předvádění na obrazovce (4:3)</PresentationFormat>
  <Paragraphs>62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347</cp:revision>
  <cp:lastPrinted>2016-05-31T13:00:02Z</cp:lastPrinted>
  <dcterms:created xsi:type="dcterms:W3CDTF">2015-07-16T11:02:07Z</dcterms:created>
  <dcterms:modified xsi:type="dcterms:W3CDTF">2023-07-12T09:26:14Z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0x010100C795BD839E46F24EB4770DF09025A07F</vt:lpwstr>
  </property>
</Properties>
</file>