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</p:sldIdLst>
  <p:sldSz cx="9144000" cy="6858000" type="screen4x3"/>
  <p:notesSz cx="6858000" cy="994568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  <p15:guide id="3" orient="horz" pos="1389" userDrawn="1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5405" autoAdjust="0"/>
  </p:normalViewPr>
  <p:slideViewPr>
    <p:cSldViewPr snapToGrid="0">
      <p:cViewPr varScale="1">
        <p:scale>
          <a:sx n="89" d="100"/>
          <a:sy n="89" d="100"/>
        </p:scale>
        <p:origin x="1310" y="58"/>
      </p:cViewPr>
      <p:guideLst>
        <p:guide orient="horz" pos="2478"/>
        <p:guide orient="horz" pos="2160"/>
        <p:guide orient="horz" pos="138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337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0866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982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14536" y="410412"/>
            <a:ext cx="7772400" cy="576064"/>
          </a:xfrm>
          <a:prstGeom prst="rect">
            <a:avLst/>
          </a:prstGeom>
        </p:spPr>
        <p:txBody>
          <a:bodyPr anchor="t"/>
          <a:lstStyle>
            <a:lvl1pPr algn="l">
              <a:defRPr sz="2400" b="1" cap="all" baseline="0">
                <a:solidFill>
                  <a:srgbClr val="CC0000"/>
                </a:solidFill>
                <a:latin typeface="Gotham Narrow Bold" pitchFamily="50" charset="0"/>
              </a:defRPr>
            </a:lvl1pPr>
          </a:lstStyle>
          <a:p>
            <a:r>
              <a:rPr lang="cs-CZ" dirty="0" smtClean="0"/>
              <a:t>Kliknutím lze upravit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20284" y="1170254"/>
            <a:ext cx="8517700" cy="37827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solidFill>
                  <a:srgbClr val="CC0000"/>
                </a:solidFill>
                <a:latin typeface="Gotham Narrow Light" pitchFamily="50" charset="0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pic>
        <p:nvPicPr>
          <p:cNvPr id="7" name="bolloH.png"/>
          <p:cNvPicPr/>
          <p:nvPr userDrawn="1"/>
        </p:nvPicPr>
        <p:blipFill>
          <a:blip r:embed="rId2" cstate="print">
            <a:alphaModFix amt="50277"/>
            <a:extLst/>
          </a:blip>
          <a:srcRect l="24242" t="42040"/>
          <a:stretch>
            <a:fillRect/>
          </a:stretch>
        </p:blipFill>
        <p:spPr>
          <a:xfrm>
            <a:off x="-16423" y="-27383"/>
            <a:ext cx="3148264" cy="2352183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Segnaposto testo 2"/>
          <p:cNvSpPr>
            <a:spLocks noGrp="1"/>
          </p:cNvSpPr>
          <p:nvPr>
            <p:ph type="body" idx="14" hasCustomPrompt="1"/>
          </p:nvPr>
        </p:nvSpPr>
        <p:spPr>
          <a:xfrm>
            <a:off x="467544" y="2420888"/>
            <a:ext cx="3600400" cy="4176464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600" b="0" i="0">
                <a:solidFill>
                  <a:schemeClr val="tx1">
                    <a:lumMod val="50000"/>
                    <a:lumOff val="50000"/>
                  </a:schemeClr>
                </a:solidFill>
                <a:latin typeface="Gotham Narrow Medium"/>
                <a:cs typeface="Gotham Narrow Medium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8324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2269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6662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63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588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2310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47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8632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8261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00C46-D848-4F40-BD5D-C53C2B13DC1D}" type="datetimeFigureOut">
              <a:rPr lang="cs-CZ" smtClean="0"/>
              <a:t>21.07.2023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8230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png"/><Relationship Id="rId7" Type="http://schemas.openxmlformats.org/officeDocument/2006/relationships/image" Target="../media/image7.emf"/><Relationship Id="rId12" Type="http://schemas.openxmlformats.org/officeDocument/2006/relationships/image" Target="../media/image12.jpeg"/><Relationship Id="rId17" Type="http://schemas.openxmlformats.org/officeDocument/2006/relationships/image" Target="../media/image17.jpg"/><Relationship Id="rId2" Type="http://schemas.openxmlformats.org/officeDocument/2006/relationships/image" Target="../media/image2.jpe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 descr="L:\marketing\L O G O\HOOVER\logo Hoover 2014\logo_hoover Bi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2793" y="5922000"/>
            <a:ext cx="961207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" y="-15240"/>
            <a:ext cx="8983980" cy="928255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</a:pPr>
            <a:r>
              <a:rPr lang="cs-CZ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H5WPB49AMBC8/1-S</a:t>
            </a:r>
            <a:r>
              <a:rPr lang="cs-CZ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1400" b="0" cap="none" dirty="0" smtClean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t>Předem plněná automatická pračka 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H-</a:t>
            </a:r>
            <a:r>
              <a:rPr lang="cs-CZ" altLang="cs-CZ" sz="1400" b="0" cap="none" dirty="0" smtClean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t>WASH 550</a:t>
            </a:r>
            <a:br>
              <a:rPr lang="cs-CZ" altLang="cs-CZ" sz="1400" b="0" cap="none" dirty="0" smtClean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</a:b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  <a:t>Wifi + 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</a:rPr>
              <a:t>Bluetooth, aplikace hOn, Certifikace BAF, 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displej v CZ i SK, pára, Eco Power Inverter motor, Eco Doser, </a:t>
            </a:r>
            <a:r>
              <a:rPr lang="cs-CZ" altLang="cs-CZ" sz="1400" b="0" cap="none" dirty="0" smtClean="0">
                <a:solidFill>
                  <a:srgbClr val="C00000"/>
                </a:solidFill>
                <a:latin typeface="Arial" charset="0"/>
              </a:rPr>
              <a:t>A-20 </a:t>
            </a: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  <a:t>%</a:t>
            </a:r>
            <a:b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</a:br>
            <a:endParaRPr lang="cs-CZ" altLang="cs-CZ" sz="1400" b="0" cap="none" dirty="0">
              <a:solidFill>
                <a:srgbClr val="C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1" name="Zástupný symbol pro text 3"/>
          <p:cNvSpPr>
            <a:spLocks noGrp="1"/>
          </p:cNvSpPr>
          <p:nvPr>
            <p:ph type="body" idx="14"/>
          </p:nvPr>
        </p:nvSpPr>
        <p:spPr>
          <a:xfrm>
            <a:off x="0" y="785618"/>
            <a:ext cx="4122420" cy="6072382"/>
          </a:xfrm>
        </p:spPr>
        <p:txBody>
          <a:bodyPr anchor="t">
            <a:noAutofit/>
          </a:bodyPr>
          <a:lstStyle/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Hlavní vlastnosti (Nařízení v přenesené pravomoci: (EU) 2019/2014)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Třída energetické účinnosti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A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Marketingové označení en.  účinnosti: o </a:t>
            </a: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20 % </a:t>
            </a: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úspornější než třída A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Jmenovitá kapacita (kg)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9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Spotřeba energie na 1 cyklus programu Eco 40-60 (kWh) 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0,395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Spotřeba energie na 100 cyklů programu Eco 40-60 (kWh)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40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Spotřeba vody na 1 cyklus v programu Eco 40-60 (l) 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46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Otáčky při odstřeďování (ot./min)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1351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Třída účinnosti sušení odstřeďováním		B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Trvání programu Eco 40-60 (h:min)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3:48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Úroveň emisí hluku ve fázi odstřeďování (dB(A) re 1 pW) 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76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Emisní třída hluku šířeného vzduchem při odstřeďování	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B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b="1" dirty="0" smtClean="0">
              <a:solidFill>
                <a:prstClr val="black"/>
              </a:solidFill>
              <a:latin typeface="Arial" charset="0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Technologie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Wifi + Bluetooth připojení 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-  možnost bezdotykového připojení k Wifi a ovládání pračky přes aplikaci hOn se širokou škálou dodatečných informací a funkcí.</a:t>
            </a:r>
            <a:endParaRPr lang="cs-CZ" altLang="cs-CZ" sz="8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Funkce naskenování štítků oblečení 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a možnost vytvoření virtuálního šatníku.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      Aplikace hOn navrhne nejlepší program pro péči o vaše oděvy.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Kompatibilní s hlasovými aplikacemi Alexa (Amazon) a Google (v angličtině)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panose="020B0604020202020204" pitchFamily="34" charset="0"/>
              </a:rPr>
              <a:t>Auto Care 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– automaticky přizpůsobí 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praní 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kapacitě 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a zatížení s 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dokonalými výsledky již při 30°C díky </a:t>
            </a:r>
            <a:r>
              <a:rPr lang="cs-CZ" altLang="cs-CZ" sz="800" dirty="0" smtClean="0">
                <a:solidFill>
                  <a:schemeClr val="tx1"/>
                </a:solidFill>
                <a:latin typeface="Arial" panose="020B0604020202020204" pitchFamily="34" charset="0"/>
              </a:rPr>
              <a:t>perfektnímu </a:t>
            </a:r>
            <a:r>
              <a:rPr lang="cs-CZ" altLang="cs-CZ" sz="800" dirty="0">
                <a:solidFill>
                  <a:schemeClr val="tx1"/>
                </a:solidFill>
                <a:latin typeface="Arial" panose="020B0604020202020204" pitchFamily="34" charset="0"/>
              </a:rPr>
              <a:t>smísení vody a detergentu.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charset="0"/>
              </a:rPr>
              <a:t>Kg Mode Plus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– optimalizace délky cyklu, spotřeby vody a energie v závislosti na aktuálním množství náplně. 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Eco Power Inverter – BPM Invertorový motor s tichým chodem. Nejvýkonnější bezkartáčový motor s nejdelší výdrží a největší efektivitou</a:t>
            </a: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.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Parní program Steam Care Pro –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odstranění pachů a změkčení vláken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Program Allergy Care Pro -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Certifikovaný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program British Allergy Foundation, odstraní 99,9% alergenů z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prádla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Eco Doser –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motor v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kombinaci s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AI stanoví na displeji doporučené množství 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pracího prostředku podle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znečištění, hmotnosti náplně a zvoleného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cyklu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.</a:t>
            </a:r>
          </a:p>
          <a:p>
            <a:pPr marL="171450" indent="-171450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altLang="cs-CZ" sz="800" b="1" dirty="0">
                <a:solidFill>
                  <a:schemeClr val="tx1"/>
                </a:solidFill>
                <a:latin typeface="Arial" charset="0"/>
              </a:rPr>
              <a:t>Energetická spotřeba je o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20 </a:t>
            </a:r>
            <a:r>
              <a:rPr lang="cs-CZ" altLang="cs-CZ" sz="800" b="1" dirty="0">
                <a:solidFill>
                  <a:schemeClr val="tx1"/>
                </a:solidFill>
                <a:latin typeface="Arial" charset="0"/>
              </a:rPr>
              <a:t>% nižší než ve třídě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A</a:t>
            </a:r>
            <a:endParaRPr lang="cs-CZ" altLang="cs-CZ" sz="800" b="1" dirty="0" smtClean="0">
              <a:solidFill>
                <a:prstClr val="black"/>
              </a:solidFill>
              <a:latin typeface="Arial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Programy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	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16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programů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základních + Wifi programy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	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Bílé, Eco 40 - 60°C, Vlna / Ruční praní, 20°C – snížená teplota praní se stejným výsledkem jako při praní na 40°C s 60% úsporou energie,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Syntetika a barevné, Odčerpání + Odstřeďování, Máchání,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Fitness péče,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Jemná péče, </a:t>
            </a: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Steam Care Pro, Allergy Care Pro</a:t>
            </a: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</a:rPr>
              <a:t>,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Rychlá péče 14,30,44 min, All In One 59 min, Auto Care, Wifi 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Funkce</a:t>
            </a:r>
            <a:endParaRPr lang="cs-CZ" altLang="cs-CZ" sz="800" b="1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Nastavení jazyka (CZ i SK ve výbavě),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Nastavení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otáček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odstřeďování a teploty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praní, Odložený start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až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24 hod,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Předpírka, Přídavné máchání, Hygienický+, Rychlé praní / Nastavení úrovně znečištění (3)/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Pára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 (3), </a:t>
            </a:r>
            <a:r>
              <a:rPr lang="cs-CZ" altLang="cs-CZ" sz="800" b="1" dirty="0" smtClean="0">
                <a:solidFill>
                  <a:schemeClr val="tx1"/>
                </a:solidFill>
                <a:latin typeface="Arial" charset="0"/>
              </a:rPr>
              <a:t>Active Wash – optimalizace spotřeby vody a energie u malých náplní se slabým znečištěním, Noční praní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, Proti pomačkání, Čištění bubnu, Zablokování tlačítek, Ukazatel 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zůstatkového </a:t>
            </a:r>
            <a:r>
              <a:rPr lang="cs-CZ" altLang="cs-CZ" sz="800" dirty="0" smtClean="0">
                <a:solidFill>
                  <a:schemeClr val="tx1"/>
                </a:solidFill>
                <a:latin typeface="Arial" charset="0"/>
              </a:rPr>
              <a:t>času</a:t>
            </a: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Bezpečnost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	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Bezpečnostní zámek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dveří/ Ochrana proti úniku vody a proti přepěnění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Konstrukce</a:t>
            </a:r>
            <a:endParaRPr lang="cs-CZ" altLang="cs-CZ" sz="800" b="1" dirty="0">
              <a:solidFill>
                <a:prstClr val="black"/>
              </a:solidFill>
              <a:latin typeface="Arial" charset="0"/>
              <a:cs typeface="+mn-cs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 smtClean="0">
                <a:solidFill>
                  <a:prstClr val="black"/>
                </a:solidFill>
                <a:latin typeface="Arial" charset="0"/>
                <a:cs typeface="+mn-cs"/>
              </a:rPr>
              <a:t>Dotykový digitální 6místný displej v CZ i SK; </a:t>
            </a: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Eco Power Inverter motor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Materiál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  <a:cs typeface="+mn-cs"/>
              </a:rPr>
              <a:t>bubnu Nerez/ vany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Silitech/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Panty dvířek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vlevo</a:t>
            </a:r>
            <a:endParaRPr lang="cs-CZ" altLang="cs-CZ" sz="800" dirty="0" smtClean="0">
              <a:solidFill>
                <a:prstClr val="black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  <a:cs typeface="+mn-cs"/>
              </a:rPr>
              <a:t>Průměr plnícího otvoru 35 cm / Úhel otevírání dvířek 180°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126078" y="1067303"/>
            <a:ext cx="0" cy="540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78604" y="1067314"/>
            <a:ext cx="0" cy="540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2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406" y="5753747"/>
            <a:ext cx="720000" cy="720000"/>
          </a:xfrm>
          <a:prstGeom prst="rect">
            <a:avLst/>
          </a:prstGeom>
        </p:spPr>
      </p:pic>
      <p:sp>
        <p:nvSpPr>
          <p:cNvPr id="33" name="TextBox 22"/>
          <p:cNvSpPr txBox="1"/>
          <p:nvPr/>
        </p:nvSpPr>
        <p:spPr>
          <a:xfrm>
            <a:off x="4914901" y="5760049"/>
            <a:ext cx="762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Pára pro oživení prádla, desinfekci 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odstranění zápachu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36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2596" y="4963597"/>
            <a:ext cx="720000" cy="720000"/>
          </a:xfrm>
          <a:prstGeom prst="rect">
            <a:avLst/>
          </a:prstGeom>
        </p:spPr>
      </p:pic>
      <p:sp>
        <p:nvSpPr>
          <p:cNvPr id="37" name="TextBox 22"/>
          <p:cNvSpPr txBox="1"/>
          <p:nvPr/>
        </p:nvSpPr>
        <p:spPr>
          <a:xfrm>
            <a:off x="4944319" y="5056486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Noční praní se sníženou hladinou hluku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39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5380" y="1036967"/>
            <a:ext cx="720000" cy="720000"/>
          </a:xfrm>
          <a:prstGeom prst="rect">
            <a:avLst/>
          </a:prstGeom>
        </p:spPr>
      </p:pic>
      <p:sp>
        <p:nvSpPr>
          <p:cNvPr id="40" name="TextBox 22"/>
          <p:cNvSpPr txBox="1"/>
          <p:nvPr/>
        </p:nvSpPr>
        <p:spPr>
          <a:xfrm>
            <a:off x="4952609" y="1131936"/>
            <a:ext cx="6915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 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Bluetooth připojení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23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886" y="1829447"/>
            <a:ext cx="720000" cy="720000"/>
          </a:xfrm>
          <a:prstGeom prst="rect">
            <a:avLst/>
          </a:prstGeom>
        </p:spPr>
      </p:pic>
      <p:pic>
        <p:nvPicPr>
          <p:cNvPr id="27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026" y="2591447"/>
            <a:ext cx="720000" cy="720000"/>
          </a:xfrm>
          <a:prstGeom prst="rect">
            <a:avLst/>
          </a:prstGeom>
        </p:spPr>
      </p:pic>
      <p:sp>
        <p:nvSpPr>
          <p:cNvPr id="28" name="TextBox 22"/>
          <p:cNvSpPr txBox="1"/>
          <p:nvPr/>
        </p:nvSpPr>
        <p:spPr>
          <a:xfrm>
            <a:off x="4947080" y="2659981"/>
            <a:ext cx="7550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 Power Invertor motor -  tichý chod a silný výkon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34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9411" y="4195112"/>
            <a:ext cx="720000" cy="720000"/>
          </a:xfrm>
          <a:prstGeom prst="rect">
            <a:avLst/>
          </a:prstGeom>
        </p:spPr>
      </p:pic>
      <p:sp>
        <p:nvSpPr>
          <p:cNvPr id="42" name="TextBox 22"/>
          <p:cNvSpPr txBox="1"/>
          <p:nvPr/>
        </p:nvSpPr>
        <p:spPr>
          <a:xfrm>
            <a:off x="4866776" y="4295165"/>
            <a:ext cx="8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Vypočítání doporučeného množství detergentu</a:t>
            </a:r>
            <a:endParaRPr lang="cs-CZ" sz="700" b="1" dirty="0">
              <a:solidFill>
                <a:schemeClr val="bg1"/>
              </a:solidFill>
            </a:endParaRPr>
          </a:p>
        </p:txBody>
      </p:sp>
      <p:sp>
        <p:nvSpPr>
          <p:cNvPr id="35" name="Obdélník 34"/>
          <p:cNvSpPr/>
          <p:nvPr/>
        </p:nvSpPr>
        <p:spPr>
          <a:xfrm>
            <a:off x="5707536" y="4941168"/>
            <a:ext cx="34364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Kód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31019834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	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8059019076867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Barva 		</a:t>
            </a:r>
            <a:r>
              <a:rPr lang="cs-CZ" altLang="cs-CZ" sz="800" dirty="0" smtClean="0">
                <a:latin typeface="Arial" charset="0"/>
              </a:rPr>
              <a:t>Bílá s černými dvířky a 		chromovaným detailem dvířek, 		nerezový ovládací panel</a:t>
            </a:r>
          </a:p>
          <a:p>
            <a:pPr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850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595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530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63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890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650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56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0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65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7447" y="2594470"/>
            <a:ext cx="720000" cy="720000"/>
          </a:xfrm>
          <a:prstGeom prst="flowChartConnector">
            <a:avLst/>
          </a:prstGeom>
        </p:spPr>
      </p:pic>
      <p:sp>
        <p:nvSpPr>
          <p:cNvPr id="49" name="TextBox 22"/>
          <p:cNvSpPr txBox="1"/>
          <p:nvPr/>
        </p:nvSpPr>
        <p:spPr>
          <a:xfrm>
            <a:off x="4939531" y="1827619"/>
            <a:ext cx="7550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Aplikace 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 umožní naskenovat oblečení a navrhne péči o oděvy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17" name="Obrázek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775" y="5768975"/>
            <a:ext cx="720000" cy="720000"/>
          </a:xfrm>
          <a:prstGeom prst="flowChartConnector">
            <a:avLst/>
          </a:prstGeom>
        </p:spPr>
      </p:pic>
      <p:pic>
        <p:nvPicPr>
          <p:cNvPr id="57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4695" y="3382372"/>
            <a:ext cx="720000" cy="720000"/>
          </a:xfrm>
          <a:prstGeom prst="rect">
            <a:avLst/>
          </a:prstGeom>
        </p:spPr>
      </p:pic>
      <p:sp>
        <p:nvSpPr>
          <p:cNvPr id="58" name="TextBox 22"/>
          <p:cNvSpPr txBox="1"/>
          <p:nvPr/>
        </p:nvSpPr>
        <p:spPr>
          <a:xfrm>
            <a:off x="4838339" y="3444849"/>
            <a:ext cx="92204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Allergy Care Pro</a:t>
            </a:r>
          </a:p>
          <a:p>
            <a:pPr algn="ctr"/>
            <a:r>
              <a:rPr lang="cs-CZ" sz="7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certifikací British Allergy Foundation</a:t>
            </a:r>
            <a:endParaRPr lang="cs-CZ" sz="700" b="1" dirty="0">
              <a:solidFill>
                <a:schemeClr val="bg1"/>
              </a:solidFill>
            </a:endParaRPr>
          </a:p>
        </p:txBody>
      </p:sp>
      <p:pic>
        <p:nvPicPr>
          <p:cNvPr id="18" name="Obrázek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015" y="1029335"/>
            <a:ext cx="720000" cy="720000"/>
          </a:xfrm>
          <a:prstGeom prst="flowChartConnector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 rotWithShape="1">
          <a:blip r:embed="rId7"/>
          <a:srcRect l="3022" t="8817" r="4558" b="5317"/>
          <a:stretch/>
        </p:blipFill>
        <p:spPr>
          <a:xfrm>
            <a:off x="4192438" y="1811546"/>
            <a:ext cx="733246" cy="741873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9405" y="4960332"/>
            <a:ext cx="720000" cy="720000"/>
          </a:xfrm>
          <a:prstGeom prst="flowChartConnector">
            <a:avLst/>
          </a:prstGeom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015" y="3384620"/>
            <a:ext cx="720000" cy="720000"/>
          </a:xfrm>
          <a:prstGeom prst="flowChartConnector">
            <a:avLst/>
          </a:prstGeom>
        </p:spPr>
      </p:pic>
      <p:pic>
        <p:nvPicPr>
          <p:cNvPr id="43" name="Picture 2" descr="VÃ½sledek obrÃ¡zku pro alexa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23" t="7143" r="25978" b="7619"/>
          <a:stretch/>
        </p:blipFill>
        <p:spPr bwMode="auto">
          <a:xfrm>
            <a:off x="6678264" y="924646"/>
            <a:ext cx="648000" cy="64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8" descr="VÃ½sledek obrÃ¡zku pro google home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86" r="62359" b="14322"/>
          <a:stretch/>
        </p:blipFill>
        <p:spPr bwMode="auto">
          <a:xfrm>
            <a:off x="5692514" y="898056"/>
            <a:ext cx="936000" cy="597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ovéPole 49">
            <a:extLst>
              <a:ext uri="{FF2B5EF4-FFF2-40B4-BE49-F238E27FC236}">
                <a16:creationId xmlns:a16="http://schemas.microsoft.com/office/drawing/2014/main" xmlns="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2019/2014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6014" y="862062"/>
            <a:ext cx="1111250" cy="111125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503" y="4164244"/>
            <a:ext cx="761439" cy="756000"/>
          </a:xfrm>
          <a:prstGeom prst="flowChartConnector">
            <a:avLst/>
          </a:prstGeom>
        </p:spPr>
      </p:pic>
      <p:sp>
        <p:nvSpPr>
          <p:cNvPr id="38" name="Pětiúhelník 37"/>
          <p:cNvSpPr/>
          <p:nvPr/>
        </p:nvSpPr>
        <p:spPr>
          <a:xfrm>
            <a:off x="5808214" y="2313709"/>
            <a:ext cx="1617554" cy="360040"/>
          </a:xfrm>
          <a:prstGeom prst="homePlat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bg1"/>
                </a:solidFill>
              </a:rPr>
              <a:t>A-20 %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5760383" y="2031375"/>
            <a:ext cx="31069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altLang="cs-CZ" sz="10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Energetická </a:t>
            </a:r>
            <a:r>
              <a:rPr lang="cs-CZ" altLang="cs-CZ" sz="1000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spotřeba o 20 % </a:t>
            </a:r>
            <a:r>
              <a:rPr lang="cs-CZ" altLang="cs-CZ" sz="10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nižší než ve třídě </a:t>
            </a:r>
            <a:r>
              <a:rPr lang="cs-CZ" altLang="cs-CZ" sz="1000" b="1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A</a:t>
            </a:r>
            <a:endParaRPr lang="cs-CZ" dirty="0"/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7" t="11572" r="22201" b="10692"/>
          <a:stretch/>
        </p:blipFill>
        <p:spPr>
          <a:xfrm>
            <a:off x="5769023" y="2811518"/>
            <a:ext cx="1532780" cy="2147978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27" t="731" r="2863" b="90338"/>
          <a:stretch/>
        </p:blipFill>
        <p:spPr>
          <a:xfrm>
            <a:off x="8507388" y="828098"/>
            <a:ext cx="603850" cy="612475"/>
          </a:xfrm>
          <a:prstGeom prst="rect">
            <a:avLst/>
          </a:prstGeom>
        </p:spPr>
      </p:pic>
      <p:pic>
        <p:nvPicPr>
          <p:cNvPr id="19" name="Obrázek 1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4712" y="2634691"/>
            <a:ext cx="1132612" cy="226522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4" name="Obrázek 23"/>
          <p:cNvPicPr>
            <a:picLocks noChangeAspect="1"/>
          </p:cNvPicPr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64" b="17430"/>
          <a:stretch/>
        </p:blipFill>
        <p:spPr>
          <a:xfrm>
            <a:off x="5829674" y="1553612"/>
            <a:ext cx="720000" cy="431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92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1848</TotalTime>
  <Words>78</Words>
  <Application>Microsoft Office PowerPoint</Application>
  <PresentationFormat>Předvádění na obrazovce (4:3)</PresentationFormat>
  <Paragraphs>62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Gotham Narrow Bold</vt:lpstr>
      <vt:lpstr>Gotham Narrow Light</vt:lpstr>
      <vt:lpstr>Gotham Narrow Medium</vt:lpstr>
      <vt:lpstr>Motiv Office</vt:lpstr>
      <vt:lpstr>H5WPB49AMBC8/1-S Předem plněná automatická pračka H-WASH 550 Wifi + Bluetooth, aplikace hOn, Certifikace BAF, displej v CZ i SK, pára, Eco Power Inverter motor, Eco Doser, A-20 %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CP70_CP50011 - SÁČKOVÝ vysavač CAPTURE</dc:title>
  <dc:creator>Martina Křižáková</dc:creator>
  <cp:lastModifiedBy>Martina Křižáková</cp:lastModifiedBy>
  <cp:revision>167</cp:revision>
  <cp:lastPrinted>2016-03-31T14:41:45Z</cp:lastPrinted>
  <dcterms:created xsi:type="dcterms:W3CDTF">2016-03-31T13:54:55Z</dcterms:created>
  <dcterms:modified xsi:type="dcterms:W3CDTF">2023-07-21T11:48:29Z</dcterms:modified>
</cp:coreProperties>
</file>