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15FE6-C83B-4870-9959-B1311892437B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4F029-7379-4C3D-941A-AA52CD5653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614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10.07.2023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076121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277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CF 6B2S3PSX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myčka nádobí Rapidó šíře 60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rgbClr val="706F6F"/>
                </a:solidFill>
                <a:latin typeface="Arial" charset="0"/>
              </a:rPr>
              <a:t>Wifi + Bluetooth,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dotykový displej,16 sad, 9,5 l, 42 dB(A), 3 koše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Smart Door, rychlý program 35 min, BLDC motor, Power Wash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3960440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B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9,5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3:55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Konektivita Wifi + Bluetooth - možnost připojení </a:t>
            </a:r>
            <a:r>
              <a:rPr lang="cs-CZ" altLang="cs-CZ" sz="800" b="1" dirty="0">
                <a:latin typeface="Arial" charset="0"/>
              </a:rPr>
              <a:t>k Wifi </a:t>
            </a:r>
            <a:r>
              <a:rPr lang="cs-CZ" altLang="cs-CZ" sz="800" b="1" dirty="0" smtClean="0">
                <a:latin typeface="Arial" charset="0"/>
              </a:rPr>
              <a:t>a </a:t>
            </a:r>
            <a:r>
              <a:rPr lang="cs-CZ" altLang="cs-CZ" sz="800" b="1" dirty="0">
                <a:latin typeface="Arial" charset="0"/>
              </a:rPr>
              <a:t>ovládání </a:t>
            </a:r>
            <a:r>
              <a:rPr lang="cs-CZ" altLang="cs-CZ" sz="800" b="1" dirty="0" smtClean="0">
                <a:latin typeface="Arial" charset="0"/>
              </a:rPr>
              <a:t>myčky </a:t>
            </a:r>
            <a:r>
              <a:rPr lang="cs-CZ" altLang="cs-CZ" sz="800" b="1" dirty="0">
                <a:latin typeface="Arial" charset="0"/>
              </a:rPr>
              <a:t>přes aplikaci </a:t>
            </a:r>
            <a:r>
              <a:rPr lang="cs-CZ" altLang="cs-CZ" sz="800" b="1" dirty="0" smtClean="0">
                <a:latin typeface="Arial" charset="0"/>
              </a:rPr>
              <a:t>hOn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Stahování </a:t>
            </a:r>
            <a:r>
              <a:rPr lang="cs-CZ" altLang="cs-CZ" sz="800" dirty="0">
                <a:latin typeface="Arial" charset="0"/>
              </a:rPr>
              <a:t>nových funkcí a </a:t>
            </a:r>
            <a:r>
              <a:rPr lang="cs-CZ" altLang="cs-CZ" sz="800" dirty="0" smtClean="0">
                <a:latin typeface="Arial" charset="0"/>
              </a:rPr>
              <a:t>cyklů; Funkce </a:t>
            </a:r>
            <a:r>
              <a:rPr lang="cs-CZ" altLang="cs-CZ" sz="800" dirty="0">
                <a:latin typeface="Arial" charset="0"/>
              </a:rPr>
              <a:t>pro odložený začátek a konec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>
                <a:latin typeface="Arial" charset="0"/>
              </a:rPr>
              <a:t>Kontrolní </a:t>
            </a:r>
            <a:r>
              <a:rPr lang="cs-CZ" altLang="cs-CZ" sz="800" dirty="0" smtClean="0">
                <a:latin typeface="Arial" charset="0"/>
              </a:rPr>
              <a:t>cyklus; Vedení </a:t>
            </a:r>
            <a:r>
              <a:rPr lang="cs-CZ" altLang="cs-CZ" sz="800" dirty="0">
                <a:latin typeface="Arial" charset="0"/>
              </a:rPr>
              <a:t>statistik </a:t>
            </a:r>
            <a:r>
              <a:rPr lang="cs-CZ" altLang="cs-CZ" sz="800" dirty="0" smtClean="0">
                <a:latin typeface="Arial" charset="0"/>
              </a:rPr>
              <a:t>mytí </a:t>
            </a:r>
            <a:r>
              <a:rPr lang="cs-CZ" altLang="cs-CZ" sz="800" dirty="0">
                <a:latin typeface="Arial" charset="0"/>
              </a:rPr>
              <a:t>a čerpání energie</a:t>
            </a:r>
            <a:endParaRPr lang="en-US" altLang="cs-CZ" sz="800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latin typeface="Arial" charset="0"/>
              </a:rPr>
              <a:t>Průvodce </a:t>
            </a:r>
            <a:r>
              <a:rPr lang="cs-CZ" altLang="cs-CZ" sz="800" dirty="0">
                <a:latin typeface="Arial" charset="0"/>
              </a:rPr>
              <a:t>chybovými hláškami a uživatelský </a:t>
            </a:r>
            <a:r>
              <a:rPr lang="cs-CZ" altLang="cs-CZ" sz="800" dirty="0" smtClean="0">
                <a:latin typeface="Arial" charset="0"/>
              </a:rPr>
              <a:t>návod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Snap &amp; Wash </a:t>
            </a:r>
            <a:r>
              <a:rPr lang="cs-CZ" altLang="cs-CZ" sz="800" dirty="0" smtClean="0">
                <a:latin typeface="Arial" charset="0"/>
              </a:rPr>
              <a:t>– aplikace doporučí program na základě fotky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Kompatibilní s Google Assistant a Alexa (v angličtině</a:t>
            </a:r>
            <a:r>
              <a:rPr lang="cs-CZ" altLang="cs-CZ" sz="800" b="1" dirty="0" smtClean="0">
                <a:latin typeface="Arial" charset="0"/>
              </a:rPr>
              <a:t>)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Nejrychlejší </a:t>
            </a:r>
            <a:r>
              <a:rPr lang="cs-CZ" altLang="cs-CZ" sz="800" b="1" dirty="0">
                <a:latin typeface="Arial" charset="0"/>
              </a:rPr>
              <a:t>program mytí a sušení (35 min) na </a:t>
            </a:r>
            <a:r>
              <a:rPr lang="cs-CZ" altLang="cs-CZ" sz="800" b="1" dirty="0" smtClean="0">
                <a:latin typeface="Arial" charset="0"/>
              </a:rPr>
              <a:t>trhu</a:t>
            </a:r>
          </a:p>
          <a:p>
            <a:pPr>
              <a:spcBef>
                <a:spcPct val="0"/>
              </a:spcBef>
            </a:pPr>
            <a:r>
              <a:rPr lang="cs-CZ" altLang="cs-CZ" sz="800" b="1" dirty="0">
                <a:latin typeface="Arial" charset="0"/>
              </a:rPr>
              <a:t>Maxi Tub – Největší objem vnitřního prostoru na </a:t>
            </a:r>
            <a:r>
              <a:rPr lang="cs-CZ" altLang="cs-CZ" sz="800" b="1" dirty="0" smtClean="0">
                <a:latin typeface="Arial" charset="0"/>
              </a:rPr>
              <a:t>trhu – 16 sad nádobí</a:t>
            </a:r>
            <a:endParaRPr lang="cs-CZ" altLang="cs-CZ" sz="800" b="1" dirty="0">
              <a:latin typeface="Arial" charset="0"/>
            </a:endParaRP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Vnitřní osvětlení při plnění a vyjímání nádobí</a:t>
            </a:r>
          </a:p>
          <a:p>
            <a:pPr>
              <a:spcBef>
                <a:spcPct val="0"/>
              </a:spcBef>
            </a:pPr>
            <a:r>
              <a:rPr lang="cs-CZ" altLang="cs-CZ" sz="800" b="1" dirty="0" smtClean="0">
                <a:latin typeface="Arial" charset="0"/>
              </a:rPr>
              <a:t>Power Wash – přídavné ostřikovací rameno na silně znečištěné nádobí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10 programů základních + 20 Wifi</a:t>
            </a:r>
            <a:r>
              <a:rPr lang="cs-CZ" altLang="cs-CZ" sz="800" dirty="0">
                <a:latin typeface="Arial" charset="0"/>
              </a:rPr>
              <a:t>	</a:t>
            </a: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Wash&amp;Dry 35 min – rychlé mytí včetně sušení za 35 min</a:t>
            </a:r>
            <a:r>
              <a:rPr lang="cs-CZ" altLang="cs-CZ" sz="800" dirty="0" smtClean="0">
                <a:latin typeface="Arial" charset="0"/>
              </a:rPr>
              <a:t>, Rychlý 59 min (včetně sušení), Eco, Univerzální, Intenzivní, Sklo, Auto Wash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Auto Plus, Noční, Opláchnutí, </a:t>
            </a:r>
            <a:r>
              <a:rPr lang="cs-CZ" altLang="cs-CZ" sz="800" b="1" dirty="0">
                <a:latin typeface="Arial" charset="0"/>
              </a:rPr>
              <a:t>+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Wifi, Odložený </a:t>
            </a:r>
            <a:r>
              <a:rPr lang="cs-CZ" altLang="cs-CZ" sz="800" dirty="0">
                <a:latin typeface="Arial" charset="0"/>
              </a:rPr>
              <a:t>start 0:30 min až </a:t>
            </a:r>
            <a:r>
              <a:rPr lang="cs-CZ" altLang="cs-CZ" sz="800" dirty="0" smtClean="0">
                <a:latin typeface="Arial" charset="0"/>
              </a:rPr>
              <a:t>23:30 </a:t>
            </a:r>
            <a:r>
              <a:rPr lang="cs-CZ" altLang="cs-CZ" sz="800" dirty="0">
                <a:latin typeface="Arial" charset="0"/>
              </a:rPr>
              <a:t>hod, </a:t>
            </a:r>
            <a:r>
              <a:rPr lang="cs-CZ" altLang="cs-CZ" sz="800" dirty="0" smtClean="0">
                <a:latin typeface="Arial" charset="0"/>
              </a:rPr>
              <a:t>Expres, Poloviční náplň, Hygienický, </a:t>
            </a:r>
            <a:r>
              <a:rPr lang="cs-CZ" altLang="cs-CZ" sz="800" b="1" dirty="0" smtClean="0">
                <a:latin typeface="Arial" charset="0"/>
              </a:rPr>
              <a:t>Smart </a:t>
            </a:r>
            <a:r>
              <a:rPr lang="cs-CZ" altLang="cs-CZ" sz="800" b="1" dirty="0">
                <a:latin typeface="Arial" charset="0"/>
              </a:rPr>
              <a:t>Door – Automatické otevření dvířek na konci cyklu</a:t>
            </a:r>
            <a:r>
              <a:rPr lang="cs-CZ" altLang="cs-CZ" sz="800" dirty="0">
                <a:latin typeface="Arial" charset="0"/>
              </a:rPr>
              <a:t>, Dětská pojistka, </a:t>
            </a:r>
            <a:r>
              <a:rPr lang="cs-CZ" altLang="cs-CZ" sz="800" dirty="0" smtClean="0">
                <a:latin typeface="Arial" charset="0"/>
              </a:rPr>
              <a:t>Multifunkční tablety, </a:t>
            </a:r>
            <a:r>
              <a:rPr lang="cs-CZ" altLang="cs-CZ" sz="800" b="1" dirty="0" smtClean="0">
                <a:latin typeface="Arial" charset="0"/>
              </a:rPr>
              <a:t>Ukazatel </a:t>
            </a:r>
            <a:r>
              <a:rPr lang="cs-CZ" altLang="cs-CZ" sz="800" b="1" dirty="0">
                <a:latin typeface="Arial" charset="0"/>
              </a:rPr>
              <a:t>ADDISH – možnost přidat nádobí po zahájení cyklu, </a:t>
            </a:r>
            <a:r>
              <a:rPr lang="cs-CZ" altLang="cs-CZ" sz="800" dirty="0">
                <a:latin typeface="Arial" charset="0"/>
              </a:rPr>
              <a:t>Ukazatel délky cyklu, Ukazatel nedostatku </a:t>
            </a:r>
            <a:r>
              <a:rPr lang="cs-CZ" altLang="cs-CZ" sz="800" dirty="0" smtClean="0">
                <a:latin typeface="Arial" charset="0"/>
              </a:rPr>
              <a:t>soli a leštidla </a:t>
            </a:r>
            <a:r>
              <a:rPr lang="cs-CZ" altLang="cs-CZ" sz="800" dirty="0">
                <a:latin typeface="Arial" charset="0"/>
              </a:rPr>
              <a:t>na displeji, Zvukový signál ukončení programu, Možnost vypnutí zvukové </a:t>
            </a:r>
            <a:r>
              <a:rPr lang="cs-CZ" altLang="cs-CZ" sz="800" dirty="0" smtClean="0">
                <a:latin typeface="Arial" charset="0"/>
              </a:rPr>
              <a:t>signalizace, </a:t>
            </a:r>
            <a:r>
              <a:rPr lang="cs-CZ" altLang="cs-CZ" sz="800" dirty="0">
                <a:latin typeface="Arial" charset="0"/>
              </a:rPr>
              <a:t>Uložení posledního mycího cyklu do paměti, </a:t>
            </a:r>
            <a:r>
              <a:rPr lang="cs-CZ" altLang="cs-CZ" sz="800" b="1" dirty="0">
                <a:latin typeface="Arial" charset="0"/>
              </a:rPr>
              <a:t>Impulsní mytí – snížení spotřeby a hlučnosti</a:t>
            </a:r>
            <a:r>
              <a:rPr lang="cs-CZ" altLang="cs-CZ" sz="800" b="1" dirty="0" smtClean="0">
                <a:latin typeface="Arial" charset="0"/>
              </a:rPr>
              <a:t>, DEMO režim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BLDC Speed Drive Inverter motor </a:t>
            </a:r>
            <a:r>
              <a:rPr lang="cs-CZ" altLang="cs-CZ" sz="800" b="1" dirty="0">
                <a:latin typeface="Arial" charset="0"/>
              </a:rPr>
              <a:t>- </a:t>
            </a:r>
            <a:r>
              <a:rPr lang="cs-CZ" altLang="cs-CZ" sz="800" b="1" dirty="0" smtClean="0">
                <a:latin typeface="Arial" charset="0"/>
              </a:rPr>
              <a:t>inovativní </a:t>
            </a:r>
            <a:r>
              <a:rPr lang="cs-CZ" altLang="cs-CZ" sz="800" b="1" dirty="0">
                <a:latin typeface="Arial" charset="0"/>
              </a:rPr>
              <a:t>a </a:t>
            </a:r>
            <a:r>
              <a:rPr lang="cs-CZ" altLang="cs-CZ" sz="800" b="1" dirty="0" smtClean="0">
                <a:latin typeface="Arial" charset="0"/>
              </a:rPr>
              <a:t>odolný bezkartáčový motor, </a:t>
            </a:r>
            <a:r>
              <a:rPr lang="cs-CZ" altLang="cs-CZ" sz="800" b="1" dirty="0">
                <a:latin typeface="Arial" charset="0"/>
              </a:rPr>
              <a:t>který dokáže zvýšit čisticí sílu a zároveň snížit spotřebu energie</a:t>
            </a:r>
            <a:r>
              <a:rPr lang="cs-CZ" altLang="cs-CZ" sz="800" b="1" dirty="0" smtClean="0">
                <a:latin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Dotykový 6místný </a:t>
            </a:r>
            <a:r>
              <a:rPr lang="cs-CZ" altLang="cs-CZ" sz="800" b="1" dirty="0">
                <a:latin typeface="Arial" charset="0"/>
              </a:rPr>
              <a:t>textový displej v CZ i </a:t>
            </a:r>
            <a:r>
              <a:rPr lang="cs-CZ" altLang="cs-CZ" sz="800" b="1" dirty="0" smtClean="0">
                <a:latin typeface="Arial" charset="0"/>
              </a:rPr>
              <a:t>SK</a:t>
            </a:r>
            <a:r>
              <a:rPr lang="cs-CZ" altLang="cs-CZ" sz="800" dirty="0" smtClean="0">
                <a:latin typeface="Arial" charset="0"/>
              </a:rPr>
              <a:t>; Materiál vany nerez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Samočistící filtr; </a:t>
            </a:r>
            <a:r>
              <a:rPr lang="cs-CZ" altLang="cs-CZ" sz="800" dirty="0" smtClean="0">
                <a:latin typeface="Arial" charset="0"/>
              </a:rPr>
              <a:t>Skryté topné těleso; </a:t>
            </a:r>
            <a:r>
              <a:rPr lang="cs-CZ" altLang="cs-CZ" sz="800" b="1" dirty="0" smtClean="0">
                <a:latin typeface="Arial" charset="0"/>
              </a:rPr>
              <a:t>Senzor znečištění vody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</a:t>
            </a:r>
            <a:r>
              <a:rPr lang="cs-CZ" altLang="cs-CZ" sz="800" b="1" dirty="0">
                <a:latin typeface="Arial" charset="0"/>
              </a:rPr>
              <a:t>regenerace změkčovače vody – nižší spotřeba soli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3 koše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Výklopné držáky šálku </a:t>
            </a:r>
            <a:r>
              <a:rPr lang="cs-CZ" altLang="cs-CZ" sz="800" dirty="0" smtClean="0">
                <a:latin typeface="Arial" charset="0"/>
              </a:rPr>
              <a:t>a skleniček v </a:t>
            </a:r>
            <a:r>
              <a:rPr lang="cs-CZ" altLang="cs-CZ" sz="800" dirty="0">
                <a:latin typeface="Arial" charset="0"/>
              </a:rPr>
              <a:t>horním </a:t>
            </a:r>
            <a:r>
              <a:rPr lang="cs-CZ" altLang="cs-CZ" sz="800" dirty="0" smtClean="0">
                <a:latin typeface="Arial" charset="0"/>
              </a:rPr>
              <a:t>koši, Polohování </a:t>
            </a:r>
            <a:r>
              <a:rPr lang="cs-CZ" altLang="cs-CZ" sz="800" dirty="0">
                <a:latin typeface="Arial" charset="0"/>
              </a:rPr>
              <a:t>horního </a:t>
            </a:r>
            <a:r>
              <a:rPr lang="cs-CZ" altLang="cs-CZ" sz="800" dirty="0" smtClean="0">
                <a:latin typeface="Arial" charset="0"/>
              </a:rPr>
              <a:t>koše, sklopitelné držáky </a:t>
            </a:r>
            <a:r>
              <a:rPr lang="cs-CZ" altLang="cs-CZ" sz="800" dirty="0">
                <a:latin typeface="Arial" charset="0"/>
              </a:rPr>
              <a:t>na talíře ve spodním koši, </a:t>
            </a:r>
            <a:r>
              <a:rPr lang="cs-CZ" altLang="cs-CZ" sz="800" dirty="0" smtClean="0">
                <a:latin typeface="Arial" charset="0"/>
              </a:rPr>
              <a:t>Horní výsuvný třetí koš na </a:t>
            </a:r>
            <a:r>
              <a:rPr lang="cs-CZ" altLang="cs-CZ" sz="800" dirty="0" smtClean="0">
                <a:latin typeface="Arial" charset="0"/>
              </a:rPr>
              <a:t>příbory, </a:t>
            </a:r>
            <a:r>
              <a:rPr lang="cs-CZ" altLang="cs-CZ" sz="800" b="1" dirty="0">
                <a:latin typeface="Arial" charset="0"/>
              </a:rPr>
              <a:t>Power Wash ostřikovací rameno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Ochrana proti přetečení </a:t>
            </a:r>
            <a:r>
              <a:rPr lang="cs-CZ" altLang="cs-CZ" sz="800" dirty="0" smtClean="0">
                <a:latin typeface="Arial" charset="0"/>
              </a:rPr>
              <a:t>Antioverflow, Ochrana proti úniku vody Total Water Block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381328"/>
            <a:ext cx="1755271" cy="359792"/>
          </a:xfrm>
          <a:prstGeom prst="rect">
            <a:avLst/>
          </a:prstGeom>
        </p:spPr>
      </p:pic>
      <p:sp>
        <p:nvSpPr>
          <p:cNvPr id="19" name="Obdélník 18"/>
          <p:cNvSpPr/>
          <p:nvPr/>
        </p:nvSpPr>
        <p:spPr>
          <a:xfrm>
            <a:off x="5681366" y="5057606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32002380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8059019059433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Nerez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(mm)	850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597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598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45,5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(mm)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896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640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676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(kg)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47,2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656031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788024" y="2727914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Door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Automatické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otevření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dvířek</a:t>
            </a:r>
            <a:endParaRPr lang="cs-CZ" sz="800" dirty="0">
              <a:solidFill>
                <a:schemeClr val="bg1"/>
              </a:solidFill>
            </a:endParaRPr>
          </a:p>
        </p:txBody>
      </p:sp>
      <p:cxnSp>
        <p:nvCxnSpPr>
          <p:cNvPr id="39" name="Přímá spojnice se šipkou 38"/>
          <p:cNvCxnSpPr/>
          <p:nvPr/>
        </p:nvCxnSpPr>
        <p:spPr>
          <a:xfrm>
            <a:off x="6215644" y="2806189"/>
            <a:ext cx="3600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ovéPole 40"/>
          <p:cNvSpPr txBox="1"/>
          <p:nvPr/>
        </p:nvSpPr>
        <p:spPr>
          <a:xfrm>
            <a:off x="6074959" y="28061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60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7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ál 50"/>
          <p:cNvSpPr/>
          <p:nvPr/>
        </p:nvSpPr>
        <p:spPr>
          <a:xfrm>
            <a:off x="4860032" y="186381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863818"/>
            <a:ext cx="72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včetně sušení 35 min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5" name="Ovál 54"/>
          <p:cNvSpPr/>
          <p:nvPr/>
        </p:nvSpPr>
        <p:spPr>
          <a:xfrm>
            <a:off x="4860032" y="10528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6" name="TextovéPole 55"/>
          <p:cNvSpPr txBox="1"/>
          <p:nvPr/>
        </p:nvSpPr>
        <p:spPr>
          <a:xfrm>
            <a:off x="4788024" y="1064930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aplikaci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díky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připojení přes Wifi </a:t>
            </a:r>
          </a:p>
        </p:txBody>
      </p:sp>
      <p:sp>
        <p:nvSpPr>
          <p:cNvPr id="58" name="Ovál 57"/>
          <p:cNvSpPr/>
          <p:nvPr/>
        </p:nvSpPr>
        <p:spPr>
          <a:xfrm>
            <a:off x="4860032" y="344807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4860032" y="351129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motor - vysoký výkon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ál 61"/>
          <p:cNvSpPr/>
          <p:nvPr/>
        </p:nvSpPr>
        <p:spPr>
          <a:xfrm>
            <a:off x="4861834" y="425685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861834" y="4331430"/>
            <a:ext cx="727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ADDISH - Možnost přidat nádobí 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t="9451" r="6752" b="14305"/>
          <a:stretch/>
        </p:blipFill>
        <p:spPr>
          <a:xfrm>
            <a:off x="5652040" y="2060848"/>
            <a:ext cx="1080120" cy="38326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402" y="2444653"/>
            <a:ext cx="1119846" cy="336275"/>
          </a:xfrm>
          <a:prstGeom prst="rect">
            <a:avLst/>
          </a:prstGeom>
        </p:spPr>
      </p:pic>
      <p:sp>
        <p:nvSpPr>
          <p:cNvPr id="42" name="TextovéPole 41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64" name="Obrázek 6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605" y="1088809"/>
            <a:ext cx="648000" cy="65232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032" y="4240082"/>
            <a:ext cx="792000" cy="792000"/>
          </a:xfrm>
          <a:prstGeom prst="flowChartConnector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94" y="3437328"/>
            <a:ext cx="792000" cy="792000"/>
          </a:xfrm>
          <a:prstGeom prst="flowChartConnector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69" y="2655994"/>
            <a:ext cx="792000" cy="792000"/>
          </a:xfrm>
          <a:prstGeom prst="flowChartConnector">
            <a:avLst/>
          </a:prstGeom>
        </p:spPr>
      </p:pic>
      <p:sp>
        <p:nvSpPr>
          <p:cNvPr id="60" name="Ovál 59"/>
          <p:cNvSpPr/>
          <p:nvPr/>
        </p:nvSpPr>
        <p:spPr>
          <a:xfrm>
            <a:off x="4860032" y="504083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5" name="TextovéPole 64"/>
          <p:cNvSpPr txBox="1"/>
          <p:nvPr/>
        </p:nvSpPr>
        <p:spPr>
          <a:xfrm>
            <a:off x="4849378" y="5083961"/>
            <a:ext cx="759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Ostřikovací rameno na silně znečištěné nádobí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0" t="8000" r="20601" b="6951"/>
          <a:stretch/>
        </p:blipFill>
        <p:spPr>
          <a:xfrm>
            <a:off x="5729943" y="3127507"/>
            <a:ext cx="1358218" cy="19300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12"/>
          <a:srcRect l="28739" t="17251" r="49211" b="879"/>
          <a:stretch/>
        </p:blipFill>
        <p:spPr>
          <a:xfrm>
            <a:off x="7451410" y="2007989"/>
            <a:ext cx="1552532" cy="3049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50" y="1338367"/>
            <a:ext cx="792000" cy="792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1844824"/>
            <a:ext cx="792000" cy="792000"/>
          </a:xfrm>
          <a:prstGeom prst="flowChartConnector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683" y="5805352"/>
            <a:ext cx="792000" cy="792000"/>
          </a:xfrm>
          <a:prstGeom prst="flowChartConnector">
            <a:avLst/>
          </a:prstGeom>
        </p:spPr>
      </p:pic>
      <p:sp>
        <p:nvSpPr>
          <p:cNvPr id="43" name="Ovál 42"/>
          <p:cNvSpPr/>
          <p:nvPr/>
        </p:nvSpPr>
        <p:spPr>
          <a:xfrm>
            <a:off x="4860032" y="580526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597076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Třetí koš na příbory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Obrázek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971" y="1340768"/>
            <a:ext cx="792000" cy="792000"/>
          </a:xfrm>
          <a:prstGeom prst="flowChartConnector">
            <a:avLst/>
          </a:prstGeom>
        </p:spPr>
      </p:pic>
      <p:sp>
        <p:nvSpPr>
          <p:cNvPr id="40" name="Vývojový diagram: spojnice 39"/>
          <p:cNvSpPr/>
          <p:nvPr/>
        </p:nvSpPr>
        <p:spPr>
          <a:xfrm>
            <a:off x="4067944" y="5057606"/>
            <a:ext cx="720000" cy="720000"/>
          </a:xfrm>
          <a:prstGeom prst="flowChartConnector">
            <a:avLst/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4125788" y="5243260"/>
            <a:ext cx="611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 WASH</a:t>
            </a:r>
            <a:endParaRPr lang="cs-CZ" sz="1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97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205</cp:revision>
  <cp:lastPrinted>2016-05-05T10:40:20Z</cp:lastPrinted>
  <dcterms:created xsi:type="dcterms:W3CDTF">2015-07-16T11:02:07Z</dcterms:created>
  <dcterms:modified xsi:type="dcterms:W3CDTF">2023-07-10T14:22:37Z</dcterms:modified>
</cp:coreProperties>
</file>