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166092-2C6A-EE1A-5F41-3137F37F8DAB}" v="8" dt="2022-05-30T09:31:30.2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493" autoAdjust="0"/>
    <p:restoredTop sz="94660"/>
  </p:normalViewPr>
  <p:slideViewPr>
    <p:cSldViewPr>
      <p:cViewPr varScale="1">
        <p:scale>
          <a:sx n="68" d="100"/>
          <a:sy n="68" d="100"/>
        </p:scale>
        <p:origin x="18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a Kurková" userId="S::mkurkova@candy-hoover.cz::2cc8b263-380a-4d50-af90-c9e6579a7db9" providerId="AD" clId="Web-{19166092-2C6A-EE1A-5F41-3137F37F8DAB}"/>
    <pc:docChg chg="modSld">
      <pc:chgData name="Michaela Kurková" userId="S::mkurkova@candy-hoover.cz::2cc8b263-380a-4d50-af90-c9e6579a7db9" providerId="AD" clId="Web-{19166092-2C6A-EE1A-5F41-3137F37F8DAB}" dt="2022-05-30T09:31:28.320" v="6" actId="20577"/>
      <pc:docMkLst>
        <pc:docMk/>
      </pc:docMkLst>
      <pc:sldChg chg="modSp">
        <pc:chgData name="Michaela Kurková" userId="S::mkurkova@candy-hoover.cz::2cc8b263-380a-4d50-af90-c9e6579a7db9" providerId="AD" clId="Web-{19166092-2C6A-EE1A-5F41-3137F37F8DAB}" dt="2022-05-30T09:31:28.320" v="6" actId="20577"/>
        <pc:sldMkLst>
          <pc:docMk/>
          <pc:sldMk cId="3874233977" sldId="256"/>
        </pc:sldMkLst>
        <pc:spChg chg="mod">
          <ac:chgData name="Michaela Kurková" userId="S::mkurkova@candy-hoover.cz::2cc8b263-380a-4d50-af90-c9e6579a7db9" providerId="AD" clId="Web-{19166092-2C6A-EE1A-5F41-3137F37F8DAB}" dt="2022-05-30T09:31:28.320" v="6" actId="20577"/>
          <ac:spMkLst>
            <pc:docMk/>
            <pc:sldMk cId="3874233977" sldId="256"/>
            <ac:spMk id="3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289661" y="19066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4472C4"/>
                </a:solidFill>
                <a:latin typeface="Arial" charset="0"/>
              </a:rPr>
              <a:t>HWO60SM2B9XH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Multifunkční trouba I-</a:t>
            </a:r>
            <a:r>
              <a:rPr lang="cs-CZ" altLang="cs-CZ" sz="1400" dirty="0" err="1">
                <a:latin typeface="Arial" charset="0"/>
              </a:rPr>
              <a:t>Message</a:t>
            </a:r>
            <a:r>
              <a:rPr lang="cs-CZ" altLang="cs-CZ" sz="1400" dirty="0">
                <a:latin typeface="Arial" charset="0"/>
              </a:rPr>
              <a:t> </a:t>
            </a:r>
            <a:r>
              <a:rPr lang="cs-CZ" altLang="cs-CZ" sz="1400" dirty="0" err="1">
                <a:latin typeface="Arial" charset="0"/>
              </a:rPr>
              <a:t>Series</a:t>
            </a:r>
            <a:r>
              <a:rPr lang="cs-CZ" altLang="cs-CZ" sz="1400" dirty="0">
                <a:latin typeface="Arial" charset="0"/>
              </a:rPr>
              <a:t> 2 s pravým horkým vzduchem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100" dirty="0" err="1">
                <a:latin typeface="Arial" charset="0"/>
              </a:rPr>
              <a:t>Wi-Fi+Bluetooth</a:t>
            </a:r>
            <a:r>
              <a:rPr lang="cs-CZ" altLang="cs-CZ" sz="1100" dirty="0">
                <a:latin typeface="Arial" charset="0"/>
              </a:rPr>
              <a:t>, Gril, Pyrolytické čištění, dotykový TAD displej s textovým rozhraním, Teleskopické výsuvy, Masová sonda</a:t>
            </a:r>
            <a:endParaRPr lang="cs-CZ" altLang="cs-CZ" sz="1100" dirty="0"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95138" y="883509"/>
            <a:ext cx="3946438" cy="520688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Hlavní vlastnosti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Kapacita (l) 			70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Energetická třída			A+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 err="1">
                <a:latin typeface="Arial" charset="0"/>
                <a:cs typeface="+mn-cs"/>
              </a:rPr>
              <a:t>Spotř</a:t>
            </a:r>
            <a:r>
              <a:rPr lang="cs-CZ" altLang="cs-CZ" sz="800" dirty="0">
                <a:latin typeface="Arial" charset="0"/>
                <a:cs typeface="+mn-cs"/>
              </a:rPr>
              <a:t>. en. Statický program (kWh) 		1,10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 err="1">
                <a:latin typeface="Arial" charset="0"/>
                <a:cs typeface="+mn-cs"/>
              </a:rPr>
              <a:t>Spotř</a:t>
            </a:r>
            <a:r>
              <a:rPr lang="cs-CZ" altLang="cs-CZ" sz="800" dirty="0">
                <a:latin typeface="Arial" charset="0"/>
                <a:cs typeface="+mn-cs"/>
              </a:rPr>
              <a:t>. en. Nucená ventilace (kWh) 		0,68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/>
                <a:cs typeface="Arial"/>
              </a:rPr>
              <a:t>Celkový příkon (W</a:t>
            </a:r>
            <a:r>
              <a:rPr lang="cs-CZ" altLang="cs-CZ" sz="800">
                <a:latin typeface="Arial"/>
                <a:cs typeface="Arial"/>
              </a:rPr>
              <a:t>) 			2600</a:t>
            </a:r>
            <a:endParaRPr lang="cs-CZ" altLang="cs-CZ" sz="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Maximální možná teplota (°C)		280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b="1" u="sng" dirty="0">
              <a:solidFill>
                <a:srgbClr val="FF0000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</a:rPr>
              <a:t>Programy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Statický, </a:t>
            </a:r>
            <a:r>
              <a:rPr lang="cs-CZ" altLang="cs-CZ" sz="800" dirty="0" err="1">
                <a:latin typeface="Arial" charset="0"/>
              </a:rPr>
              <a:t>Statický+ventilátor</a:t>
            </a:r>
            <a:r>
              <a:rPr lang="cs-CZ" altLang="cs-CZ" sz="800" dirty="0">
                <a:latin typeface="Arial" charset="0"/>
              </a:rPr>
              <a:t>, Gril (variabilní), </a:t>
            </a:r>
            <a:r>
              <a:rPr lang="cs-CZ" altLang="cs-CZ" sz="800" dirty="0" err="1">
                <a:latin typeface="Arial" charset="0"/>
              </a:rPr>
              <a:t>Gril+ventilátor</a:t>
            </a:r>
            <a:r>
              <a:rPr lang="cs-CZ" altLang="cs-CZ" sz="800" dirty="0">
                <a:latin typeface="Arial" charset="0"/>
              </a:rPr>
              <a:t>, Spodní ohřev, Spodní </a:t>
            </a:r>
            <a:r>
              <a:rPr lang="cs-CZ" altLang="cs-CZ" sz="800" dirty="0" err="1">
                <a:latin typeface="Arial" charset="0"/>
              </a:rPr>
              <a:t>ohřev+ventilátor</a:t>
            </a:r>
            <a:r>
              <a:rPr lang="cs-CZ" altLang="cs-CZ" sz="800" dirty="0">
                <a:latin typeface="Arial" charset="0"/>
              </a:rPr>
              <a:t>, </a:t>
            </a:r>
            <a:r>
              <a:rPr lang="cs-CZ" altLang="cs-CZ" sz="800" dirty="0" err="1">
                <a:latin typeface="Arial" charset="0"/>
              </a:rPr>
              <a:t>Multilevel</a:t>
            </a:r>
            <a:r>
              <a:rPr lang="cs-CZ" altLang="cs-CZ" sz="800" dirty="0">
                <a:latin typeface="Arial" charset="0"/>
              </a:rPr>
              <a:t> ( pravý horký vzduch).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Speciální funkce </a:t>
            </a:r>
            <a:r>
              <a:rPr lang="cs-CZ" altLang="cs-CZ" sz="800" dirty="0">
                <a:latin typeface="Arial" charset="0"/>
              </a:rPr>
              <a:t>– Kynutí, Rozmrazování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br>
              <a:rPr lang="cs-CZ" altLang="cs-CZ" sz="800" dirty="0">
                <a:solidFill>
                  <a:srgbClr val="FF0000"/>
                </a:solidFill>
                <a:latin typeface="Arial" charset="0"/>
              </a:rPr>
            </a:br>
            <a:endParaRPr lang="cs-CZ" altLang="cs-CZ" sz="800" dirty="0"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Funkce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Wi-Fi + Bluetooth  - </a:t>
            </a:r>
            <a:r>
              <a:rPr lang="cs-CZ" altLang="cs-CZ" sz="800" dirty="0">
                <a:latin typeface="Arial" charset="0"/>
              </a:rPr>
              <a:t>možnost připojení k aplikaci </a:t>
            </a:r>
            <a:r>
              <a:rPr lang="cs-CZ" altLang="cs-CZ" sz="800" b="1" dirty="0" err="1">
                <a:latin typeface="Arial" charset="0"/>
              </a:rPr>
              <a:t>hOn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a ovládání na dálk</a:t>
            </a:r>
            <a:r>
              <a:rPr lang="cs-CZ" altLang="cs-CZ" sz="800" b="1" dirty="0">
                <a:latin typeface="Arial" charset="0"/>
              </a:rPr>
              <a:t>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Funkce </a:t>
            </a:r>
            <a:r>
              <a:rPr lang="cs-CZ" altLang="cs-CZ" sz="800" b="1" dirty="0" err="1">
                <a:latin typeface="Arial" charset="0"/>
              </a:rPr>
              <a:t>Cook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b="1" dirty="0" err="1">
                <a:latin typeface="Arial" charset="0"/>
              </a:rPr>
              <a:t>with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b="1" dirty="0" err="1">
                <a:latin typeface="Arial" charset="0"/>
              </a:rPr>
              <a:t>Me</a:t>
            </a:r>
            <a:r>
              <a:rPr lang="cs-CZ" altLang="cs-CZ" sz="800" b="1" dirty="0">
                <a:latin typeface="Arial" charset="0"/>
              </a:rPr>
              <a:t> – umožňuje spravovat, ukládat a hledat nové recepty</a:t>
            </a:r>
            <a:endParaRPr lang="cs-CZ" altLang="cs-CZ" sz="800" b="1" dirty="0">
              <a:latin typeface="Arial" charset="0"/>
              <a:cs typeface="+mn-cs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Tailor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b="1" dirty="0" err="1">
                <a:latin typeface="Arial" charset="0"/>
              </a:rPr>
              <a:t>Bake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– program pro přípravu uvnitř měkkých a na povrchu křupavých pokrmů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Pyrolytické čištění - </a:t>
            </a:r>
            <a:r>
              <a:rPr lang="cs-CZ" sz="800" b="0" i="0" dirty="0">
                <a:effectLst/>
                <a:latin typeface="Arial" panose="020B0604020202020204" pitchFamily="34" charset="0"/>
              </a:rPr>
              <a:t>zahřátí trouby na teplotu dosahující téměř 430 °C, </a:t>
            </a:r>
            <a:r>
              <a:rPr lang="cs-CZ" sz="800" dirty="0">
                <a:latin typeface="Arial" panose="020B0604020202020204" pitchFamily="34" charset="0"/>
              </a:rPr>
              <a:t>p</a:t>
            </a:r>
            <a:r>
              <a:rPr lang="cs-CZ" sz="800" b="0" i="0" dirty="0">
                <a:effectLst/>
                <a:latin typeface="Arial" panose="020B0604020202020204" pitchFamily="34" charset="0"/>
              </a:rPr>
              <a:t>ři které se veškeré připečené zbytky jídla spálí na popel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Technologie </a:t>
            </a:r>
            <a:r>
              <a:rPr lang="cs-CZ" altLang="cs-CZ" sz="800" b="1" dirty="0" err="1">
                <a:latin typeface="Arial" charset="0"/>
              </a:rPr>
              <a:t>Climatech</a:t>
            </a:r>
            <a:r>
              <a:rPr lang="cs-CZ" altLang="cs-CZ" sz="800" b="1" dirty="0">
                <a:latin typeface="Arial" charset="0"/>
              </a:rPr>
              <a:t>: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cs-CZ" altLang="cs-CZ" sz="800" b="1" dirty="0">
                <a:latin typeface="Arial" charset="0"/>
              </a:rPr>
              <a:t>Soft+ </a:t>
            </a:r>
            <a:r>
              <a:rPr lang="cs-CZ" altLang="cs-CZ" sz="800" dirty="0">
                <a:latin typeface="Arial" charset="0"/>
              </a:rPr>
              <a:t>– kombinuje první fázi tradičního pečení a následně mění rychlost ventilátoru tak, aby koláče, sušenky a croissanty byly nadýchané a měkké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cs-CZ" altLang="cs-CZ" sz="800" b="1" dirty="0">
                <a:latin typeface="Arial" charset="0"/>
              </a:rPr>
              <a:t>Dvojitý gril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cs-CZ" altLang="cs-CZ" sz="800" b="1" dirty="0" err="1">
                <a:latin typeface="Arial" charset="0"/>
              </a:rPr>
              <a:t>Chef</a:t>
            </a:r>
            <a:r>
              <a:rPr lang="cs-CZ" altLang="cs-CZ" sz="800" b="1" dirty="0">
                <a:latin typeface="Arial" charset="0"/>
              </a:rPr>
              <a:t> panel</a:t>
            </a:r>
            <a:r>
              <a:rPr lang="cs-CZ" altLang="cs-CZ" sz="800" dirty="0">
                <a:latin typeface="Arial" charset="0"/>
              </a:rPr>
              <a:t> – speciální tvar ventilátoru pro optimální rozložení vzduchu a rychlý ohřev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cs-CZ" altLang="cs-CZ" sz="800" b="1" dirty="0">
                <a:latin typeface="Arial" charset="0"/>
              </a:rPr>
              <a:t>Aktivní ventilace </a:t>
            </a:r>
            <a:r>
              <a:rPr lang="cs-CZ" altLang="cs-CZ" sz="800" dirty="0">
                <a:latin typeface="Arial" charset="0"/>
              </a:rPr>
              <a:t>– zajistí konstantní vnitřní teplotu, nepřehřívání dvířek a madla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Bezpečnost</a:t>
            </a:r>
            <a:r>
              <a:rPr lang="cs-CZ" altLang="cs-CZ" sz="800" dirty="0">
                <a:latin typeface="Arial" charset="0"/>
                <a:cs typeface="+mn-cs"/>
              </a:rPr>
              <a:t>	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4</a:t>
            </a:r>
            <a:r>
              <a:rPr lang="cs-CZ" altLang="cs-CZ" sz="800" b="1" dirty="0">
                <a:latin typeface="Arial" charset="0"/>
                <a:cs typeface="+mn-cs"/>
              </a:rPr>
              <a:t> bezpečnostní skla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solidFill>
                  <a:srgbClr val="FF0000"/>
                </a:solidFill>
                <a:latin typeface="Arial" charset="0"/>
              </a:rPr>
              <a:t>			</a:t>
            </a:r>
            <a:br>
              <a:rPr lang="cs-CZ" altLang="cs-CZ" sz="800" dirty="0">
                <a:solidFill>
                  <a:srgbClr val="FF0000"/>
                </a:solidFill>
                <a:latin typeface="Arial" charset="0"/>
              </a:rPr>
            </a:br>
            <a:r>
              <a:rPr lang="cs-CZ" altLang="cs-CZ" sz="800" b="1" u="sng" dirty="0">
                <a:latin typeface="Arial" charset="0"/>
                <a:cs typeface="+mn-cs"/>
              </a:rPr>
              <a:t>Konstrukce</a:t>
            </a:r>
            <a:r>
              <a:rPr lang="cs-CZ" altLang="cs-CZ" sz="800" b="1" dirty="0">
                <a:latin typeface="Arial" charset="0"/>
                <a:cs typeface="+mn-cs"/>
              </a:rPr>
              <a:t> 			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Postranní osvětlení pro viditelnost 360°C	</a:t>
            </a:r>
            <a:r>
              <a:rPr lang="cs-CZ" altLang="cs-CZ" sz="800" dirty="0">
                <a:latin typeface="Arial" charset="0"/>
              </a:rPr>
              <a:t> 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Nerezové pojezdy pro vedení plechů		 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  <a:cs typeface="+mn-cs"/>
              </a:rPr>
              <a:t>Soft </a:t>
            </a:r>
            <a:r>
              <a:rPr lang="cs-CZ" altLang="cs-CZ" sz="800" b="1" dirty="0" err="1">
                <a:latin typeface="Arial" charset="0"/>
                <a:cs typeface="+mn-cs"/>
              </a:rPr>
              <a:t>Close</a:t>
            </a:r>
            <a:r>
              <a:rPr lang="cs-CZ" altLang="cs-CZ" sz="800" b="1" dirty="0">
                <a:latin typeface="Arial" charset="0"/>
                <a:cs typeface="+mn-cs"/>
              </a:rPr>
              <a:t> – pomalé dovírání dvířek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Kód		33703310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EAN		8059019034447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Barva		Nerez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výrobku V × Š × H (mm)	595 x 595 x 546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Čistá váha výrobku (kg)	38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balení V × Š × H (mm)	665 × 620 × 640</a:t>
            </a:r>
            <a:endParaRPr lang="cs-CZ" altLang="cs-CZ" sz="800" dirty="0"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Hmotnost s obalem (kg)	39,7</a:t>
            </a:r>
          </a:p>
        </p:txBody>
      </p:sp>
      <p:sp>
        <p:nvSpPr>
          <p:cNvPr id="50" name="TextovéPole 49"/>
          <p:cNvSpPr txBox="1"/>
          <p:nvPr/>
        </p:nvSpPr>
        <p:spPr>
          <a:xfrm>
            <a:off x="4788024" y="1916832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Bezdotyková technologie ovládání chladničky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4355976" y="2780928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4708647" y="1324161"/>
            <a:ext cx="91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Ovládání na dálku pomocí aplikace </a:t>
            </a:r>
            <a:r>
              <a:rPr lang="cs-CZ" sz="800" dirty="0" err="1">
                <a:latin typeface="Arial" panose="020B0604020202020204" pitchFamily="34" charset="0"/>
                <a:cs typeface="Arial" panose="020B0604020202020204" pitchFamily="34" charset="0"/>
              </a:rPr>
              <a:t>hOn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4784782" y="2339683"/>
            <a:ext cx="91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Funkce Soft+ pro dokonale měkké pokrmy</a:t>
            </a:r>
          </a:p>
        </p:txBody>
      </p:sp>
      <p:sp>
        <p:nvSpPr>
          <p:cNvPr id="36" name="TextovéPole 35"/>
          <p:cNvSpPr txBox="1"/>
          <p:nvPr/>
        </p:nvSpPr>
        <p:spPr>
          <a:xfrm>
            <a:off x="4752395" y="3275873"/>
            <a:ext cx="914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Postranní osvětlení pro 360°C viditelnost</a:t>
            </a:r>
          </a:p>
        </p:txBody>
      </p:sp>
      <p:pic>
        <p:nvPicPr>
          <p:cNvPr id="24" name="Obrázek 23">
            <a:extLst>
              <a:ext uri="{FF2B5EF4-FFF2-40B4-BE49-F238E27FC236}">
                <a16:creationId xmlns:a16="http://schemas.microsoft.com/office/drawing/2014/main" id="{30465F23-FF22-46EE-901E-B0690441B1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8593" y="1314782"/>
            <a:ext cx="589760" cy="626240"/>
          </a:xfrm>
          <a:prstGeom prst="rect">
            <a:avLst/>
          </a:prstGeom>
        </p:spPr>
      </p:pic>
      <p:pic>
        <p:nvPicPr>
          <p:cNvPr id="28" name="Obrázek 27">
            <a:extLst>
              <a:ext uri="{FF2B5EF4-FFF2-40B4-BE49-F238E27FC236}">
                <a16:creationId xmlns:a16="http://schemas.microsoft.com/office/drawing/2014/main" id="{4AD5A672-9D3B-4494-BFD9-E023DE19BD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2975" y="3233820"/>
            <a:ext cx="705392" cy="683188"/>
          </a:xfrm>
          <a:prstGeom prst="rect">
            <a:avLst/>
          </a:prstGeom>
        </p:spPr>
      </p:pic>
      <p:pic>
        <p:nvPicPr>
          <p:cNvPr id="40" name="Obrázek 39">
            <a:extLst>
              <a:ext uri="{FF2B5EF4-FFF2-40B4-BE49-F238E27FC236}">
                <a16:creationId xmlns:a16="http://schemas.microsoft.com/office/drawing/2014/main" id="{7F7E5044-A133-435D-8505-7BA3B6DCBB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54382" y="2283307"/>
            <a:ext cx="727358" cy="709660"/>
          </a:xfrm>
          <a:prstGeom prst="rect">
            <a:avLst/>
          </a:prstGeom>
        </p:spPr>
      </p:pic>
      <p:pic>
        <p:nvPicPr>
          <p:cNvPr id="44" name="Obrázek 43">
            <a:extLst>
              <a:ext uri="{FF2B5EF4-FFF2-40B4-BE49-F238E27FC236}">
                <a16:creationId xmlns:a16="http://schemas.microsoft.com/office/drawing/2014/main" id="{C48B6050-6194-4219-AFD9-96B169410F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78633" y="4153876"/>
            <a:ext cx="731511" cy="683188"/>
          </a:xfrm>
          <a:prstGeom prst="rect">
            <a:avLst/>
          </a:prstGeom>
        </p:spPr>
      </p:pic>
      <p:sp>
        <p:nvSpPr>
          <p:cNvPr id="46" name="TextovéPole 45">
            <a:extLst>
              <a:ext uri="{FF2B5EF4-FFF2-40B4-BE49-F238E27FC236}">
                <a16:creationId xmlns:a16="http://schemas.microsoft.com/office/drawing/2014/main" id="{38B9F9D3-E082-4EB9-AFCB-466BCAC760C4}"/>
              </a:ext>
            </a:extLst>
          </p:cNvPr>
          <p:cNvSpPr txBox="1"/>
          <p:nvPr/>
        </p:nvSpPr>
        <p:spPr>
          <a:xfrm>
            <a:off x="4798827" y="4273544"/>
            <a:ext cx="9144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Pyrolytické čištění</a:t>
            </a:r>
          </a:p>
        </p:txBody>
      </p: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F7B26AD6-8C7A-4F20-B2F2-11E44277A3C2}"/>
              </a:ext>
            </a:extLst>
          </p:cNvPr>
          <p:cNvSpPr txBox="1"/>
          <p:nvPr/>
        </p:nvSpPr>
        <p:spPr>
          <a:xfrm>
            <a:off x="95138" y="6200728"/>
            <a:ext cx="1886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u="sng" dirty="0">
                <a:solidFill>
                  <a:schemeClr val="bg1"/>
                </a:solidFill>
                <a:latin typeface="Arial" charset="0"/>
              </a:rPr>
              <a:t>Příslušenství</a:t>
            </a:r>
            <a:br>
              <a:rPr lang="cs-CZ" sz="800" dirty="0">
                <a:solidFill>
                  <a:schemeClr val="bg1"/>
                </a:solidFill>
                <a:latin typeface="Arial" charset="0"/>
              </a:rPr>
            </a:br>
            <a:r>
              <a:rPr lang="cs-CZ" sz="800" dirty="0">
                <a:solidFill>
                  <a:schemeClr val="bg1"/>
                </a:solidFill>
                <a:latin typeface="Arial" charset="0"/>
              </a:rPr>
              <a:t>1x plech – 35 mm</a:t>
            </a:r>
          </a:p>
          <a:p>
            <a:r>
              <a:rPr lang="cs-CZ" sz="800" dirty="0">
                <a:solidFill>
                  <a:schemeClr val="bg1"/>
                </a:solidFill>
                <a:latin typeface="Arial" charset="0"/>
              </a:rPr>
              <a:t>2x rošt</a:t>
            </a:r>
          </a:p>
          <a:p>
            <a:r>
              <a:rPr lang="cs-CZ" sz="800" dirty="0">
                <a:solidFill>
                  <a:schemeClr val="bg1"/>
                </a:solidFill>
                <a:latin typeface="Arial" charset="0"/>
              </a:rPr>
              <a:t>Teleskopické výsuvy</a:t>
            </a:r>
          </a:p>
          <a:p>
            <a:r>
              <a:rPr lang="cs-CZ" sz="800" dirty="0">
                <a:solidFill>
                  <a:schemeClr val="bg1"/>
                </a:solidFill>
                <a:latin typeface="Arial" charset="0"/>
              </a:rPr>
              <a:t>Masová sonda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31759226-2752-8DB0-1B2D-F70F184E156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04618" y="1297675"/>
            <a:ext cx="820965" cy="1695292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FC10373C-8B3A-1FDF-0A0C-431722A1206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81155" y="967734"/>
            <a:ext cx="2274365" cy="2259809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E4BDD46F-B67E-B2E4-86E3-8D719D19FA5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08495" y="3275873"/>
            <a:ext cx="1538795" cy="1091392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A78CB795-6A07-B6E4-A109-6A92DAE3D98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03664" y="3262419"/>
            <a:ext cx="1592939" cy="1118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1747CF-528E-4FB1-8821-D297DBD7BA7C}">
  <ds:schemaRefs>
    <ds:schemaRef ds:uri="http://schemas.openxmlformats.org/package/2006/metadata/core-properties"/>
    <ds:schemaRef ds:uri="http://purl.org/dc/dcmitype/"/>
    <ds:schemaRef ds:uri="b4af0723-3826-4aee-ba08-906e8dce3040"/>
    <ds:schemaRef ds:uri="http://purl.org/dc/terms/"/>
    <ds:schemaRef ds:uri="a09af93a-bc92-4cce-8ba3-c8fdbed82e22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2447</TotalTime>
  <Words>382</Words>
  <Application>Microsoft Office PowerPoint</Application>
  <PresentationFormat>Předvádění na obrazovce (4:3)</PresentationFormat>
  <Paragraphs>50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Michaela Kurková</cp:lastModifiedBy>
  <cp:revision>301</cp:revision>
  <cp:lastPrinted>2016-05-31T13:00:02Z</cp:lastPrinted>
  <dcterms:created xsi:type="dcterms:W3CDTF">2015-07-16T11:02:07Z</dcterms:created>
  <dcterms:modified xsi:type="dcterms:W3CDTF">2022-06-02T08:07:35Z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