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2" r:id="rId3"/>
    <p:sldId id="263" r:id="rId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36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8C20-27C7-4A5D-9333-A6BC70420939}" type="datetimeFigureOut">
              <a:rPr lang="cs-CZ" smtClean="0"/>
              <a:pPr/>
              <a:t>16.7.2015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0CF88-DCF6-4154-804A-F8BF337540D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8C20-27C7-4A5D-9333-A6BC70420939}" type="datetimeFigureOut">
              <a:rPr lang="cs-CZ" smtClean="0"/>
              <a:pPr/>
              <a:t>16.7.2015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0CF88-DCF6-4154-804A-F8BF337540D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8C20-27C7-4A5D-9333-A6BC70420939}" type="datetimeFigureOut">
              <a:rPr lang="cs-CZ" smtClean="0"/>
              <a:pPr/>
              <a:t>16.7.2015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0CF88-DCF6-4154-804A-F8BF337540D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8C20-27C7-4A5D-9333-A6BC70420939}" type="datetimeFigureOut">
              <a:rPr lang="cs-CZ" smtClean="0"/>
              <a:pPr/>
              <a:t>16.7.2015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0CF88-DCF6-4154-804A-F8BF337540D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8C20-27C7-4A5D-9333-A6BC70420939}" type="datetimeFigureOut">
              <a:rPr lang="cs-CZ" smtClean="0"/>
              <a:pPr/>
              <a:t>16.7.2015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0CF88-DCF6-4154-804A-F8BF337540D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8C20-27C7-4A5D-9333-A6BC70420939}" type="datetimeFigureOut">
              <a:rPr lang="cs-CZ" smtClean="0"/>
              <a:pPr/>
              <a:t>16.7.2015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0CF88-DCF6-4154-804A-F8BF337540D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8C20-27C7-4A5D-9333-A6BC70420939}" type="datetimeFigureOut">
              <a:rPr lang="cs-CZ" smtClean="0"/>
              <a:pPr/>
              <a:t>16.7.2015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0CF88-DCF6-4154-804A-F8BF337540D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8C20-27C7-4A5D-9333-A6BC70420939}" type="datetimeFigureOut">
              <a:rPr lang="cs-CZ" smtClean="0"/>
              <a:pPr/>
              <a:t>16.7.2015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0CF88-DCF6-4154-804A-F8BF337540D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8C20-27C7-4A5D-9333-A6BC70420939}" type="datetimeFigureOut">
              <a:rPr lang="cs-CZ" smtClean="0"/>
              <a:pPr/>
              <a:t>16.7.2015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0CF88-DCF6-4154-804A-F8BF337540D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8C20-27C7-4A5D-9333-A6BC70420939}" type="datetimeFigureOut">
              <a:rPr lang="cs-CZ" smtClean="0"/>
              <a:pPr/>
              <a:t>16.7.2015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0CF88-DCF6-4154-804A-F8BF337540D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8C20-27C7-4A5D-9333-A6BC70420939}" type="datetimeFigureOut">
              <a:rPr lang="cs-CZ" smtClean="0"/>
              <a:pPr/>
              <a:t>16.7.2015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0CF88-DCF6-4154-804A-F8BF337540D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868C20-27C7-4A5D-9333-A6BC70420939}" type="datetimeFigureOut">
              <a:rPr lang="cs-CZ" smtClean="0"/>
              <a:pPr/>
              <a:t>16.7.2015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90CF88-DCF6-4154-804A-F8BF337540D6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28" descr="RO-PORTABLE_FAN_HEATER-ATLAS_SILENCE-SO5115_FACIN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47664" y="1916832"/>
            <a:ext cx="3653097" cy="26642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8" name="Picture 21" descr="Logo Rowenta black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 flipH="1" flipV="1">
            <a:off x="179388" y="6545263"/>
            <a:ext cx="1944687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ovéPole 9"/>
          <p:cNvSpPr txBox="1"/>
          <p:nvPr/>
        </p:nvSpPr>
        <p:spPr>
          <a:xfrm>
            <a:off x="4357686" y="1142984"/>
            <a:ext cx="3857625" cy="60529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endParaRPr lang="cs-CZ" sz="1400" baseline="30000" dirty="0">
              <a:solidFill>
                <a:srgbClr val="C00000"/>
              </a:solidFill>
              <a:latin typeface="Calibri" pitchFamily="34" charset="0"/>
            </a:endParaRPr>
          </a:p>
          <a:p>
            <a:pPr eaLnBrk="0" hangingPunct="0">
              <a:spcBef>
                <a:spcPct val="50000"/>
              </a:spcBef>
              <a:defRPr/>
            </a:pPr>
            <a:endParaRPr lang="cs-CZ" sz="2400" baseline="30000" dirty="0">
              <a:solidFill>
                <a:srgbClr val="000000"/>
              </a:solidFill>
            </a:endParaRP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5076056" y="836712"/>
            <a:ext cx="3712496" cy="44280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531813" lvl="0" indent="-274638" eaLnBrk="0" fontAlgn="base" hangingPunct="0">
              <a:spcBef>
                <a:spcPct val="0"/>
              </a:spcBef>
              <a:spcAft>
                <a:spcPct val="0"/>
              </a:spcAft>
              <a:buClr>
                <a:srgbClr val="CE1111"/>
              </a:buClr>
              <a:buSzPct val="50000"/>
              <a:buFont typeface="Arial" pitchFamily="34" charset="0"/>
              <a:buChar char="•"/>
              <a:defRPr/>
            </a:pPr>
            <a:r>
              <a:rPr lang="cs-CZ" sz="1600" dirty="0" smtClean="0">
                <a:solidFill>
                  <a:srgbClr val="8E8581"/>
                </a:solidFill>
              </a:rPr>
              <a:t>Tichý a výkonný</a:t>
            </a:r>
          </a:p>
          <a:p>
            <a:pPr marL="531813" lvl="0" indent="-274638" eaLnBrk="0" fontAlgn="base" hangingPunct="0">
              <a:spcBef>
                <a:spcPct val="0"/>
              </a:spcBef>
              <a:spcAft>
                <a:spcPct val="0"/>
              </a:spcAft>
              <a:buClr>
                <a:srgbClr val="CE1111"/>
              </a:buClr>
              <a:buSzPct val="50000"/>
              <a:buFont typeface="Arial" pitchFamily="34" charset="0"/>
              <a:buChar char="•"/>
              <a:defRPr/>
            </a:pPr>
            <a:r>
              <a:rPr lang="cs-CZ" sz="1600" dirty="0" smtClean="0">
                <a:solidFill>
                  <a:srgbClr val="8E8581"/>
                </a:solidFill>
              </a:rPr>
              <a:t>Unikátní diskrétní  design (výška pouhých 11 cm) vhodný do každého prostoru </a:t>
            </a:r>
          </a:p>
          <a:p>
            <a:pPr marL="531813" lvl="0" indent="-274638" eaLnBrk="0" fontAlgn="base" hangingPunct="0">
              <a:spcBef>
                <a:spcPct val="0"/>
              </a:spcBef>
              <a:spcAft>
                <a:spcPct val="0"/>
              </a:spcAft>
              <a:buClr>
                <a:srgbClr val="CE1111"/>
              </a:buClr>
              <a:buSzPct val="50000"/>
              <a:buFont typeface="Arial" pitchFamily="34" charset="0"/>
              <a:buChar char="•"/>
              <a:defRPr/>
            </a:pPr>
            <a:r>
              <a:rPr lang="cs-CZ" sz="1600" dirty="0" smtClean="0">
                <a:solidFill>
                  <a:srgbClr val="8E8581"/>
                </a:solidFill>
              </a:rPr>
              <a:t>Multifunkční – možnost chlazení studeným vzduchem, Nízká hlučnost</a:t>
            </a:r>
          </a:p>
          <a:p>
            <a:pPr marL="531813" lvl="0" indent="-274638" eaLnBrk="0" fontAlgn="base" hangingPunct="0">
              <a:spcBef>
                <a:spcPct val="0"/>
              </a:spcBef>
              <a:spcAft>
                <a:spcPct val="0"/>
              </a:spcAft>
              <a:buClr>
                <a:srgbClr val="CE1111"/>
              </a:buClr>
              <a:buSzPct val="50000"/>
              <a:buFont typeface="Arial" pitchFamily="34" charset="0"/>
              <a:buChar char="•"/>
              <a:defRPr/>
            </a:pPr>
            <a:r>
              <a:rPr lang="cs-CZ" sz="1600" dirty="0" smtClean="0">
                <a:solidFill>
                  <a:srgbClr val="8E8581"/>
                </a:solidFill>
              </a:rPr>
              <a:t>Vysoký výkon</a:t>
            </a:r>
          </a:p>
          <a:p>
            <a:pPr marL="531813" lvl="0" indent="-274638" eaLnBrk="0" fontAlgn="base" hangingPunct="0">
              <a:spcBef>
                <a:spcPct val="0"/>
              </a:spcBef>
              <a:spcAft>
                <a:spcPct val="0"/>
              </a:spcAft>
              <a:buClr>
                <a:srgbClr val="CE1111"/>
              </a:buClr>
              <a:buSzPct val="50000"/>
              <a:buFont typeface="Arial" pitchFamily="34" charset="0"/>
              <a:buChar char="•"/>
              <a:defRPr/>
            </a:pPr>
            <a:r>
              <a:rPr lang="cs-CZ" sz="1600" dirty="0" smtClean="0">
                <a:solidFill>
                  <a:srgbClr val="8E8581"/>
                </a:solidFill>
              </a:rPr>
              <a:t>Jednoduchá manipulace a transport </a:t>
            </a:r>
          </a:p>
          <a:p>
            <a:pPr marL="531813" lvl="0" indent="-274638" eaLnBrk="0" fontAlgn="base" hangingPunct="0">
              <a:spcBef>
                <a:spcPct val="0"/>
              </a:spcBef>
              <a:spcAft>
                <a:spcPct val="0"/>
              </a:spcAft>
              <a:buClr>
                <a:srgbClr val="CE1111"/>
              </a:buClr>
              <a:buSzPct val="50000"/>
              <a:buFont typeface="Arial" pitchFamily="34" charset="0"/>
              <a:buChar char="•"/>
              <a:defRPr/>
            </a:pPr>
            <a:endParaRPr lang="cs-CZ" sz="1600" dirty="0" smtClean="0">
              <a:solidFill>
                <a:srgbClr val="8E8581"/>
              </a:solidFill>
            </a:endParaRPr>
          </a:p>
          <a:p>
            <a:pPr marL="531813" lvl="0" indent="-274638" eaLnBrk="0" fontAlgn="base" hangingPunct="0">
              <a:spcBef>
                <a:spcPct val="0"/>
              </a:spcBef>
              <a:spcAft>
                <a:spcPct val="0"/>
              </a:spcAft>
              <a:buClr>
                <a:srgbClr val="CE1111"/>
              </a:buClr>
              <a:buSzPct val="50000"/>
              <a:buFont typeface="Arial" pitchFamily="34" charset="0"/>
              <a:buChar char="•"/>
              <a:defRPr/>
            </a:pPr>
            <a:r>
              <a:rPr lang="cs-CZ" sz="1600" dirty="0" smtClean="0">
                <a:solidFill>
                  <a:srgbClr val="8E8581"/>
                </a:solidFill>
              </a:rPr>
              <a:t>Termostat s </a:t>
            </a:r>
            <a:r>
              <a:rPr lang="cs-CZ" sz="1600" dirty="0" err="1" smtClean="0">
                <a:solidFill>
                  <a:srgbClr val="8E8581"/>
                </a:solidFill>
              </a:rPr>
              <a:t>protizámrazovou</a:t>
            </a:r>
            <a:r>
              <a:rPr lang="cs-CZ" sz="1600" dirty="0" smtClean="0">
                <a:solidFill>
                  <a:srgbClr val="8E8581"/>
                </a:solidFill>
              </a:rPr>
              <a:t> pojistkou </a:t>
            </a:r>
          </a:p>
          <a:p>
            <a:pPr marL="531813" lvl="0" indent="-274638" eaLnBrk="0" fontAlgn="base" hangingPunct="0">
              <a:spcBef>
                <a:spcPct val="0"/>
              </a:spcBef>
              <a:spcAft>
                <a:spcPct val="0"/>
              </a:spcAft>
              <a:buClr>
                <a:srgbClr val="CE1111"/>
              </a:buClr>
              <a:buSzPct val="50000"/>
              <a:buFont typeface="Arial" pitchFamily="34" charset="0"/>
              <a:buChar char="•"/>
              <a:defRPr/>
            </a:pPr>
            <a:r>
              <a:rPr lang="cs-CZ" sz="1600" dirty="0" smtClean="0">
                <a:solidFill>
                  <a:srgbClr val="8E8581"/>
                </a:solidFill>
              </a:rPr>
              <a:t>Program s nízkou hlučností (51 dB)</a:t>
            </a:r>
          </a:p>
          <a:p>
            <a:pPr marL="531813" lvl="0" indent="-274638" eaLnBrk="0" fontAlgn="base" hangingPunct="0">
              <a:spcBef>
                <a:spcPct val="0"/>
              </a:spcBef>
              <a:spcAft>
                <a:spcPct val="0"/>
              </a:spcAft>
              <a:buClr>
                <a:srgbClr val="CE1111"/>
              </a:buClr>
              <a:buSzPct val="50000"/>
              <a:buFont typeface="Arial" pitchFamily="34" charset="0"/>
              <a:buChar char="•"/>
              <a:defRPr/>
            </a:pPr>
            <a:r>
              <a:rPr lang="cs-CZ" sz="1600" dirty="0" smtClean="0">
                <a:solidFill>
                  <a:srgbClr val="8E8581"/>
                </a:solidFill>
              </a:rPr>
              <a:t>2 pozice nastavení: 1200/2400W</a:t>
            </a:r>
          </a:p>
          <a:p>
            <a:pPr marL="531813" lvl="0" indent="-274638" eaLnBrk="0" fontAlgn="base" hangingPunct="0">
              <a:spcBef>
                <a:spcPct val="0"/>
              </a:spcBef>
              <a:spcAft>
                <a:spcPct val="0"/>
              </a:spcAft>
              <a:buClr>
                <a:srgbClr val="CE1111"/>
              </a:buClr>
              <a:buSzPct val="50000"/>
              <a:buFont typeface="Arial" pitchFamily="34" charset="0"/>
              <a:buChar char="•"/>
              <a:defRPr/>
            </a:pPr>
            <a:r>
              <a:rPr lang="cs-CZ" sz="1600" dirty="0" smtClean="0">
                <a:solidFill>
                  <a:srgbClr val="8E8581"/>
                </a:solidFill>
              </a:rPr>
              <a:t>Držadlo na přenášení</a:t>
            </a:r>
          </a:p>
          <a:p>
            <a:pPr marL="531813" lvl="0" indent="-274638" eaLnBrk="0" fontAlgn="base" hangingPunct="0">
              <a:spcBef>
                <a:spcPct val="0"/>
              </a:spcBef>
              <a:spcAft>
                <a:spcPct val="0"/>
              </a:spcAft>
              <a:buClr>
                <a:srgbClr val="CE1111"/>
              </a:buClr>
              <a:buSzPct val="50000"/>
              <a:buFont typeface="Arial" pitchFamily="34" charset="0"/>
              <a:buChar char="•"/>
              <a:defRPr/>
            </a:pPr>
            <a:r>
              <a:rPr lang="cs-CZ" sz="1600" dirty="0" smtClean="0">
                <a:solidFill>
                  <a:srgbClr val="8E8581"/>
                </a:solidFill>
              </a:rPr>
              <a:t>Černá barva</a:t>
            </a:r>
            <a:endParaRPr kumimoji="0" lang="cs-CZ" sz="2800" i="0" u="none" strike="noStrike" kern="1200" cap="none" spc="0" normalizeH="0" baseline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21" name="Text Box 4"/>
          <p:cNvSpPr txBox="1">
            <a:spLocks noChangeArrowheads="1"/>
          </p:cNvSpPr>
          <p:nvPr/>
        </p:nvSpPr>
        <p:spPr bwMode="auto">
          <a:xfrm>
            <a:off x="1259632" y="0"/>
            <a:ext cx="7884368" cy="369332"/>
          </a:xfrm>
          <a:prstGeom prst="rect">
            <a:avLst/>
          </a:prstGeom>
          <a:solidFill>
            <a:schemeClr val="bg1">
              <a:lumMod val="5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cs-CZ" b="1" dirty="0" smtClean="0">
                <a:solidFill>
                  <a:schemeClr val="bg1"/>
                </a:solidFill>
                <a:latin typeface="Verdana" pitchFamily="34" charset="0"/>
              </a:rPr>
              <a:t>Ohřívač/ventilátor </a:t>
            </a:r>
            <a:r>
              <a:rPr lang="cs-CZ" b="1" dirty="0" err="1" smtClean="0">
                <a:solidFill>
                  <a:schemeClr val="bg1"/>
                </a:solidFill>
                <a:latin typeface="Verdana" pitchFamily="34" charset="0"/>
              </a:rPr>
              <a:t>Rowenta</a:t>
            </a:r>
            <a:r>
              <a:rPr lang="cs-CZ" b="1" dirty="0" smtClean="0">
                <a:solidFill>
                  <a:schemeClr val="bg1"/>
                </a:solidFill>
                <a:latin typeface="Verdana" pitchFamily="34" charset="0"/>
              </a:rPr>
              <a:t> ATLAS SILENCE SO5115</a:t>
            </a:r>
            <a:endParaRPr lang="cs-CZ" b="1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25" name="Line 15"/>
          <p:cNvSpPr>
            <a:spLocks noChangeShapeType="1"/>
          </p:cNvSpPr>
          <p:nvPr/>
        </p:nvSpPr>
        <p:spPr bwMode="auto">
          <a:xfrm>
            <a:off x="1259632" y="0"/>
            <a:ext cx="0" cy="6309320"/>
          </a:xfrm>
          <a:prstGeom prst="line">
            <a:avLst/>
          </a:prstGeom>
          <a:noFill/>
          <a:ln w="28575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/>
          <a:lstStyle/>
          <a:p>
            <a:pPr eaLnBrk="0" hangingPunct="0">
              <a:spcBef>
                <a:spcPct val="50000"/>
              </a:spcBef>
            </a:pPr>
            <a:endParaRPr lang="cs-CZ" sz="2400" baseline="30000" dirty="0">
              <a:solidFill>
                <a:srgbClr val="000000"/>
              </a:solidFill>
            </a:endParaRPr>
          </a:p>
        </p:txBody>
      </p:sp>
      <p:pic>
        <p:nvPicPr>
          <p:cNvPr id="26" name="Picture 2" descr="image00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224136" cy="1573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1484784"/>
            <a:ext cx="971831" cy="4902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Image 28" descr="RO-PORTABLE_FAN_HEATER-ATLAS_SILENCE-SO5115_FACIN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3196" y="3767924"/>
            <a:ext cx="740412" cy="54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28" descr="RO-PORTABLE_FAN_HEATER-ATLAS_SILENCE-SO5115_FACIN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47664" y="1916832"/>
            <a:ext cx="3653097" cy="26642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8" name="Picture 21" descr="Logo Rowenta black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 flipH="1" flipV="1">
            <a:off x="179388" y="6545263"/>
            <a:ext cx="1944687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ovéPole 9"/>
          <p:cNvSpPr txBox="1"/>
          <p:nvPr/>
        </p:nvSpPr>
        <p:spPr>
          <a:xfrm>
            <a:off x="4357686" y="1142984"/>
            <a:ext cx="3857625" cy="60529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endParaRPr lang="cs-CZ" sz="1400" baseline="30000" dirty="0">
              <a:solidFill>
                <a:srgbClr val="C00000"/>
              </a:solidFill>
              <a:latin typeface="Calibri" pitchFamily="34" charset="0"/>
            </a:endParaRPr>
          </a:p>
          <a:p>
            <a:pPr eaLnBrk="0" hangingPunct="0">
              <a:spcBef>
                <a:spcPct val="50000"/>
              </a:spcBef>
              <a:defRPr/>
            </a:pPr>
            <a:endParaRPr lang="cs-CZ" sz="2400" baseline="30000" dirty="0">
              <a:solidFill>
                <a:srgbClr val="000000"/>
              </a:solidFill>
            </a:endParaRP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5076056" y="836712"/>
            <a:ext cx="3712496" cy="44280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531813" lvl="0" indent="-274638" eaLnBrk="0" fontAlgn="base" hangingPunct="0">
              <a:spcBef>
                <a:spcPct val="0"/>
              </a:spcBef>
              <a:spcAft>
                <a:spcPct val="0"/>
              </a:spcAft>
              <a:buClr>
                <a:srgbClr val="CE1111"/>
              </a:buClr>
              <a:buSzPct val="50000"/>
              <a:buFont typeface="Arial" pitchFamily="34" charset="0"/>
              <a:buChar char="•"/>
              <a:defRPr/>
            </a:pPr>
            <a:r>
              <a:rPr lang="cs-CZ" sz="1600" dirty="0" smtClean="0">
                <a:solidFill>
                  <a:srgbClr val="8E8581"/>
                </a:solidFill>
              </a:rPr>
              <a:t>tichý a výkonný</a:t>
            </a:r>
          </a:p>
          <a:p>
            <a:pPr marL="531813" lvl="0" indent="-274638" eaLnBrk="0" fontAlgn="base" hangingPunct="0">
              <a:spcBef>
                <a:spcPct val="0"/>
              </a:spcBef>
              <a:spcAft>
                <a:spcPct val="0"/>
              </a:spcAft>
              <a:buClr>
                <a:srgbClr val="CE1111"/>
              </a:buClr>
              <a:buSzPct val="50000"/>
              <a:buFont typeface="Arial" pitchFamily="34" charset="0"/>
              <a:buChar char="•"/>
              <a:defRPr/>
            </a:pPr>
            <a:r>
              <a:rPr lang="cs-CZ" sz="1600" dirty="0" err="1" smtClean="0">
                <a:solidFill>
                  <a:srgbClr val="8E8581"/>
                </a:solidFill>
              </a:rPr>
              <a:t>unikátny</a:t>
            </a:r>
            <a:r>
              <a:rPr lang="cs-CZ" sz="1600" dirty="0" smtClean="0">
                <a:solidFill>
                  <a:srgbClr val="8E8581"/>
                </a:solidFill>
              </a:rPr>
              <a:t> </a:t>
            </a:r>
            <a:r>
              <a:rPr lang="cs-CZ" sz="1600" dirty="0" err="1" smtClean="0">
                <a:solidFill>
                  <a:srgbClr val="8E8581"/>
                </a:solidFill>
              </a:rPr>
              <a:t>diskrétny</a:t>
            </a:r>
            <a:r>
              <a:rPr lang="cs-CZ" sz="1600" dirty="0" smtClean="0">
                <a:solidFill>
                  <a:srgbClr val="8E8581"/>
                </a:solidFill>
              </a:rPr>
              <a:t> dizajn (výška len 11 cm) vhodný do každého </a:t>
            </a:r>
            <a:r>
              <a:rPr lang="cs-CZ" sz="1600" dirty="0" err="1" smtClean="0">
                <a:solidFill>
                  <a:srgbClr val="8E8581"/>
                </a:solidFill>
              </a:rPr>
              <a:t>priestoru</a:t>
            </a:r>
            <a:endParaRPr lang="cs-CZ" sz="1600" dirty="0" smtClean="0">
              <a:solidFill>
                <a:srgbClr val="8E8581"/>
              </a:solidFill>
            </a:endParaRPr>
          </a:p>
          <a:p>
            <a:pPr marL="531813" lvl="0" indent="-274638" eaLnBrk="0" fontAlgn="base" hangingPunct="0">
              <a:spcBef>
                <a:spcPct val="0"/>
              </a:spcBef>
              <a:spcAft>
                <a:spcPct val="0"/>
              </a:spcAft>
              <a:buClr>
                <a:srgbClr val="CE1111"/>
              </a:buClr>
              <a:buSzPct val="50000"/>
              <a:buFont typeface="Arial" pitchFamily="34" charset="0"/>
              <a:buChar char="•"/>
              <a:defRPr/>
            </a:pPr>
            <a:r>
              <a:rPr lang="cs-CZ" sz="1600" dirty="0" err="1" smtClean="0">
                <a:solidFill>
                  <a:srgbClr val="8E8581"/>
                </a:solidFill>
              </a:rPr>
              <a:t>multifunkčný</a:t>
            </a:r>
            <a:r>
              <a:rPr lang="cs-CZ" sz="1600" dirty="0" smtClean="0">
                <a:solidFill>
                  <a:srgbClr val="8E8581"/>
                </a:solidFill>
              </a:rPr>
              <a:t> - </a:t>
            </a:r>
            <a:r>
              <a:rPr lang="cs-CZ" sz="1600" dirty="0" err="1" smtClean="0">
                <a:solidFill>
                  <a:srgbClr val="8E8581"/>
                </a:solidFill>
              </a:rPr>
              <a:t>možnosť</a:t>
            </a:r>
            <a:r>
              <a:rPr lang="cs-CZ" sz="1600" dirty="0" smtClean="0">
                <a:solidFill>
                  <a:srgbClr val="8E8581"/>
                </a:solidFill>
              </a:rPr>
              <a:t> </a:t>
            </a:r>
            <a:r>
              <a:rPr lang="cs-CZ" sz="1600" dirty="0" err="1" smtClean="0">
                <a:solidFill>
                  <a:srgbClr val="8E8581"/>
                </a:solidFill>
              </a:rPr>
              <a:t>chladenia</a:t>
            </a:r>
            <a:r>
              <a:rPr lang="cs-CZ" sz="1600" dirty="0" smtClean="0">
                <a:solidFill>
                  <a:srgbClr val="8E8581"/>
                </a:solidFill>
              </a:rPr>
              <a:t> studeným </a:t>
            </a:r>
            <a:r>
              <a:rPr lang="cs-CZ" sz="1600" dirty="0" err="1" smtClean="0">
                <a:solidFill>
                  <a:srgbClr val="8E8581"/>
                </a:solidFill>
              </a:rPr>
              <a:t>vzduchom</a:t>
            </a:r>
            <a:r>
              <a:rPr lang="cs-CZ" sz="1600" dirty="0" smtClean="0">
                <a:solidFill>
                  <a:srgbClr val="8E8581"/>
                </a:solidFill>
              </a:rPr>
              <a:t>, </a:t>
            </a:r>
            <a:r>
              <a:rPr lang="cs-CZ" sz="1600" dirty="0" err="1" smtClean="0">
                <a:solidFill>
                  <a:srgbClr val="8E8581"/>
                </a:solidFill>
              </a:rPr>
              <a:t>Nízka</a:t>
            </a:r>
            <a:r>
              <a:rPr lang="cs-CZ" sz="1600" dirty="0" smtClean="0">
                <a:solidFill>
                  <a:srgbClr val="8E8581"/>
                </a:solidFill>
              </a:rPr>
              <a:t> </a:t>
            </a:r>
            <a:r>
              <a:rPr lang="cs-CZ" sz="1600" dirty="0" err="1" smtClean="0">
                <a:solidFill>
                  <a:srgbClr val="8E8581"/>
                </a:solidFill>
              </a:rPr>
              <a:t>hlučnosť</a:t>
            </a:r>
            <a:endParaRPr lang="cs-CZ" sz="1600" dirty="0" smtClean="0">
              <a:solidFill>
                <a:srgbClr val="8E8581"/>
              </a:solidFill>
            </a:endParaRPr>
          </a:p>
          <a:p>
            <a:pPr marL="531813" lvl="0" indent="-274638" eaLnBrk="0" fontAlgn="base" hangingPunct="0">
              <a:spcBef>
                <a:spcPct val="0"/>
              </a:spcBef>
              <a:spcAft>
                <a:spcPct val="0"/>
              </a:spcAft>
              <a:buClr>
                <a:srgbClr val="CE1111"/>
              </a:buClr>
              <a:buSzPct val="50000"/>
              <a:buFont typeface="Arial" pitchFamily="34" charset="0"/>
              <a:buChar char="•"/>
              <a:defRPr/>
            </a:pPr>
            <a:r>
              <a:rPr lang="cs-CZ" sz="1600" dirty="0" smtClean="0">
                <a:solidFill>
                  <a:srgbClr val="8E8581"/>
                </a:solidFill>
              </a:rPr>
              <a:t>vysoký výkon</a:t>
            </a:r>
          </a:p>
          <a:p>
            <a:pPr marL="531813" lvl="0" indent="-274638" eaLnBrk="0" fontAlgn="base" hangingPunct="0">
              <a:spcBef>
                <a:spcPct val="0"/>
              </a:spcBef>
              <a:spcAft>
                <a:spcPct val="0"/>
              </a:spcAft>
              <a:buClr>
                <a:srgbClr val="CE1111"/>
              </a:buClr>
              <a:buSzPct val="50000"/>
              <a:buFont typeface="Arial" pitchFamily="34" charset="0"/>
              <a:buChar char="•"/>
              <a:defRPr/>
            </a:pPr>
            <a:r>
              <a:rPr lang="cs-CZ" sz="1600" dirty="0" smtClean="0">
                <a:solidFill>
                  <a:srgbClr val="8E8581"/>
                </a:solidFill>
              </a:rPr>
              <a:t>Jednoduchá </a:t>
            </a:r>
            <a:r>
              <a:rPr lang="cs-CZ" sz="1600" dirty="0" err="1" smtClean="0">
                <a:solidFill>
                  <a:srgbClr val="8E8581"/>
                </a:solidFill>
              </a:rPr>
              <a:t>manipulácia</a:t>
            </a:r>
            <a:r>
              <a:rPr lang="cs-CZ" sz="1600" dirty="0" smtClean="0">
                <a:solidFill>
                  <a:srgbClr val="8E8581"/>
                </a:solidFill>
              </a:rPr>
              <a:t> a transport</a:t>
            </a:r>
          </a:p>
          <a:p>
            <a:pPr marL="531813" lvl="0" indent="-274638" eaLnBrk="0" fontAlgn="base" hangingPunct="0">
              <a:spcBef>
                <a:spcPct val="0"/>
              </a:spcBef>
              <a:spcAft>
                <a:spcPct val="0"/>
              </a:spcAft>
              <a:buClr>
                <a:srgbClr val="CE1111"/>
              </a:buClr>
              <a:buSzPct val="50000"/>
              <a:buFont typeface="Arial" pitchFamily="34" charset="0"/>
              <a:buChar char="•"/>
              <a:defRPr/>
            </a:pPr>
            <a:endParaRPr lang="cs-CZ" sz="1600" dirty="0" smtClean="0">
              <a:solidFill>
                <a:srgbClr val="8E8581"/>
              </a:solidFill>
            </a:endParaRPr>
          </a:p>
          <a:p>
            <a:pPr marL="531813" lvl="0" indent="-274638" eaLnBrk="0" fontAlgn="base" hangingPunct="0">
              <a:spcBef>
                <a:spcPct val="0"/>
              </a:spcBef>
              <a:spcAft>
                <a:spcPct val="0"/>
              </a:spcAft>
              <a:buClr>
                <a:srgbClr val="CE1111"/>
              </a:buClr>
              <a:buSzPct val="50000"/>
              <a:buFont typeface="Arial" pitchFamily="34" charset="0"/>
              <a:buChar char="•"/>
              <a:defRPr/>
            </a:pPr>
            <a:r>
              <a:rPr lang="cs-CZ" sz="1600" dirty="0" smtClean="0">
                <a:solidFill>
                  <a:srgbClr val="8E8581"/>
                </a:solidFill>
              </a:rPr>
              <a:t>Termostat </a:t>
            </a:r>
            <a:r>
              <a:rPr lang="cs-CZ" sz="1600" dirty="0" smtClean="0">
                <a:solidFill>
                  <a:srgbClr val="8E8581"/>
                </a:solidFill>
              </a:rPr>
              <a:t>s </a:t>
            </a:r>
            <a:r>
              <a:rPr lang="cs-CZ" sz="1600" dirty="0" err="1" smtClean="0">
                <a:solidFill>
                  <a:srgbClr val="8E8581"/>
                </a:solidFill>
              </a:rPr>
              <a:t>protizámrazovou</a:t>
            </a:r>
            <a:r>
              <a:rPr lang="cs-CZ" sz="1600" dirty="0" smtClean="0">
                <a:solidFill>
                  <a:srgbClr val="8E8581"/>
                </a:solidFill>
              </a:rPr>
              <a:t> </a:t>
            </a:r>
            <a:r>
              <a:rPr lang="cs-CZ" sz="1600" dirty="0" err="1" smtClean="0">
                <a:solidFill>
                  <a:srgbClr val="8E8581"/>
                </a:solidFill>
              </a:rPr>
              <a:t>poistkou</a:t>
            </a:r>
            <a:endParaRPr lang="cs-CZ" sz="1600" dirty="0" smtClean="0">
              <a:solidFill>
                <a:srgbClr val="8E8581"/>
              </a:solidFill>
            </a:endParaRPr>
          </a:p>
          <a:p>
            <a:pPr marL="531813" lvl="0" indent="-274638" eaLnBrk="0" fontAlgn="base" hangingPunct="0">
              <a:spcBef>
                <a:spcPct val="0"/>
              </a:spcBef>
              <a:spcAft>
                <a:spcPct val="0"/>
              </a:spcAft>
              <a:buClr>
                <a:srgbClr val="CE1111"/>
              </a:buClr>
              <a:buSzPct val="50000"/>
              <a:buFont typeface="Arial" pitchFamily="34" charset="0"/>
              <a:buChar char="•"/>
              <a:defRPr/>
            </a:pPr>
            <a:r>
              <a:rPr lang="cs-CZ" sz="1600" dirty="0" smtClean="0">
                <a:solidFill>
                  <a:srgbClr val="8E8581"/>
                </a:solidFill>
              </a:rPr>
              <a:t>Program s nízkou </a:t>
            </a:r>
            <a:r>
              <a:rPr lang="cs-CZ" sz="1600" dirty="0" err="1" smtClean="0">
                <a:solidFill>
                  <a:srgbClr val="8E8581"/>
                </a:solidFill>
              </a:rPr>
              <a:t>hlučnosťou</a:t>
            </a:r>
            <a:r>
              <a:rPr lang="cs-CZ" sz="1600" dirty="0" smtClean="0">
                <a:solidFill>
                  <a:srgbClr val="8E8581"/>
                </a:solidFill>
              </a:rPr>
              <a:t> (51 dB)</a:t>
            </a:r>
          </a:p>
          <a:p>
            <a:pPr marL="531813" lvl="0" indent="-274638" eaLnBrk="0" fontAlgn="base" hangingPunct="0">
              <a:spcBef>
                <a:spcPct val="0"/>
              </a:spcBef>
              <a:spcAft>
                <a:spcPct val="0"/>
              </a:spcAft>
              <a:buClr>
                <a:srgbClr val="CE1111"/>
              </a:buClr>
              <a:buSzPct val="50000"/>
              <a:buFont typeface="Arial" pitchFamily="34" charset="0"/>
              <a:buChar char="•"/>
              <a:defRPr/>
            </a:pPr>
            <a:r>
              <a:rPr lang="cs-CZ" sz="1600" dirty="0" smtClean="0">
                <a:solidFill>
                  <a:srgbClr val="8E8581"/>
                </a:solidFill>
              </a:rPr>
              <a:t>2 </a:t>
            </a:r>
            <a:r>
              <a:rPr lang="cs-CZ" sz="1600" dirty="0" err="1" smtClean="0">
                <a:solidFill>
                  <a:srgbClr val="8E8581"/>
                </a:solidFill>
              </a:rPr>
              <a:t>pozície</a:t>
            </a:r>
            <a:r>
              <a:rPr lang="cs-CZ" sz="1600" dirty="0" smtClean="0">
                <a:solidFill>
                  <a:srgbClr val="8E8581"/>
                </a:solidFill>
              </a:rPr>
              <a:t> </a:t>
            </a:r>
            <a:r>
              <a:rPr lang="cs-CZ" sz="1600" dirty="0" err="1" smtClean="0">
                <a:solidFill>
                  <a:srgbClr val="8E8581"/>
                </a:solidFill>
              </a:rPr>
              <a:t>nastavenia</a:t>
            </a:r>
            <a:r>
              <a:rPr lang="cs-CZ" sz="1600" dirty="0" smtClean="0">
                <a:solidFill>
                  <a:srgbClr val="8E8581"/>
                </a:solidFill>
              </a:rPr>
              <a:t>: 1200 / 2400W</a:t>
            </a:r>
          </a:p>
          <a:p>
            <a:pPr marL="531813" lvl="0" indent="-274638" eaLnBrk="0" fontAlgn="base" hangingPunct="0">
              <a:spcBef>
                <a:spcPct val="0"/>
              </a:spcBef>
              <a:spcAft>
                <a:spcPct val="0"/>
              </a:spcAft>
              <a:buClr>
                <a:srgbClr val="CE1111"/>
              </a:buClr>
              <a:buSzPct val="50000"/>
              <a:buFont typeface="Arial" pitchFamily="34" charset="0"/>
              <a:buChar char="•"/>
              <a:defRPr/>
            </a:pPr>
            <a:r>
              <a:rPr lang="cs-CZ" sz="1600" dirty="0" smtClean="0">
                <a:solidFill>
                  <a:srgbClr val="8E8581"/>
                </a:solidFill>
              </a:rPr>
              <a:t>Držadlo na </a:t>
            </a:r>
            <a:r>
              <a:rPr lang="cs-CZ" sz="1600" dirty="0" err="1" smtClean="0">
                <a:solidFill>
                  <a:srgbClr val="8E8581"/>
                </a:solidFill>
              </a:rPr>
              <a:t>prenášanie</a:t>
            </a:r>
            <a:endParaRPr lang="cs-CZ" sz="1600" dirty="0" smtClean="0">
              <a:solidFill>
                <a:srgbClr val="8E8581"/>
              </a:solidFill>
            </a:endParaRPr>
          </a:p>
          <a:p>
            <a:pPr marL="531813" lvl="0" indent="-274638" eaLnBrk="0" fontAlgn="base" hangingPunct="0">
              <a:spcBef>
                <a:spcPct val="0"/>
              </a:spcBef>
              <a:spcAft>
                <a:spcPct val="0"/>
              </a:spcAft>
              <a:buClr>
                <a:srgbClr val="CE1111"/>
              </a:buClr>
              <a:buSzPct val="50000"/>
              <a:buFont typeface="Arial" pitchFamily="34" charset="0"/>
              <a:buChar char="•"/>
              <a:defRPr/>
            </a:pPr>
            <a:r>
              <a:rPr lang="cs-CZ" sz="1600" dirty="0" err="1" smtClean="0">
                <a:solidFill>
                  <a:srgbClr val="8E8581"/>
                </a:solidFill>
              </a:rPr>
              <a:t>čierna</a:t>
            </a:r>
            <a:r>
              <a:rPr lang="cs-CZ" sz="1600" dirty="0" smtClean="0">
                <a:solidFill>
                  <a:srgbClr val="8E8581"/>
                </a:solidFill>
              </a:rPr>
              <a:t> </a:t>
            </a:r>
            <a:r>
              <a:rPr lang="cs-CZ" sz="1600" dirty="0" err="1" smtClean="0">
                <a:solidFill>
                  <a:srgbClr val="8E8581"/>
                </a:solidFill>
              </a:rPr>
              <a:t>farba</a:t>
            </a:r>
            <a:endParaRPr kumimoji="0" lang="cs-CZ" sz="2800" i="0" u="none" strike="noStrike" kern="1200" cap="none" spc="0" normalizeH="0" baseline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21" name="Text Box 4"/>
          <p:cNvSpPr txBox="1">
            <a:spLocks noChangeArrowheads="1"/>
          </p:cNvSpPr>
          <p:nvPr/>
        </p:nvSpPr>
        <p:spPr bwMode="auto">
          <a:xfrm>
            <a:off x="1259632" y="0"/>
            <a:ext cx="7884368" cy="369332"/>
          </a:xfrm>
          <a:prstGeom prst="rect">
            <a:avLst/>
          </a:prstGeom>
          <a:solidFill>
            <a:schemeClr val="bg1">
              <a:lumMod val="5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cs-CZ" b="1" dirty="0" err="1" smtClean="0">
                <a:solidFill>
                  <a:schemeClr val="bg1"/>
                </a:solidFill>
                <a:latin typeface="Verdana" pitchFamily="34" charset="0"/>
              </a:rPr>
              <a:t>Ohrievač</a:t>
            </a:r>
            <a:r>
              <a:rPr lang="cs-CZ" b="1" dirty="0" smtClean="0">
                <a:solidFill>
                  <a:schemeClr val="bg1"/>
                </a:solidFill>
                <a:latin typeface="Verdana" pitchFamily="34" charset="0"/>
              </a:rPr>
              <a:t>/ventilátor </a:t>
            </a:r>
            <a:r>
              <a:rPr lang="cs-CZ" b="1" dirty="0" err="1" smtClean="0">
                <a:solidFill>
                  <a:schemeClr val="bg1"/>
                </a:solidFill>
                <a:latin typeface="Verdana" pitchFamily="34" charset="0"/>
              </a:rPr>
              <a:t>Rowenta</a:t>
            </a:r>
            <a:r>
              <a:rPr lang="cs-CZ" b="1" dirty="0" smtClean="0">
                <a:solidFill>
                  <a:schemeClr val="bg1"/>
                </a:solidFill>
                <a:latin typeface="Verdana" pitchFamily="34" charset="0"/>
              </a:rPr>
              <a:t> ATLAS SILENCE SO5115</a:t>
            </a:r>
            <a:endParaRPr lang="cs-CZ" b="1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25" name="Line 15"/>
          <p:cNvSpPr>
            <a:spLocks noChangeShapeType="1"/>
          </p:cNvSpPr>
          <p:nvPr/>
        </p:nvSpPr>
        <p:spPr bwMode="auto">
          <a:xfrm>
            <a:off x="1259632" y="0"/>
            <a:ext cx="0" cy="6309320"/>
          </a:xfrm>
          <a:prstGeom prst="line">
            <a:avLst/>
          </a:prstGeom>
          <a:noFill/>
          <a:ln w="28575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/>
          <a:lstStyle/>
          <a:p>
            <a:pPr eaLnBrk="0" hangingPunct="0">
              <a:spcBef>
                <a:spcPct val="50000"/>
              </a:spcBef>
            </a:pPr>
            <a:endParaRPr lang="cs-CZ" sz="2400" baseline="30000" dirty="0">
              <a:solidFill>
                <a:srgbClr val="000000"/>
              </a:solidFill>
            </a:endParaRPr>
          </a:p>
        </p:txBody>
      </p:sp>
      <p:pic>
        <p:nvPicPr>
          <p:cNvPr id="26" name="Picture 2" descr="image00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224136" cy="1573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1484784"/>
            <a:ext cx="971831" cy="4902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Image 28" descr="RO-PORTABLE_FAN_HEATER-ATLAS_SILENCE-SO5115_FACIN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3196" y="3767924"/>
            <a:ext cx="740412" cy="54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28" descr="RO-PORTABLE_FAN_HEATER-ATLAS_SILENCE-SO5115_FACIN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47664" y="1916832"/>
            <a:ext cx="3653097" cy="26642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8" name="Picture 21" descr="Logo Rowenta black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 flipH="1" flipV="1">
            <a:off x="179388" y="6545263"/>
            <a:ext cx="1944687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ovéPole 9"/>
          <p:cNvSpPr txBox="1"/>
          <p:nvPr/>
        </p:nvSpPr>
        <p:spPr>
          <a:xfrm>
            <a:off x="4357686" y="1142984"/>
            <a:ext cx="3857625" cy="60529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endParaRPr lang="cs-CZ" sz="1400" baseline="30000" dirty="0">
              <a:solidFill>
                <a:srgbClr val="C00000"/>
              </a:solidFill>
              <a:latin typeface="Calibri" pitchFamily="34" charset="0"/>
            </a:endParaRPr>
          </a:p>
          <a:p>
            <a:pPr eaLnBrk="0" hangingPunct="0">
              <a:spcBef>
                <a:spcPct val="50000"/>
              </a:spcBef>
              <a:defRPr/>
            </a:pPr>
            <a:endParaRPr lang="cs-CZ" sz="2400" baseline="30000" dirty="0">
              <a:solidFill>
                <a:srgbClr val="000000"/>
              </a:solidFill>
            </a:endParaRP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5076056" y="836712"/>
            <a:ext cx="3712496" cy="44280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531813" lvl="0" indent="-274638" eaLnBrk="0" fontAlgn="base" hangingPunct="0">
              <a:spcBef>
                <a:spcPct val="0"/>
              </a:spcBef>
              <a:spcAft>
                <a:spcPct val="0"/>
              </a:spcAft>
              <a:buClr>
                <a:srgbClr val="CE1111"/>
              </a:buClr>
              <a:buSzPct val="50000"/>
              <a:buFont typeface="Arial" pitchFamily="34" charset="0"/>
              <a:buChar char="•"/>
              <a:defRPr/>
            </a:pPr>
            <a:r>
              <a:rPr lang="hu-HU" sz="1600" dirty="0" smtClean="0">
                <a:solidFill>
                  <a:srgbClr val="8E8581"/>
                </a:solidFill>
              </a:rPr>
              <a:t>Alacsony zajszint </a:t>
            </a:r>
          </a:p>
          <a:p>
            <a:pPr marL="531813" lvl="0" indent="-274638" eaLnBrk="0" fontAlgn="base" hangingPunct="0">
              <a:spcBef>
                <a:spcPct val="0"/>
              </a:spcBef>
              <a:spcAft>
                <a:spcPct val="0"/>
              </a:spcAft>
              <a:buClr>
                <a:srgbClr val="CE1111"/>
              </a:buClr>
              <a:buSzPct val="50000"/>
              <a:buFont typeface="Arial" pitchFamily="34" charset="0"/>
              <a:buChar char="•"/>
              <a:defRPr/>
            </a:pPr>
            <a:r>
              <a:rPr lang="hu-HU" sz="1600" dirty="0" smtClean="0">
                <a:solidFill>
                  <a:srgbClr val="8E8581"/>
                </a:solidFill>
              </a:rPr>
              <a:t>A magas teljesítménynek köszönhetően nagyon hatékony </a:t>
            </a:r>
          </a:p>
          <a:p>
            <a:pPr marL="531813" lvl="0" indent="-274638" eaLnBrk="0" fontAlgn="base" hangingPunct="0">
              <a:spcBef>
                <a:spcPct val="0"/>
              </a:spcBef>
              <a:spcAft>
                <a:spcPct val="0"/>
              </a:spcAft>
              <a:buClr>
                <a:srgbClr val="CE1111"/>
              </a:buClr>
              <a:buSzPct val="50000"/>
              <a:buFont typeface="Arial" pitchFamily="34" charset="0"/>
              <a:buChar char="•"/>
              <a:defRPr/>
            </a:pPr>
            <a:r>
              <a:rPr lang="hu-HU" sz="1600" dirty="0" smtClean="0">
                <a:solidFill>
                  <a:srgbClr val="8E8581"/>
                </a:solidFill>
              </a:rPr>
              <a:t>Egyszerű használat és szállítás  – fogantyú a hordozáshoz </a:t>
            </a:r>
          </a:p>
          <a:p>
            <a:pPr marL="531813" lvl="0" indent="-274638" eaLnBrk="0" fontAlgn="base" hangingPunct="0">
              <a:spcBef>
                <a:spcPct val="0"/>
              </a:spcBef>
              <a:spcAft>
                <a:spcPct val="0"/>
              </a:spcAft>
              <a:buClr>
                <a:srgbClr val="CE1111"/>
              </a:buClr>
              <a:buSzPct val="50000"/>
              <a:buFont typeface="Arial" pitchFamily="34" charset="0"/>
              <a:buChar char="•"/>
              <a:defRPr/>
            </a:pPr>
            <a:endParaRPr lang="hu-HU" sz="1600" dirty="0" smtClean="0">
              <a:solidFill>
                <a:srgbClr val="8E8581"/>
              </a:solidFill>
            </a:endParaRPr>
          </a:p>
          <a:p>
            <a:pPr marL="531813" lvl="0" indent="-274638" eaLnBrk="0" fontAlgn="base" hangingPunct="0">
              <a:spcBef>
                <a:spcPct val="0"/>
              </a:spcBef>
              <a:spcAft>
                <a:spcPct val="0"/>
              </a:spcAft>
              <a:buClr>
                <a:srgbClr val="CE1111"/>
              </a:buClr>
              <a:buSzPct val="50000"/>
              <a:buFont typeface="Arial" pitchFamily="34" charset="0"/>
              <a:buChar char="•"/>
              <a:defRPr/>
            </a:pPr>
            <a:r>
              <a:rPr lang="hu-HU" sz="1600" dirty="0" smtClean="0">
                <a:solidFill>
                  <a:srgbClr val="8E8581"/>
                </a:solidFill>
              </a:rPr>
              <a:t>Mechanikus </a:t>
            </a:r>
            <a:r>
              <a:rPr lang="hu-HU" sz="1600" dirty="0" smtClean="0">
                <a:solidFill>
                  <a:srgbClr val="8E8581"/>
                </a:solidFill>
              </a:rPr>
              <a:t>termosztát fagyásvédelmi biztosítékkal </a:t>
            </a:r>
          </a:p>
          <a:p>
            <a:pPr marL="531813" lvl="0" indent="-274638" eaLnBrk="0" fontAlgn="base" hangingPunct="0">
              <a:spcBef>
                <a:spcPct val="0"/>
              </a:spcBef>
              <a:spcAft>
                <a:spcPct val="0"/>
              </a:spcAft>
              <a:buClr>
                <a:srgbClr val="CE1111"/>
              </a:buClr>
              <a:buSzPct val="50000"/>
              <a:buFont typeface="Arial" pitchFamily="34" charset="0"/>
              <a:buChar char="•"/>
              <a:defRPr/>
            </a:pPr>
            <a:r>
              <a:rPr lang="hu-HU" sz="1600" dirty="0" smtClean="0">
                <a:solidFill>
                  <a:srgbClr val="8E8581"/>
                </a:solidFill>
              </a:rPr>
              <a:t>Zajszint a csendes járatnál (51 dB)</a:t>
            </a:r>
          </a:p>
          <a:p>
            <a:pPr marL="531813" lvl="0" indent="-274638" eaLnBrk="0" fontAlgn="base" hangingPunct="0">
              <a:spcBef>
                <a:spcPct val="0"/>
              </a:spcBef>
              <a:spcAft>
                <a:spcPct val="0"/>
              </a:spcAft>
              <a:buClr>
                <a:srgbClr val="CE1111"/>
              </a:buClr>
              <a:buSzPct val="50000"/>
              <a:buFont typeface="Arial" pitchFamily="34" charset="0"/>
              <a:buChar char="•"/>
              <a:defRPr/>
            </a:pPr>
            <a:r>
              <a:rPr lang="hu-HU" sz="1600" dirty="0" smtClean="0">
                <a:solidFill>
                  <a:srgbClr val="8E8581"/>
                </a:solidFill>
              </a:rPr>
              <a:t>2 fokozat : 1200/2400W</a:t>
            </a:r>
          </a:p>
          <a:p>
            <a:pPr marL="531813" lvl="0" indent="-274638" eaLnBrk="0" fontAlgn="base" hangingPunct="0">
              <a:spcBef>
                <a:spcPct val="0"/>
              </a:spcBef>
              <a:spcAft>
                <a:spcPct val="0"/>
              </a:spcAft>
              <a:buClr>
                <a:srgbClr val="CE1111"/>
              </a:buClr>
              <a:buSzPct val="50000"/>
              <a:buFont typeface="Arial" pitchFamily="34" charset="0"/>
              <a:buChar char="•"/>
              <a:defRPr/>
            </a:pPr>
            <a:r>
              <a:rPr lang="hu-HU" sz="1600" dirty="0" smtClean="0">
                <a:solidFill>
                  <a:srgbClr val="8E8581"/>
                </a:solidFill>
              </a:rPr>
              <a:t>Fogantyúk a könnyebb kezeléshez</a:t>
            </a:r>
          </a:p>
          <a:p>
            <a:pPr marL="531813" lvl="0" indent="-274638" eaLnBrk="0" fontAlgn="base" hangingPunct="0">
              <a:spcBef>
                <a:spcPct val="0"/>
              </a:spcBef>
              <a:spcAft>
                <a:spcPct val="0"/>
              </a:spcAft>
              <a:buClr>
                <a:srgbClr val="CE1111"/>
              </a:buClr>
              <a:buSzPct val="50000"/>
              <a:buFont typeface="Arial" pitchFamily="34" charset="0"/>
              <a:buChar char="•"/>
              <a:defRPr/>
            </a:pPr>
            <a:r>
              <a:rPr lang="hu-HU" sz="1600" dirty="0" smtClean="0">
                <a:solidFill>
                  <a:srgbClr val="8E8581"/>
                </a:solidFill>
              </a:rPr>
              <a:t>„Hideg levegő" funkció</a:t>
            </a:r>
          </a:p>
          <a:p>
            <a:pPr marL="531813" lvl="0" indent="-274638" eaLnBrk="0" fontAlgn="base" hangingPunct="0">
              <a:spcBef>
                <a:spcPct val="0"/>
              </a:spcBef>
              <a:spcAft>
                <a:spcPct val="0"/>
              </a:spcAft>
              <a:buClr>
                <a:srgbClr val="CE1111"/>
              </a:buClr>
              <a:buSzPct val="50000"/>
              <a:buFont typeface="Arial" pitchFamily="34" charset="0"/>
              <a:buChar char="•"/>
              <a:defRPr/>
            </a:pPr>
            <a:r>
              <a:rPr lang="hu-HU" sz="1600" dirty="0" smtClean="0">
                <a:solidFill>
                  <a:srgbClr val="8E8581"/>
                </a:solidFill>
              </a:rPr>
              <a:t>Szín: fekete</a:t>
            </a:r>
          </a:p>
        </p:txBody>
      </p:sp>
      <p:sp>
        <p:nvSpPr>
          <p:cNvPr id="21" name="Text Box 4"/>
          <p:cNvSpPr txBox="1">
            <a:spLocks noChangeArrowheads="1"/>
          </p:cNvSpPr>
          <p:nvPr/>
        </p:nvSpPr>
        <p:spPr bwMode="auto">
          <a:xfrm>
            <a:off x="1259632" y="0"/>
            <a:ext cx="7884368" cy="369332"/>
          </a:xfrm>
          <a:prstGeom prst="rect">
            <a:avLst/>
          </a:prstGeom>
          <a:solidFill>
            <a:schemeClr val="bg1">
              <a:lumMod val="5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hu-HU" b="1" dirty="0" smtClean="0">
                <a:solidFill>
                  <a:schemeClr val="bg1"/>
                </a:solidFill>
                <a:latin typeface="Verdana" pitchFamily="34" charset="0"/>
              </a:rPr>
              <a:t> </a:t>
            </a:r>
            <a:r>
              <a:rPr lang="hu-HU" b="1" dirty="0" smtClean="0">
                <a:solidFill>
                  <a:schemeClr val="bg1"/>
                </a:solidFill>
                <a:latin typeface="Verdana" pitchFamily="34" charset="0"/>
              </a:rPr>
              <a:t>Hősugárzó/ventilátor</a:t>
            </a:r>
            <a:r>
              <a:rPr lang="cs-CZ" b="1" dirty="0" smtClean="0">
                <a:solidFill>
                  <a:schemeClr val="bg1"/>
                </a:solidFill>
                <a:latin typeface="Verdana" pitchFamily="34" charset="0"/>
              </a:rPr>
              <a:t> </a:t>
            </a:r>
            <a:r>
              <a:rPr lang="cs-CZ" b="1" dirty="0" err="1" smtClean="0">
                <a:solidFill>
                  <a:schemeClr val="bg1"/>
                </a:solidFill>
                <a:latin typeface="Verdana" pitchFamily="34" charset="0"/>
              </a:rPr>
              <a:t>Rowenta</a:t>
            </a:r>
            <a:r>
              <a:rPr lang="cs-CZ" b="1" dirty="0" smtClean="0">
                <a:solidFill>
                  <a:schemeClr val="bg1"/>
                </a:solidFill>
                <a:latin typeface="Verdana" pitchFamily="34" charset="0"/>
              </a:rPr>
              <a:t> ATLAS SILENCE SO5115</a:t>
            </a:r>
            <a:endParaRPr lang="cs-CZ" b="1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25" name="Line 15"/>
          <p:cNvSpPr>
            <a:spLocks noChangeShapeType="1"/>
          </p:cNvSpPr>
          <p:nvPr/>
        </p:nvSpPr>
        <p:spPr bwMode="auto">
          <a:xfrm>
            <a:off x="1259632" y="0"/>
            <a:ext cx="0" cy="6309320"/>
          </a:xfrm>
          <a:prstGeom prst="line">
            <a:avLst/>
          </a:prstGeom>
          <a:noFill/>
          <a:ln w="28575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/>
          <a:lstStyle/>
          <a:p>
            <a:pPr eaLnBrk="0" hangingPunct="0">
              <a:spcBef>
                <a:spcPct val="50000"/>
              </a:spcBef>
            </a:pPr>
            <a:endParaRPr lang="cs-CZ" sz="2400" baseline="30000" dirty="0">
              <a:solidFill>
                <a:srgbClr val="000000"/>
              </a:solidFill>
            </a:endParaRPr>
          </a:p>
        </p:txBody>
      </p:sp>
      <p:pic>
        <p:nvPicPr>
          <p:cNvPr id="26" name="Picture 2" descr="image00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224136" cy="1573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1484784"/>
            <a:ext cx="971831" cy="4902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Image 28" descr="RO-PORTABLE_FAN_HEATER-ATLAS_SILENCE-SO5115_FACIN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3196" y="3767924"/>
            <a:ext cx="740412" cy="54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136</Words>
  <Application>Microsoft Office PowerPoint</Application>
  <PresentationFormat>Předvádění na obrazovce (4:3)</PresentationFormat>
  <Paragraphs>35</Paragraphs>
  <Slides>3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</vt:i4>
      </vt:variant>
    </vt:vector>
  </HeadingPairs>
  <TitlesOfParts>
    <vt:vector size="4" baseType="lpstr">
      <vt:lpstr>Motiv sady Office</vt:lpstr>
      <vt:lpstr>Snímek 1</vt:lpstr>
      <vt:lpstr>Snímek 2</vt:lpstr>
      <vt:lpstr>Snímek 3</vt:lpstr>
    </vt:vector>
  </TitlesOfParts>
  <Company>Groupe SEB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LASIK Robert</dc:creator>
  <cp:lastModifiedBy>mkrizova</cp:lastModifiedBy>
  <cp:revision>12</cp:revision>
  <dcterms:created xsi:type="dcterms:W3CDTF">2011-06-02T08:22:57Z</dcterms:created>
  <dcterms:modified xsi:type="dcterms:W3CDTF">2015-07-16T13:50:26Z</dcterms:modified>
</cp:coreProperties>
</file>