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EHBQW5519E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Titanium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2 - výška 193,5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E,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No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Artificial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Intelligence</a:t>
            </a:r>
            <a:r>
              <a:rPr lang="cs-CZ" altLang="cs-CZ" sz="1200" baseline="300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TM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, reverzibilní dvířka, připojení přes Wi-Fi, Super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Cooling&amp;Freezing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73917" y="998331"/>
            <a:ext cx="3573492" cy="532859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284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211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73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beznámrazová</a:t>
            </a:r>
            <a:r>
              <a:rPr lang="cs-CZ" altLang="cs-CZ" sz="800" b="1" dirty="0">
                <a:latin typeface="Arial" charset="0"/>
              </a:rPr>
              <a:t> 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Artificial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Intelligence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Inside</a:t>
            </a:r>
            <a:r>
              <a:rPr lang="cs-CZ" altLang="cs-CZ" sz="800" b="1" baseline="30000" dirty="0" err="1">
                <a:latin typeface="Arial" charset="0"/>
              </a:rPr>
              <a:t>TM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Fresher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Techs</a:t>
            </a:r>
            <a:r>
              <a:rPr lang="cs-CZ" altLang="cs-CZ" sz="800" b="1" dirty="0">
                <a:latin typeface="Arial" charset="0"/>
              </a:rPr>
              <a:t> (Air </a:t>
            </a:r>
            <a:r>
              <a:rPr lang="cs-CZ" altLang="cs-CZ" sz="800" b="1" dirty="0" err="1">
                <a:latin typeface="Arial" charset="0"/>
              </a:rPr>
              <a:t>Surround</a:t>
            </a:r>
            <a:r>
              <a:rPr lang="cs-CZ" altLang="cs-CZ" sz="800" b="1" dirty="0">
                <a:latin typeface="Arial" charset="0"/>
              </a:rPr>
              <a:t> – rovnoměrné rozložení vzduchu)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chladničce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mrazničce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Připojení přes Wi-Fi –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(funkce </a:t>
            </a:r>
            <a:r>
              <a:rPr lang="cs-CZ" altLang="cs-CZ" sz="800" i="1" dirty="0" err="1">
                <a:latin typeface="Arial" charset="0"/>
              </a:rPr>
              <a:t>Advanced</a:t>
            </a:r>
            <a:r>
              <a:rPr lang="cs-CZ" altLang="cs-CZ" sz="800" i="1" dirty="0">
                <a:latin typeface="Arial" charset="0"/>
              </a:rPr>
              <a:t> Drink, </a:t>
            </a:r>
            <a:r>
              <a:rPr lang="cs-CZ" altLang="cs-CZ" sz="800" i="1" dirty="0" err="1">
                <a:latin typeface="Arial" charset="0"/>
              </a:rPr>
              <a:t>Assistant</a:t>
            </a:r>
            <a:r>
              <a:rPr lang="cs-CZ" altLang="cs-CZ" sz="800" i="1" dirty="0">
                <a:latin typeface="Arial" charset="0"/>
              </a:rPr>
              <a:t> a My Inventory)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ovládání, LED displej v horní části chladničky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Nastavitelná  teplota chladničky +9°C až +1°C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Nastavitelná teplota mrazničky −14°C až −24°C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3+1 polic, 2+3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Fresh</a:t>
            </a:r>
            <a:r>
              <a:rPr lang="cs-CZ" altLang="cs-CZ" sz="800" dirty="0">
                <a:latin typeface="Arial" charset="0"/>
              </a:rPr>
              <a:t> Box – zásuvka na zeleninu (standardní teplota dle okolí)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zásuvka na ovoce/zeleninu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System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držák na lahve (2 lahve), 2x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transparentní zásuvky + 1 zásuvka bez krytu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6901018094774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540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584 × 613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67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4F60CC70-C318-FB58-AED4-EC7C0D329E61}"/>
              </a:ext>
            </a:extLst>
          </p:cNvPr>
          <p:cNvSpPr txBox="1"/>
          <p:nvPr/>
        </p:nvSpPr>
        <p:spPr>
          <a:xfrm>
            <a:off x="4654784" y="443210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630945" y="532521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7A29CD9A-ED2A-1D1F-D82B-25F56B681C82}"/>
              </a:ext>
            </a:extLst>
          </p:cNvPr>
          <p:cNvCxnSpPr>
            <a:cxnSpLocks/>
          </p:cNvCxnSpPr>
          <p:nvPr/>
        </p:nvCxnSpPr>
        <p:spPr>
          <a:xfrm>
            <a:off x="7740352" y="1069275"/>
            <a:ext cx="0" cy="3799885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8E1D9435-C97C-4659-E7E6-6BE713F44C6B}"/>
              </a:ext>
            </a:extLst>
          </p:cNvPr>
          <p:cNvSpPr txBox="1"/>
          <p:nvPr/>
        </p:nvSpPr>
        <p:spPr>
          <a:xfrm>
            <a:off x="7740352" y="1240000"/>
            <a:ext cx="353943" cy="806652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193,5 cm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36B1946A-8B30-9221-3822-54935E4E5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180" y="4336263"/>
            <a:ext cx="618583" cy="618583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164" y="5097901"/>
            <a:ext cx="618583" cy="61858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FB2C7F8-5C1F-D79C-94DC-69CAF675AC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426" y="1866822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D6FC313A-3170-E855-2751-8646B9758281}"/>
              </a:ext>
            </a:extLst>
          </p:cNvPr>
          <p:cNvSpPr txBox="1"/>
          <p:nvPr/>
        </p:nvSpPr>
        <p:spPr>
          <a:xfrm>
            <a:off x="4691140" y="203328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Artificial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cs-CZ" sz="800" b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cs-CZ" sz="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794994FC-57D9-DCDC-8872-AEC539C177DF}"/>
              </a:ext>
            </a:extLst>
          </p:cNvPr>
          <p:cNvSpPr txBox="1"/>
          <p:nvPr/>
        </p:nvSpPr>
        <p:spPr>
          <a:xfrm>
            <a:off x="4638793" y="119205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Kompatibilita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 aplikací </a:t>
            </a:r>
          </a:p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FC1F173-A6B7-0986-6FF4-39999D05C6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7925" y="1048525"/>
            <a:ext cx="1963668" cy="389264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D86ED44-6608-7658-2BEB-BF23DEB8DF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8424" y="235148"/>
            <a:ext cx="453531" cy="478179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DFD4DD0-3129-24A5-4391-9B70671526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8367" y="2710302"/>
            <a:ext cx="1053079" cy="2128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363" y="2664129"/>
            <a:ext cx="555625" cy="55562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4602014" y="272654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beznámrazová</a:t>
            </a:r>
            <a:r>
              <a:rPr lang="cs-CZ" altLang="cs-CZ" sz="800" b="1" dirty="0">
                <a:latin typeface="Arial" charset="0"/>
              </a:rPr>
              <a:t> technologie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A69CBBEE-EA7E-D7BD-7B66-9E2E83C128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84" y="3475436"/>
            <a:ext cx="555625" cy="55562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904C4E65-E37D-0AF9-8318-9A90365A8A58}"/>
              </a:ext>
            </a:extLst>
          </p:cNvPr>
          <p:cNvSpPr txBox="1"/>
          <p:nvPr/>
        </p:nvSpPr>
        <p:spPr>
          <a:xfrm>
            <a:off x="4691140" y="3433087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Zásuvka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 Humidity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Systémem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415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271</cp:revision>
  <cp:lastPrinted>2025-07-01T09:17:14Z</cp:lastPrinted>
  <dcterms:created xsi:type="dcterms:W3CDTF">2015-07-16T11:02:07Z</dcterms:created>
  <dcterms:modified xsi:type="dcterms:W3CDTF">2025-07-01T09:56:16Z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