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9" r:id="rId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84" autoAdjust="0"/>
  </p:normalViewPr>
  <p:slideViewPr>
    <p:cSldViewPr>
      <p:cViewPr varScale="1">
        <p:scale>
          <a:sx n="105" d="100"/>
          <a:sy n="105" d="100"/>
        </p:scale>
        <p:origin x="-1842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521D5B-CC3B-47F9-93B3-E564CF8DC6B7}" type="datetimeFigureOut">
              <a:rPr lang="en-US" smtClean="0"/>
              <a:pPr/>
              <a:t>1/11/2016</a:t>
            </a:fld>
            <a:endParaRPr lang="en-US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B0674B-82BF-481D-9E94-5AAE4ACD9E1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B0674B-82BF-481D-9E94-5AAE4ACD9E18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0F88E2-DFC0-42AF-9720-2361E34EAF79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CE4273-A489-4915-9E0F-F18AF49BD9F0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959600" y="188913"/>
            <a:ext cx="1924050" cy="5878512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182688" y="188913"/>
            <a:ext cx="5624512" cy="5878512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FB32A-D979-4660-8E9E-5E7C5BD80EA5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D0E99-F7F0-4EFA-8E73-8BB2AD6E4B9A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7DFF44-7F82-4264-AE21-07A3C603044C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187450" y="1600200"/>
            <a:ext cx="3771900" cy="4467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111750" y="1600200"/>
            <a:ext cx="3771900" cy="4467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642580-7713-4B8E-8B27-9A88D8C57F6A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84D52F-B5D7-4722-861C-5D352A4FB0A0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3C5921-1B7C-46C6-A3B9-FAE4DB55022B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214650-A099-4CA0-B831-4247635B4937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5B7D72-D0EF-4C0E-8CF0-1965815F6F75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6A4359-B50E-455E-99DC-2F6C663917E0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SilverBullet:Users:therezelefevre:Documents:1%20-%20ON%20THE%20GO%20[13]:1%20-%20DOSSIERS%20:SEB%20IDENTIT&#201;%20GROUPE:11&#176;%20CHARTE:01%20-%20CALAGES:PRES%20POWER%20PONT:CALAGE:IMPORTLOGO.jp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82688" y="188913"/>
            <a:ext cx="7680325" cy="6477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ja-JP" smtClean="0"/>
              <a:t>Cliquez et modifiez le titre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7450" y="1600200"/>
            <a:ext cx="769620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ja-JP" smtClean="0"/>
              <a:t>Cliquez pour modifier les styles du texte du masque</a:t>
            </a:r>
          </a:p>
          <a:p>
            <a:pPr lvl="1"/>
            <a:r>
              <a:rPr lang="fr-FR" altLang="ja-JP" smtClean="0"/>
              <a:t>Deuxième niveau</a:t>
            </a:r>
          </a:p>
          <a:p>
            <a:pPr lvl="2"/>
            <a:r>
              <a:rPr lang="fr-FR" altLang="ja-JP" smtClean="0"/>
              <a:t>Troisième niveau</a:t>
            </a:r>
          </a:p>
          <a:p>
            <a:pPr lvl="3"/>
            <a:r>
              <a:rPr lang="fr-FR" altLang="ja-JP" smtClean="0"/>
              <a:t>Quatrième niveau</a:t>
            </a:r>
          </a:p>
          <a:p>
            <a:pPr lvl="4"/>
            <a:r>
              <a:rPr lang="fr-FR" altLang="ja-JP" smtClean="0"/>
              <a:t>Cinquième niveau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95388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aseline="0">
                <a:latin typeface="Arial" charset="0"/>
                <a:ea typeface="ＭＳ Ｐゴシック" pitchFamily="1" charset="-128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775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aseline="0">
                <a:latin typeface="Arial" charset="0"/>
                <a:ea typeface="ＭＳ Ｐゴシック" pitchFamily="1" charset="-128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62775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aseline="0">
                <a:latin typeface="Arial" charset="0"/>
                <a:ea typeface="ＭＳ Ｐゴシック" pitchFamily="1" charset="-128"/>
              </a:defRPr>
            </a:lvl1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1174478-C53C-4C9E-9C32-FBAAD172B6F4}" type="slidenum">
              <a:rPr lang="fr-FR" altLang="ja-JP">
                <a:solidFill>
                  <a:srgbClr val="000000"/>
                </a:solidFill>
              </a:rPr>
              <a:pPr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  <p:pic>
        <p:nvPicPr>
          <p:cNvPr id="1031" name="Picture 7" descr="SilverBullet:Users:therezelefevre:Documents:1 - ON THE GO [13]:1 - DOSSIERS :SEB IDENTITÉ GROUPE:11° CHARTE:01 - CALAGES:PRES POWER PONT:CALAGE:IMPORTLOGO.jpg"/>
          <p:cNvPicPr>
            <a:picLocks noChangeAspect="1" noChangeArrowheads="1"/>
          </p:cNvPicPr>
          <p:nvPr/>
        </p:nvPicPr>
        <p:blipFill>
          <a:blip r:embed="rId13" r:link="rId14" cstate="print"/>
          <a:srcRect/>
          <a:stretch>
            <a:fillRect/>
          </a:stretch>
        </p:blipFill>
        <p:spPr bwMode="auto">
          <a:xfrm>
            <a:off x="0" y="0"/>
            <a:ext cx="1109663" cy="162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ＭＳ Ｐゴシック" pitchFamily="1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ＭＳ Ｐゴシック" pitchFamily="1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ＭＳ Ｐゴシック" pitchFamily="1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ＭＳ Ｐゴシック" pitchFamily="1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ＭＳ Ｐゴシック" pitchFamily="1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ＭＳ Ｐゴシック" pitchFamily="1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ＭＳ Ｐゴシック" pitchFamily="1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ＭＳ Ｐゴシック" pitchFamily="1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E1111"/>
        </a:buClr>
        <a:buFont typeface="Wingdings 2" pitchFamily="18" charset="2"/>
        <a:buChar char="¢"/>
        <a:defRPr sz="2400" b="1">
          <a:solidFill>
            <a:srgbClr val="8E858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 2" pitchFamily="18" charset="2"/>
        <a:buChar char="¡"/>
        <a:defRPr sz="2000" b="1">
          <a:solidFill>
            <a:srgbClr val="8E858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 2" pitchFamily="18" charset="2"/>
        <a:buChar char="¡"/>
        <a:defRPr sz="1900" b="1">
          <a:solidFill>
            <a:srgbClr val="8E8581"/>
          </a:solidFill>
          <a:latin typeface="+mn-lt"/>
        </a:defRPr>
      </a:lvl3pPr>
      <a:lvl4pPr marL="15621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900" b="1">
          <a:solidFill>
            <a:srgbClr val="8E8581"/>
          </a:solidFill>
          <a:latin typeface="+mn-lt"/>
        </a:defRPr>
      </a:lvl4pPr>
      <a:lvl5pPr marL="1981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900" b="1">
          <a:solidFill>
            <a:srgbClr val="8E8581"/>
          </a:solidFill>
          <a:latin typeface="+mn-lt"/>
        </a:defRPr>
      </a:lvl5pPr>
      <a:lvl6pPr marL="2438400" indent="-228600" algn="l" rtl="0" fontAlgn="base">
        <a:spcBef>
          <a:spcPct val="20000"/>
        </a:spcBef>
        <a:spcAft>
          <a:spcPct val="0"/>
        </a:spcAft>
        <a:buChar char="»"/>
        <a:defRPr sz="1900" b="1">
          <a:solidFill>
            <a:srgbClr val="8E8581"/>
          </a:solidFill>
          <a:latin typeface="+mn-lt"/>
        </a:defRPr>
      </a:lvl6pPr>
      <a:lvl7pPr marL="2895600" indent="-228600" algn="l" rtl="0" fontAlgn="base">
        <a:spcBef>
          <a:spcPct val="20000"/>
        </a:spcBef>
        <a:spcAft>
          <a:spcPct val="0"/>
        </a:spcAft>
        <a:buChar char="»"/>
        <a:defRPr sz="1900" b="1">
          <a:solidFill>
            <a:srgbClr val="8E8581"/>
          </a:solidFill>
          <a:latin typeface="+mn-lt"/>
        </a:defRPr>
      </a:lvl7pPr>
      <a:lvl8pPr marL="3352800" indent="-228600" algn="l" rtl="0" fontAlgn="base">
        <a:spcBef>
          <a:spcPct val="20000"/>
        </a:spcBef>
        <a:spcAft>
          <a:spcPct val="0"/>
        </a:spcAft>
        <a:buChar char="»"/>
        <a:defRPr sz="1900" b="1">
          <a:solidFill>
            <a:srgbClr val="8E8581"/>
          </a:solidFill>
          <a:latin typeface="+mn-lt"/>
        </a:defRPr>
      </a:lvl8pPr>
      <a:lvl9pPr marL="3810000" indent="-228600" algn="l" rtl="0" fontAlgn="base">
        <a:spcBef>
          <a:spcPct val="20000"/>
        </a:spcBef>
        <a:spcAft>
          <a:spcPct val="0"/>
        </a:spcAft>
        <a:buChar char="»"/>
        <a:defRPr sz="1900" b="1">
          <a:solidFill>
            <a:srgbClr val="8E858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1403350" y="0"/>
            <a:ext cx="7740650" cy="46166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2400" b="1" dirty="0" err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Rowenta</a:t>
            </a:r>
            <a:r>
              <a:rPr lang="en-GB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</a:t>
            </a:r>
            <a:r>
              <a:rPr lang="cs-CZ" sz="2400" b="1" dirty="0" err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Compacteo</a:t>
            </a:r>
            <a:r>
              <a:rPr lang="cs-CZ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Ergo </a:t>
            </a:r>
            <a:r>
              <a:rPr lang="cs-CZ" sz="2400" b="1" err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Animal</a:t>
            </a:r>
            <a:r>
              <a:rPr lang="cs-CZ" sz="2400" b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Care:</a:t>
            </a:r>
            <a:r>
              <a:rPr lang="en-GB" sz="2400" b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</a:t>
            </a:r>
            <a:r>
              <a:rPr lang="cs-CZ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RO5295EA</a:t>
            </a:r>
            <a:endParaRPr lang="en-GB" sz="2400" b="1" dirty="0" smtClean="0">
              <a:solidFill>
                <a:schemeClr val="bg1"/>
              </a:solidFill>
              <a:latin typeface="Calibri" pitchFamily="34" charset="0"/>
              <a:ea typeface="Times New Roman" pitchFamily="18" charset="0"/>
            </a:endParaRPr>
          </a:p>
        </p:txBody>
      </p:sp>
      <p:cxnSp>
        <p:nvCxnSpPr>
          <p:cNvPr id="29" name="Přímá spojovací čára 28"/>
          <p:cNvCxnSpPr/>
          <p:nvPr/>
        </p:nvCxnSpPr>
        <p:spPr bwMode="auto">
          <a:xfrm rot="5400000">
            <a:off x="-1310996" y="3357562"/>
            <a:ext cx="542928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3" name="Picture 21" descr="Logo Rowenta blac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 flipH="1" flipV="1">
            <a:off x="179388" y="6545263"/>
            <a:ext cx="1944687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" name="Rectangle 3"/>
          <p:cNvSpPr txBox="1">
            <a:spLocks noChangeArrowheads="1"/>
          </p:cNvSpPr>
          <p:nvPr/>
        </p:nvSpPr>
        <p:spPr>
          <a:xfrm>
            <a:off x="4067944" y="1361288"/>
            <a:ext cx="4932040" cy="25717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531813" lvl="0" indent="-274638" eaLnBrk="0" hangingPunct="0">
              <a:buClr>
                <a:srgbClr val="CE1111"/>
              </a:buClr>
              <a:buSzPct val="50000"/>
            </a:pPr>
            <a:endParaRPr lang="en-US" sz="1000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531813" lvl="0" indent="-274638" eaLnBrk="0" hangingPunct="0">
              <a:buClr>
                <a:srgbClr val="CE1111"/>
              </a:buClr>
              <a:buSzPct val="50000"/>
              <a:buFont typeface="Wingdings 2" pitchFamily="18" charset="2"/>
              <a:buChar char="¢"/>
            </a:pPr>
            <a:endParaRPr lang="en-US" sz="1000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531813" lvl="0" indent="-274638" eaLnBrk="0" hangingPunct="0">
              <a:lnSpc>
                <a:spcPct val="80000"/>
              </a:lnSpc>
              <a:buClr>
                <a:srgbClr val="CE1111"/>
              </a:buClr>
              <a:buSzPct val="50000"/>
              <a:buFont typeface="Wingdings 2" pitchFamily="18" charset="2"/>
              <a:buChar char="¢"/>
            </a:pPr>
            <a:endParaRPr lang="en-US" sz="1000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531813" lvl="0" indent="-274638" eaLnBrk="0" hangingPunct="0">
              <a:lnSpc>
                <a:spcPct val="80000"/>
              </a:lnSpc>
              <a:buClr>
                <a:srgbClr val="CE1111"/>
              </a:buClr>
              <a:buSzPct val="50000"/>
              <a:buFont typeface="Wingdings 2" pitchFamily="18" charset="2"/>
              <a:buChar char="¢"/>
            </a:pPr>
            <a:endParaRPr lang="en-US" sz="1000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1029" name="Picture 5" descr="C:\Users\ksimankova\Desktop\novelties 2016\RO5253EA\6_RO52_PICTO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573016"/>
            <a:ext cx="864096" cy="864096"/>
          </a:xfrm>
          <a:prstGeom prst="rect">
            <a:avLst/>
          </a:prstGeom>
          <a:noFill/>
        </p:spPr>
      </p:pic>
      <p:pic>
        <p:nvPicPr>
          <p:cNvPr id="8" name="Picture 6" descr="C:\Users\ksimankova\Desktop\novelties 2016\RO5253EA\12_RO52_PICTO0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4509120"/>
            <a:ext cx="864096" cy="865049"/>
          </a:xfrm>
          <a:prstGeom prst="rect">
            <a:avLst/>
          </a:prstGeom>
          <a:noFill/>
        </p:spPr>
      </p:pic>
      <p:pic>
        <p:nvPicPr>
          <p:cNvPr id="9" name="Picture 7" descr="C:\Users\ksimankova\Desktop\novelties 2016\RO5253EA\10_RO52_PICTO0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5445224"/>
            <a:ext cx="864096" cy="890771"/>
          </a:xfrm>
          <a:prstGeom prst="rect">
            <a:avLst/>
          </a:prstGeom>
          <a:noFill/>
        </p:spPr>
      </p:pic>
      <p:pic>
        <p:nvPicPr>
          <p:cNvPr id="1032" name="Picture 8" descr="C:\Users\ksimankova\Desktop\novelties 2016\RO5253EA\16_LABELECO4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47664" y="764704"/>
            <a:ext cx="2016224" cy="1109257"/>
          </a:xfrm>
          <a:prstGeom prst="rect">
            <a:avLst/>
          </a:prstGeom>
          <a:noFill/>
        </p:spPr>
      </p:pic>
      <p:pic>
        <p:nvPicPr>
          <p:cNvPr id="3" name="Picture 2" descr="C:\Users\ksimankova\Desktop\novelties 2016\RO5295EA\2_PICTOANIMALCARE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07904" y="908720"/>
            <a:ext cx="1224136" cy="1224136"/>
          </a:xfrm>
          <a:prstGeom prst="rect">
            <a:avLst/>
          </a:prstGeom>
          <a:noFill/>
        </p:spPr>
      </p:pic>
      <p:pic>
        <p:nvPicPr>
          <p:cNvPr id="1027" name="Picture 3" descr="C:\Users\ksimankova\Desktop\novelties 2016\RO5295EA\1_PICTOCREVICETOOL2IN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9512" y="2564904"/>
            <a:ext cx="936104" cy="936104"/>
          </a:xfrm>
          <a:prstGeom prst="rect">
            <a:avLst/>
          </a:prstGeom>
          <a:noFill/>
        </p:spPr>
      </p:pic>
      <p:pic>
        <p:nvPicPr>
          <p:cNvPr id="1028" name="Picture 4" descr="C:\Users\ksimankova\Desktop\novelties 2016\RO5295EA\1_PICTOEASYBRUSH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9512" y="1628800"/>
            <a:ext cx="936104" cy="936104"/>
          </a:xfrm>
          <a:prstGeom prst="rect">
            <a:avLst/>
          </a:prstGeom>
          <a:noFill/>
        </p:spPr>
      </p:pic>
      <p:pic>
        <p:nvPicPr>
          <p:cNvPr id="4" name="Picture 5" descr="C:\Users\ksimankova\Desktop\novelties 2016\RO5295EA\RO5295EA high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547664" y="2204864"/>
            <a:ext cx="3001241" cy="4247456"/>
          </a:xfrm>
          <a:prstGeom prst="rect">
            <a:avLst/>
          </a:prstGeom>
          <a:noFill/>
        </p:spPr>
      </p:pic>
      <p:pic>
        <p:nvPicPr>
          <p:cNvPr id="1030" name="Picture 6" descr="C:\Users\ksimankova\Desktop\novelties 2016\RO5295EA\RO5295EA high (2)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740352" y="4986036"/>
            <a:ext cx="1232256" cy="1656429"/>
          </a:xfrm>
          <a:prstGeom prst="rect">
            <a:avLst/>
          </a:prstGeom>
          <a:noFill/>
        </p:spPr>
      </p:pic>
      <p:sp>
        <p:nvSpPr>
          <p:cNvPr id="15" name="Obdélník 14"/>
          <p:cNvSpPr/>
          <p:nvPr/>
        </p:nvSpPr>
        <p:spPr>
          <a:xfrm>
            <a:off x="5148064" y="1340768"/>
            <a:ext cx="399593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200" b="1" smtClean="0">
                <a:solidFill>
                  <a:srgbClr val="8E8581"/>
                </a:solidFill>
                <a:latin typeface="Verdana" pitchFamily="34" charset="0"/>
              </a:rPr>
              <a:t>Energetický štítek: ACAC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200" smtClean="0">
                <a:solidFill>
                  <a:srgbClr val="8E8581"/>
                </a:solidFill>
                <a:latin typeface="Verdana" pitchFamily="34" charset="0"/>
              </a:rPr>
              <a:t>Příkon</a:t>
            </a:r>
            <a:r>
              <a:rPr lang="cs-CZ" sz="1200" dirty="0" smtClean="0">
                <a:solidFill>
                  <a:srgbClr val="8E8581"/>
                </a:solidFill>
                <a:latin typeface="Verdana" pitchFamily="34" charset="0"/>
              </a:rPr>
              <a:t>: </a:t>
            </a:r>
            <a:r>
              <a:rPr lang="cs-CZ" sz="1200" b="1" dirty="0" smtClean="0">
                <a:solidFill>
                  <a:srgbClr val="8E8581"/>
                </a:solidFill>
                <a:latin typeface="Verdana" pitchFamily="34" charset="0"/>
              </a:rPr>
              <a:t>750 W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200" dirty="0" smtClean="0">
                <a:solidFill>
                  <a:srgbClr val="8E8581"/>
                </a:solidFill>
                <a:latin typeface="Verdana" pitchFamily="34" charset="0"/>
              </a:rPr>
              <a:t>Úroveň hluku: 83 dB(A)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200" dirty="0" smtClean="0">
                <a:solidFill>
                  <a:srgbClr val="8E8581"/>
                </a:solidFill>
                <a:latin typeface="Verdana" pitchFamily="34" charset="0"/>
              </a:rPr>
              <a:t>Filtrace</a:t>
            </a:r>
            <a:r>
              <a:rPr lang="cs-CZ" sz="1200" smtClean="0">
                <a:solidFill>
                  <a:srgbClr val="8E8581"/>
                </a:solidFill>
                <a:latin typeface="Verdana" pitchFamily="34" charset="0"/>
              </a:rPr>
              <a:t>: High Filtration</a:t>
            </a:r>
            <a:endParaRPr lang="cs-CZ" sz="1200" dirty="0" smtClean="0">
              <a:solidFill>
                <a:srgbClr val="8E8581"/>
              </a:solidFill>
              <a:latin typeface="Verdana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200" dirty="0" smtClean="0">
                <a:solidFill>
                  <a:srgbClr val="8E8581"/>
                </a:solidFill>
                <a:latin typeface="Verdana" pitchFamily="34" charset="0"/>
              </a:rPr>
              <a:t>Kapacita sáčku: </a:t>
            </a:r>
            <a:r>
              <a:rPr lang="cs-CZ" sz="1200" b="1" dirty="0" smtClean="0">
                <a:solidFill>
                  <a:srgbClr val="8E8581"/>
                </a:solidFill>
                <a:latin typeface="Verdana" pitchFamily="34" charset="0"/>
              </a:rPr>
              <a:t>3 l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200" dirty="0" smtClean="0">
                <a:solidFill>
                  <a:srgbClr val="8E8581"/>
                </a:solidFill>
                <a:latin typeface="Verdana" pitchFamily="34" charset="0"/>
              </a:rPr>
              <a:t>Typ sáčku: </a:t>
            </a:r>
            <a:r>
              <a:rPr lang="cs-CZ" sz="1200" b="1" smtClean="0">
                <a:solidFill>
                  <a:srgbClr val="8E8581"/>
                </a:solidFill>
                <a:latin typeface="Verdana" pitchFamily="34" charset="0"/>
              </a:rPr>
              <a:t>WB Compact </a:t>
            </a:r>
            <a:r>
              <a:rPr lang="cs-CZ" sz="1200" smtClean="0">
                <a:solidFill>
                  <a:srgbClr val="8E8581"/>
                </a:solidFill>
                <a:latin typeface="Verdana" pitchFamily="34" charset="0"/>
              </a:rPr>
              <a:t>WB3051</a:t>
            </a:r>
            <a:endParaRPr lang="cs-CZ" sz="1200" b="1" dirty="0" smtClean="0">
              <a:solidFill>
                <a:srgbClr val="8E8581"/>
              </a:solidFill>
              <a:latin typeface="Verdana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200" smtClean="0">
                <a:solidFill>
                  <a:srgbClr val="8E8581"/>
                </a:solidFill>
                <a:latin typeface="Verdana" pitchFamily="34" charset="0"/>
              </a:rPr>
              <a:t>Délka kabelu </a:t>
            </a:r>
            <a:r>
              <a:rPr lang="cs-CZ" sz="1200" dirty="0" smtClean="0">
                <a:solidFill>
                  <a:srgbClr val="8E8581"/>
                </a:solidFill>
                <a:latin typeface="Verdana" pitchFamily="34" charset="0"/>
              </a:rPr>
              <a:t>5 </a:t>
            </a:r>
            <a:r>
              <a:rPr lang="cs-CZ" sz="1200" smtClean="0">
                <a:solidFill>
                  <a:srgbClr val="8E8581"/>
                </a:solidFill>
                <a:latin typeface="Verdana" pitchFamily="34" charset="0"/>
              </a:rPr>
              <a:t>m</a:t>
            </a:r>
            <a:r>
              <a:rPr lang="cs-CZ" sz="1200" b="1" smtClean="0">
                <a:solidFill>
                  <a:srgbClr val="8E8581"/>
                </a:solidFill>
                <a:latin typeface="Verdana" pitchFamily="34" charset="0"/>
              </a:rPr>
              <a:t> </a:t>
            </a:r>
            <a:r>
              <a:rPr lang="cs-CZ" sz="1200" smtClean="0">
                <a:solidFill>
                  <a:srgbClr val="8E8581"/>
                </a:solidFill>
                <a:latin typeface="Verdana" pitchFamily="34" charset="0"/>
              </a:rPr>
              <a:t>/ akční rádius 7,6 m</a:t>
            </a:r>
            <a:endParaRPr lang="cs-CZ" sz="1200" dirty="0" smtClean="0">
              <a:solidFill>
                <a:srgbClr val="8E8581"/>
              </a:solidFill>
              <a:latin typeface="Verdana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200" dirty="0" smtClean="0">
                <a:solidFill>
                  <a:srgbClr val="8E8581"/>
                </a:solidFill>
                <a:latin typeface="Verdana" pitchFamily="34" charset="0"/>
              </a:rPr>
              <a:t>Elektronická </a:t>
            </a:r>
            <a:r>
              <a:rPr lang="cs-CZ" sz="1200" smtClean="0">
                <a:solidFill>
                  <a:srgbClr val="8E8581"/>
                </a:solidFill>
                <a:latin typeface="Verdana" pitchFamily="34" charset="0"/>
              </a:rPr>
              <a:t>regulace výkonu otočným voličem</a:t>
            </a:r>
            <a:endParaRPr lang="cs-CZ" sz="1200" dirty="0" smtClean="0">
              <a:solidFill>
                <a:srgbClr val="8E8581"/>
              </a:solidFill>
              <a:latin typeface="Verdana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200" dirty="0" smtClean="0">
                <a:solidFill>
                  <a:srgbClr val="8E8581"/>
                </a:solidFill>
                <a:latin typeface="Verdana" pitchFamily="34" charset="0"/>
              </a:rPr>
              <a:t>Indikátor</a:t>
            </a:r>
            <a:r>
              <a:rPr lang="cs-CZ" sz="1200" b="1" dirty="0" smtClean="0">
                <a:solidFill>
                  <a:srgbClr val="8E8581"/>
                </a:solidFill>
                <a:latin typeface="Verdana" pitchFamily="34" charset="0"/>
              </a:rPr>
              <a:t> </a:t>
            </a:r>
            <a:r>
              <a:rPr lang="cs-CZ" sz="1200" smtClean="0">
                <a:solidFill>
                  <a:srgbClr val="8E8581"/>
                </a:solidFill>
                <a:latin typeface="Verdana" pitchFamily="34" charset="0"/>
              </a:rPr>
              <a:t>plnosti sáčku</a:t>
            </a:r>
          </a:p>
          <a:p>
            <a:pPr marL="273050" indent="-266700">
              <a:buClr>
                <a:srgbClr val="CE1111"/>
              </a:buClr>
            </a:pPr>
            <a:endParaRPr lang="cs-CZ" sz="1200" dirty="0" smtClean="0">
              <a:solidFill>
                <a:srgbClr val="8E8581"/>
              </a:solidFill>
              <a:latin typeface="Verdana" pitchFamily="34" charset="0"/>
            </a:endParaRPr>
          </a:p>
          <a:p>
            <a:pPr marL="273050" indent="-266700">
              <a:buClr>
                <a:srgbClr val="CE1111"/>
              </a:buClr>
            </a:pPr>
            <a:r>
              <a:rPr lang="cs-CZ" sz="1200" smtClean="0">
                <a:solidFill>
                  <a:srgbClr val="8E8581"/>
                </a:solidFill>
                <a:latin typeface="Verdana" pitchFamily="34" charset="0"/>
              </a:rPr>
              <a:t>PŘÍSLUŠENSTVÍ:</a:t>
            </a:r>
            <a:endParaRPr lang="cs-CZ" sz="1200" dirty="0" smtClean="0">
              <a:solidFill>
                <a:srgbClr val="8E8581"/>
              </a:solidFill>
              <a:latin typeface="Verdana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200" dirty="0" smtClean="0">
                <a:solidFill>
                  <a:srgbClr val="8E8581"/>
                </a:solidFill>
                <a:latin typeface="Verdana" pitchFamily="34" charset="0"/>
              </a:rPr>
              <a:t>Kovová teleskopická trubka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200" smtClean="0">
                <a:solidFill>
                  <a:srgbClr val="8E8581"/>
                </a:solidFill>
                <a:latin typeface="Verdana" pitchFamily="34" charset="0"/>
              </a:rPr>
              <a:t>Univerzální </a:t>
            </a:r>
            <a:r>
              <a:rPr lang="cs-CZ" sz="1200" dirty="0" smtClean="0">
                <a:solidFill>
                  <a:srgbClr val="8E8581"/>
                </a:solidFill>
                <a:latin typeface="Verdana" pitchFamily="34" charset="0"/>
              </a:rPr>
              <a:t>sací hubice na všechny typy podlah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200" b="1" smtClean="0">
                <a:solidFill>
                  <a:srgbClr val="8E8581"/>
                </a:solidFill>
                <a:latin typeface="Verdana" pitchFamily="34" charset="0"/>
              </a:rPr>
              <a:t>Mini turbo </a:t>
            </a:r>
            <a:r>
              <a:rPr lang="cs-CZ" sz="1200" b="1" dirty="0" smtClean="0">
                <a:solidFill>
                  <a:srgbClr val="8E8581"/>
                </a:solidFill>
                <a:latin typeface="Verdana" pitchFamily="34" charset="0"/>
              </a:rPr>
              <a:t>kartáč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200" b="1" dirty="0" smtClean="0">
                <a:solidFill>
                  <a:srgbClr val="8E8581"/>
                </a:solidFill>
                <a:latin typeface="Verdana" pitchFamily="34" charset="0"/>
              </a:rPr>
              <a:t>Parketová</a:t>
            </a:r>
            <a:r>
              <a:rPr lang="cs-CZ" sz="1200" dirty="0" smtClean="0">
                <a:solidFill>
                  <a:srgbClr val="8E8581"/>
                </a:solidFill>
                <a:latin typeface="Verdana" pitchFamily="34" charset="0"/>
              </a:rPr>
              <a:t> hubice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200" smtClean="0">
                <a:solidFill>
                  <a:srgbClr val="8E8581"/>
                </a:solidFill>
                <a:latin typeface="Verdana" pitchFamily="34" charset="0"/>
              </a:rPr>
              <a:t>Štěrbinová hubice / kartáček 2v1</a:t>
            </a:r>
            <a:endParaRPr lang="cs-CZ" sz="1200" dirty="0" smtClean="0">
              <a:solidFill>
                <a:srgbClr val="8E8581"/>
              </a:solidFill>
              <a:latin typeface="Verdana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200" b="1" smtClean="0">
                <a:solidFill>
                  <a:srgbClr val="8E8581"/>
                </a:solidFill>
                <a:latin typeface="Verdana" pitchFamily="34" charset="0"/>
              </a:rPr>
              <a:t>Easy Brush </a:t>
            </a:r>
            <a:r>
              <a:rPr lang="cs-CZ" sz="1200" smtClean="0">
                <a:solidFill>
                  <a:srgbClr val="8E8581"/>
                </a:solidFill>
                <a:latin typeface="Verdana" pitchFamily="34" charset="0"/>
              </a:rPr>
              <a:t>- integrovaný </a:t>
            </a:r>
            <a:br>
              <a:rPr lang="cs-CZ" sz="1200" smtClean="0">
                <a:solidFill>
                  <a:srgbClr val="8E8581"/>
                </a:solidFill>
                <a:latin typeface="Verdana" pitchFamily="34" charset="0"/>
              </a:rPr>
            </a:br>
            <a:r>
              <a:rPr lang="cs-CZ" sz="1200" smtClean="0">
                <a:solidFill>
                  <a:srgbClr val="8E8581"/>
                </a:solidFill>
                <a:latin typeface="Verdana" pitchFamily="34" charset="0"/>
              </a:rPr>
              <a:t>kartáček na nábytek na rukojeti –</a:t>
            </a:r>
          </a:p>
          <a:p>
            <a:pPr marL="273050" indent="-266700">
              <a:buClr>
                <a:srgbClr val="CE1111"/>
              </a:buClr>
            </a:pPr>
            <a:r>
              <a:rPr lang="cs-CZ" sz="1200" smtClean="0">
                <a:solidFill>
                  <a:srgbClr val="8E8581"/>
                </a:solidFill>
                <a:latin typeface="Verdana" pitchFamily="34" charset="0"/>
              </a:rPr>
              <a:t>	vždy po ruce</a:t>
            </a:r>
            <a:endParaRPr lang="cs-CZ" sz="1200" dirty="0" smtClean="0">
              <a:solidFill>
                <a:srgbClr val="8E8581"/>
              </a:solidFill>
              <a:latin typeface="Verdan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EB Presentation">
  <a:themeElements>
    <a:clrScheme name="SEB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EB Presentation">
      <a:majorFont>
        <a:latin typeface="Verdana"/>
        <a:ea typeface="ＭＳ Ｐゴシック"/>
        <a:cs typeface=""/>
      </a:majorFont>
      <a:minorFont>
        <a:latin typeface="Verdana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2400" b="0" i="0" u="none" strike="noStrike" cap="none" normalizeH="0" baseline="3000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2400" b="0" i="0" u="none" strike="noStrike" cap="none" normalizeH="0" baseline="3000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SEB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1235</TotalTime>
  <Words>80</Words>
  <Application>Microsoft Office PowerPoint</Application>
  <PresentationFormat>Předvádění na obrazovce (4:3)</PresentationFormat>
  <Paragraphs>24</Paragraphs>
  <Slides>1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2" baseType="lpstr">
      <vt:lpstr>SEB Presentation</vt:lpstr>
      <vt:lpstr>Snímek 1</vt:lpstr>
    </vt:vector>
  </TitlesOfParts>
  <Company>Groupe SEB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Minicompact</dc:title>
  <dc:creator>Pavlína Vacková</dc:creator>
  <cp:lastModifiedBy>dcarna</cp:lastModifiedBy>
  <cp:revision>154</cp:revision>
  <dcterms:created xsi:type="dcterms:W3CDTF">2010-11-18T14:50:15Z</dcterms:created>
  <dcterms:modified xsi:type="dcterms:W3CDTF">2016-01-11T09:00:43Z</dcterms:modified>
</cp:coreProperties>
</file>