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31.05.2021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31.05.2021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31.05.2021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31.05.2021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31.05.2021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31.05.2021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31.05.2021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H3F-320FSAAU1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>
                <a:latin typeface="Arial" charset="0"/>
              </a:rPr>
              <a:t>stojící </a:t>
            </a:r>
            <a:r>
              <a:rPr lang="cs-CZ" altLang="cs-CZ" sz="1400" dirty="0" smtClean="0">
                <a:latin typeface="Arial" charset="0"/>
              </a:rPr>
              <a:t>zásuvkový mrazák/chladnička</a:t>
            </a:r>
            <a:endParaRPr lang="cs-CZ" altLang="cs-CZ" sz="14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No Frost, Insta Switch – možnost nastavit jako mrazák nebo chladnička, Invertorový kompresor se zárukou 12 let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zdarma 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Hlavní </a:t>
            </a:r>
            <a:r>
              <a:rPr lang="cs-CZ" altLang="cs-CZ" sz="800" b="1" dirty="0">
                <a:latin typeface="Arial" charset="0"/>
              </a:rPr>
              <a:t>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F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330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-/330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0,898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328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22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</a:t>
            </a:r>
            <a:r>
              <a:rPr lang="cs-CZ" altLang="cs-CZ" sz="800" dirty="0" smtClean="0">
                <a:latin typeface="Arial" charset="0"/>
              </a:rPr>
              <a:t>19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</a:t>
            </a:r>
            <a:r>
              <a:rPr lang="cs-CZ" altLang="cs-CZ" sz="800" dirty="0" smtClean="0">
                <a:latin typeface="Arial" charset="0"/>
              </a:rPr>
              <a:t>SN </a:t>
            </a:r>
            <a:r>
              <a:rPr lang="cs-CZ" altLang="cs-CZ" sz="800" dirty="0">
                <a:latin typeface="Arial" charset="0"/>
              </a:rPr>
              <a:t>- </a:t>
            </a:r>
            <a:r>
              <a:rPr lang="cs-CZ" altLang="cs-CZ" sz="800" dirty="0" smtClean="0">
                <a:latin typeface="Arial" charset="0"/>
              </a:rPr>
              <a:t>T  10°- 43°C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</a:t>
            </a:r>
            <a:r>
              <a:rPr lang="cs-CZ" altLang="cs-CZ" sz="800" dirty="0" smtClean="0">
                <a:latin typeface="Arial" charset="0"/>
              </a:rPr>
              <a:t>****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F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Možnost nastavit jako mrazák nebo jako chladnička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Invertorový </a:t>
            </a:r>
            <a:r>
              <a:rPr lang="cs-CZ" altLang="cs-CZ" sz="800" b="1" dirty="0">
                <a:latin typeface="Arial" charset="0"/>
              </a:rPr>
              <a:t>kompresor </a:t>
            </a:r>
            <a:r>
              <a:rPr lang="cs-CZ" altLang="cs-CZ" sz="800" b="1" dirty="0" smtClean="0">
                <a:latin typeface="Arial" charset="0"/>
              </a:rPr>
              <a:t>– tichý a úsporný chod, záruka </a:t>
            </a:r>
            <a:r>
              <a:rPr lang="cs-CZ" altLang="cs-CZ" sz="800" b="1" dirty="0">
                <a:latin typeface="Arial" charset="0"/>
              </a:rPr>
              <a:t>12 </a:t>
            </a:r>
            <a:r>
              <a:rPr lang="cs-CZ" altLang="cs-CZ" sz="800" b="1" dirty="0" smtClean="0">
                <a:latin typeface="Arial" charset="0"/>
              </a:rPr>
              <a:t>let zdarma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Total No Frost – </a:t>
            </a:r>
            <a:r>
              <a:rPr lang="cs-CZ" altLang="cs-CZ" sz="800" b="1" dirty="0" smtClean="0">
                <a:latin typeface="Arial" charset="0"/>
              </a:rPr>
              <a:t>beznámrazová technologie chlazení </a:t>
            </a:r>
          </a:p>
          <a:p>
            <a:pPr marL="0"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Funkce Rychlé mrazení v celém prostoru mrazáku</a:t>
            </a:r>
          </a:p>
          <a:p>
            <a:pPr marL="0"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Šokové mrazení a chlazení v zásuvce Fresher Zone</a:t>
            </a:r>
            <a:r>
              <a:rPr lang="cs-CZ" altLang="cs-CZ" sz="800" dirty="0" smtClean="0">
                <a:latin typeface="Arial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Elektronické ovládání 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Externí dotykový displej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Dětská pojistka</a:t>
            </a:r>
            <a:endParaRPr lang="cs-CZ" altLang="cs-CZ" sz="800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Automatické odmrazování </a:t>
            </a:r>
            <a:r>
              <a:rPr lang="cs-CZ" altLang="cs-CZ" sz="800" dirty="0" smtClean="0">
                <a:latin typeface="Arial" charset="0"/>
              </a:rPr>
              <a:t>chladničky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Akustický signál otevřených dvířek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Akustický a světelný signál zvýšené teploty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Stand-by režim displeje – vypnutí displeje po 30 vteřinách </a:t>
            </a:r>
            <a:r>
              <a:rPr lang="cs-CZ" altLang="cs-CZ" sz="800" dirty="0" smtClean="0">
                <a:latin typeface="Arial" charset="0"/>
              </a:rPr>
              <a:t>nečinnosti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Chladnička / </a:t>
            </a:r>
            <a:r>
              <a:rPr lang="cs-CZ" altLang="cs-CZ" sz="800" b="1" dirty="0" smtClean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Teplotní režimy: 4 °C (chladnička) / -16, -18, -20 a -24 °C (mrazák)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3 </a:t>
            </a:r>
            <a:r>
              <a:rPr lang="cs-CZ" altLang="cs-CZ" sz="800" dirty="0">
                <a:latin typeface="Arial" charset="0"/>
              </a:rPr>
              <a:t>skleněné police (nastavitelná výška)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3 plastové </a:t>
            </a:r>
            <a:r>
              <a:rPr lang="cs-CZ" altLang="cs-CZ" sz="800" dirty="0" smtClean="0">
                <a:latin typeface="Arial" charset="0"/>
              </a:rPr>
              <a:t>transparentní zásuvky 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3 přihrádky ve dveřích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1x zásuvka </a:t>
            </a:r>
            <a:r>
              <a:rPr lang="cs-CZ" altLang="cs-CZ" sz="800" b="1" dirty="0">
                <a:latin typeface="Arial" charset="0"/>
              </a:rPr>
              <a:t>Fresher Zone – pro </a:t>
            </a:r>
            <a:r>
              <a:rPr lang="cs-CZ" altLang="cs-CZ" sz="800" b="1" dirty="0" smtClean="0">
                <a:latin typeface="Arial" charset="0"/>
              </a:rPr>
              <a:t>šokové </a:t>
            </a:r>
            <a:r>
              <a:rPr lang="cs-CZ" altLang="cs-CZ" sz="800" b="1" dirty="0">
                <a:latin typeface="Arial" charset="0"/>
              </a:rPr>
              <a:t>chlazení / </a:t>
            </a:r>
            <a:r>
              <a:rPr lang="cs-CZ" altLang="cs-CZ" sz="800" b="1" dirty="0" smtClean="0">
                <a:latin typeface="Arial" charset="0"/>
              </a:rPr>
              <a:t>šokové mrazení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Osvětlení LED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Kovové madlo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 nastavitelné nožičky; 2 </a:t>
            </a:r>
            <a:r>
              <a:rPr lang="cs-CZ" altLang="cs-CZ" sz="800" dirty="0" smtClean="0">
                <a:latin typeface="Arial" charset="0"/>
              </a:rPr>
              <a:t>kolečka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Výrobník ledu </a:t>
            </a:r>
            <a:r>
              <a:rPr lang="cs-CZ" altLang="cs-CZ" sz="800" dirty="0" smtClean="0">
                <a:latin typeface="Arial" charset="0"/>
              </a:rPr>
              <a:t>Standard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Výměnný závěs dveří</a:t>
            </a: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ovéPole 36"/>
          <p:cNvSpPr txBox="1"/>
          <p:nvPr/>
        </p:nvSpPr>
        <p:spPr>
          <a:xfrm>
            <a:off x="4788024" y="3645024"/>
            <a:ext cx="8640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 LED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37001108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6930265384321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1905 x 595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700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74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1996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659 x 761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81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6766817" y="1951846"/>
            <a:ext cx="64807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190</a:t>
            </a:r>
          </a:p>
          <a:p>
            <a:pPr algn="r"/>
            <a: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87"/>
          <a:stretch/>
        </p:blipFill>
        <p:spPr>
          <a:xfrm>
            <a:off x="7423949" y="1965150"/>
            <a:ext cx="143944" cy="648000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xmlns="" id="{71B340DF-2DCF-4E22-A2E4-C532E6A472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1031" y="1011038"/>
            <a:ext cx="800100" cy="797955"/>
          </a:xfrm>
          <a:prstGeom prst="rect">
            <a:avLst/>
          </a:prstGeom>
        </p:spPr>
      </p:pic>
      <p:sp>
        <p:nvSpPr>
          <p:cNvPr id="24" name="TextovéPole 23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26" name="Obrázek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294" y="2708920"/>
            <a:ext cx="720000" cy="720000"/>
          </a:xfrm>
          <a:prstGeom prst="rect">
            <a:avLst/>
          </a:prstGeom>
        </p:spPr>
      </p:pic>
      <p:pic>
        <p:nvPicPr>
          <p:cNvPr id="28" name="Obrázek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016" y="5013256"/>
            <a:ext cx="720000" cy="720000"/>
          </a:xfrm>
          <a:prstGeom prst="rect">
            <a:avLst/>
          </a:prstGeom>
        </p:spPr>
      </p:pic>
      <p:pic>
        <p:nvPicPr>
          <p:cNvPr id="29" name="Obrázek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24" y="3501008"/>
            <a:ext cx="720000" cy="720000"/>
          </a:xfrm>
          <a:prstGeom prst="rect">
            <a:avLst/>
          </a:prstGeom>
        </p:spPr>
      </p:pic>
      <p:sp>
        <p:nvSpPr>
          <p:cNvPr id="30" name="TextovéPole 29"/>
          <p:cNvSpPr txBox="1"/>
          <p:nvPr/>
        </p:nvSpPr>
        <p:spPr>
          <a:xfrm>
            <a:off x="4859669" y="2723776"/>
            <a:ext cx="6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Externí dotykový displej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ovéPole 30"/>
          <p:cNvSpPr txBox="1"/>
          <p:nvPr/>
        </p:nvSpPr>
        <p:spPr>
          <a:xfrm>
            <a:off x="4836660" y="3565994"/>
            <a:ext cx="762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 pouhých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 dB(A)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ovéPole 35"/>
          <p:cNvSpPr txBox="1"/>
          <p:nvPr/>
        </p:nvSpPr>
        <p:spPr>
          <a:xfrm>
            <a:off x="4951424" y="5188444"/>
            <a:ext cx="6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Úsporné LED osvětlení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4838842" y="5718844"/>
            <a:ext cx="894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Akustický a světelný signál zvýšené teploty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ovéPole 38"/>
          <p:cNvSpPr txBox="1"/>
          <p:nvPr/>
        </p:nvSpPr>
        <p:spPr>
          <a:xfrm>
            <a:off x="4787878" y="1971707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Total No Frost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Obrázek 3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24" y="1844824"/>
            <a:ext cx="720000" cy="720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51"/>
          <a:stretch/>
        </p:blipFill>
        <p:spPr>
          <a:xfrm>
            <a:off x="4065764" y="5589677"/>
            <a:ext cx="720000" cy="575627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24" y="4332470"/>
            <a:ext cx="720000" cy="72000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24" y="929724"/>
            <a:ext cx="720000" cy="720000"/>
          </a:xfrm>
          <a:prstGeom prst="rect">
            <a:avLst/>
          </a:prstGeom>
        </p:spPr>
      </p:pic>
      <p:sp>
        <p:nvSpPr>
          <p:cNvPr id="41" name="TextovéPole 40"/>
          <p:cNvSpPr txBox="1"/>
          <p:nvPr/>
        </p:nvSpPr>
        <p:spPr>
          <a:xfrm>
            <a:off x="4776084" y="1060268"/>
            <a:ext cx="9819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Konvertibilní chlazení/mrazení</a:t>
            </a:r>
          </a:p>
          <a:p>
            <a:endParaRPr lang="cs-CZ" sz="8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přepnout od +4°do -24°C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ovéPole 42"/>
          <p:cNvSpPr txBox="1"/>
          <p:nvPr/>
        </p:nvSpPr>
        <p:spPr>
          <a:xfrm>
            <a:off x="4716016" y="4428401"/>
            <a:ext cx="9457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Šokové mrazení a chlazení v zásuvce Fresher Zone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6" t="650" r="9051" b="650"/>
          <a:stretch/>
        </p:blipFill>
        <p:spPr>
          <a:xfrm>
            <a:off x="6732240" y="2769307"/>
            <a:ext cx="1261567" cy="232524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00" t="1701" r="26376" b="650"/>
          <a:stretch/>
        </p:blipFill>
        <p:spPr>
          <a:xfrm>
            <a:off x="5709356" y="993566"/>
            <a:ext cx="1014031" cy="304209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032451" y="908720"/>
            <a:ext cx="900000" cy="882554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791274"/>
            <a:ext cx="1011804" cy="202360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terms/"/>
    <ds:schemaRef ds:uri="http://purl.org/dc/elements/1.1/"/>
    <ds:schemaRef ds:uri="b4af0723-3826-4aee-ba08-906e8dce3040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1896</TotalTime>
  <Words>82</Words>
  <Application>Microsoft Office PowerPoint</Application>
  <PresentationFormat>Předvádění na obrazovce (4:3)</PresentationFormat>
  <Paragraphs>68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255</cp:revision>
  <cp:lastPrinted>2016-05-31T13:00:02Z</cp:lastPrinted>
  <dcterms:created xsi:type="dcterms:W3CDTF">2015-07-16T11:02:07Z</dcterms:created>
  <dcterms:modified xsi:type="dcterms:W3CDTF">2021-05-31T10:31:15Z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