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HAMTSJ86MC/1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varná deska I-</a:t>
            </a:r>
            <a:r>
              <a:rPr lang="cs-CZ" altLang="cs-CZ" sz="1400" dirty="0" err="1">
                <a:latin typeface="Arial" charset="0"/>
              </a:rPr>
              <a:t>Move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šířka 80 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6x varná zóna, Připojení přes Wi-Fi &amp; BLE, </a:t>
            </a:r>
            <a:r>
              <a:rPr lang="cs-CZ" altLang="cs-CZ" sz="1200" dirty="0" err="1">
                <a:latin typeface="Arial" charset="0"/>
              </a:rPr>
              <a:t>Power</a:t>
            </a:r>
            <a:r>
              <a:rPr lang="cs-CZ" altLang="cs-CZ" sz="1200" dirty="0">
                <a:latin typeface="Arial" charset="0"/>
              </a:rPr>
              <a:t> Management, Technologie Tech </a:t>
            </a:r>
            <a:r>
              <a:rPr lang="cs-CZ" altLang="cs-CZ" sz="1200" dirty="0" err="1">
                <a:latin typeface="Arial" charset="0"/>
              </a:rPr>
              <a:t>Flex</a:t>
            </a:r>
            <a:r>
              <a:rPr lang="cs-CZ" altLang="cs-CZ" sz="1200" dirty="0">
                <a:latin typeface="Arial" charset="0"/>
              </a:rPr>
              <a:t> a </a:t>
            </a:r>
            <a:r>
              <a:rPr lang="cs-CZ" altLang="cs-CZ" sz="1200" dirty="0" err="1">
                <a:latin typeface="Arial" charset="0"/>
              </a:rPr>
              <a:t>Cook</a:t>
            </a:r>
            <a:r>
              <a:rPr lang="cs-CZ" altLang="cs-CZ" sz="1200" dirty="0">
                <a:latin typeface="Arial" charset="0"/>
              </a:rPr>
              <a:t> </a:t>
            </a:r>
            <a:r>
              <a:rPr lang="cs-CZ" altLang="cs-CZ" sz="1200" dirty="0" err="1">
                <a:latin typeface="Arial" charset="0"/>
              </a:rPr>
              <a:t>with</a:t>
            </a:r>
            <a:r>
              <a:rPr lang="cs-CZ" altLang="cs-CZ" sz="1200" dirty="0">
                <a:latin typeface="Arial" charset="0"/>
              </a:rPr>
              <a:t> </a:t>
            </a:r>
            <a:r>
              <a:rPr lang="cs-CZ" altLang="cs-CZ" sz="1200" dirty="0" err="1">
                <a:latin typeface="Arial" charset="0"/>
              </a:rPr>
              <a:t>me</a:t>
            </a:r>
            <a:endParaRPr lang="cs-CZ" altLang="cs-CZ" sz="1200" dirty="0"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	4 / 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16 při 2,5kW až 3,5kW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 L1, L2 / 400V~	10 při 4,5kW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 L1, L2 / 400V~	16 při 5,5kW </a:t>
            </a:r>
            <a:endParaRPr lang="cs-CZ" altLang="cs-CZ" sz="800" b="1" dirty="0">
              <a:solidFill>
                <a:srgbClr val="00B05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 při 7,4kW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4x 195×90</a:t>
            </a:r>
            <a:r>
              <a:rPr lang="cs-CZ" altLang="cs-CZ" sz="800" dirty="0">
                <a:latin typeface="Arial" charset="0"/>
                <a:cs typeface="+mn-cs"/>
              </a:rPr>
              <a:t> mm 2000 (B3200) W, </a:t>
            </a:r>
            <a:r>
              <a:rPr lang="cs-CZ" altLang="cs-CZ" sz="800" b="1" dirty="0">
                <a:latin typeface="Arial" charset="0"/>
              </a:rPr>
              <a:t>Flexi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3000 (B3600) W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Min/Max Ø varné nádoby levé varné zóny 80/200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Ø 280 mm 3000 (B3600) 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Min/Max Ø varné nádoby prostřední varné zóny 180/280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Ø 150 mm 1400 (B2000)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Min/Max Ø varné nádoby pravé varné zóny 80/140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Připojení přes Bluetooth &amp; Wi-Fi a kompatibilita s aplikací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Technologie asistovaného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nastavení maximálního výkonu desky v úrovních: 2,5/ 3,5/4,5/5,5/7,4 kW s ohledem na parametry instalovaného elektrického příkonu (hodnoty jističů)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Pauza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Tech </a:t>
            </a:r>
            <a:r>
              <a:rPr lang="cs-CZ" altLang="cs-CZ" sz="800" b="1" dirty="0" err="1">
                <a:latin typeface="Arial" charset="0"/>
              </a:rPr>
              <a:t>Flex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dirty="0">
                <a:latin typeface="Arial" charset="0"/>
              </a:rPr>
              <a:t> – Možnost přesunu mezi zónami s rozdílnou sílou ohřevu bez nutnosti manuální úpravy nastavení; vyhrazená oblast se třemi tepelnými zónami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– Možnost posazení nádobí na libovolnou část zóny, detekce velmi malého nádobí (10 cm)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4x </a:t>
            </a:r>
            <a:r>
              <a:rPr lang="cs-CZ" altLang="cs-CZ" sz="800" dirty="0" err="1">
                <a:latin typeface="Arial" charset="0"/>
              </a:rPr>
              <a:t>Individual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Slider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Celkem 15 úrovní výkonu + Booster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Bezpečnostní automatické vypnutí v případě dlouhodobé nečinnosti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Ochrana před přehřátím a při vylití tekutin</a:t>
            </a:r>
            <a:endParaRPr lang="cs-CZ" altLang="cs-CZ" sz="800" b="1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33803056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8059019041247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Rovné hrany, 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58 × 800 ×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14,5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115 × 895 × 540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16,5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36913" y="1121704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708664" y="1821564"/>
            <a:ext cx="8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Široká škála receptů v rámci funkce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699113" y="333364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08664" y="416833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7003C0C-A99F-495C-8406-20570FCBBA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1" r="19973"/>
          <a:stretch/>
        </p:blipFill>
        <p:spPr>
          <a:xfrm>
            <a:off x="4069685" y="1801724"/>
            <a:ext cx="708061" cy="5724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17D2166-37DE-486E-9690-5B7BA79E9E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513" y="2501607"/>
            <a:ext cx="572400" cy="572400"/>
          </a:xfrm>
          <a:prstGeom prst="rect">
            <a:avLst/>
          </a:prstGeom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0B77E94F-8829-49B3-923E-E502034DCD27}"/>
              </a:ext>
            </a:extLst>
          </p:cNvPr>
          <p:cNvSpPr txBox="1"/>
          <p:nvPr/>
        </p:nvSpPr>
        <p:spPr>
          <a:xfrm>
            <a:off x="4699113" y="2556974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AC13FC4-6D50-4C77-8122-93C28DC69E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45" y="3220322"/>
            <a:ext cx="565200" cy="5652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BE95AA7-B6E5-4C27-9BD4-6158417D3B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464" y="4055015"/>
            <a:ext cx="565200" cy="5652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05C4669-3CED-4A91-A54D-A5A85F7AFEA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" t="31146" r="4823" b="34888"/>
          <a:stretch/>
        </p:blipFill>
        <p:spPr>
          <a:xfrm>
            <a:off x="5758056" y="1313810"/>
            <a:ext cx="3215516" cy="120689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1BCD0A5-87BD-4AD3-B4B8-C1E71D546B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522" y="2888376"/>
            <a:ext cx="3127965" cy="1980784"/>
          </a:xfrm>
          <a:prstGeom prst="rect">
            <a:avLst/>
          </a:prstGeom>
        </p:spPr>
      </p:pic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16610CF5-BA67-49AF-A025-0FF03E01D6F9}"/>
              </a:ext>
            </a:extLst>
          </p:cNvPr>
          <p:cNvCxnSpPr>
            <a:cxnSpLocks/>
          </p:cNvCxnSpPr>
          <p:nvPr/>
        </p:nvCxnSpPr>
        <p:spPr>
          <a:xfrm>
            <a:off x="6156176" y="1268760"/>
            <a:ext cx="2376264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C4C64B49-51C2-490B-9705-03237E7B42ED}"/>
              </a:ext>
            </a:extLst>
          </p:cNvPr>
          <p:cNvSpPr txBox="1"/>
          <p:nvPr/>
        </p:nvSpPr>
        <p:spPr>
          <a:xfrm>
            <a:off x="6914530" y="1053316"/>
            <a:ext cx="8595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80 cm 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3901</TotalTime>
  <Words>406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298</cp:revision>
  <cp:lastPrinted>2016-05-31T13:00:02Z</cp:lastPrinted>
  <dcterms:created xsi:type="dcterms:W3CDTF">2015-07-16T11:02:07Z</dcterms:created>
  <dcterms:modified xsi:type="dcterms:W3CDTF">2022-01-17T10:46:36Z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