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 varScale="1">
        <p:scale>
          <a:sx n="108" d="100"/>
          <a:sy n="108" d="100"/>
        </p:scale>
        <p:origin x="23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27.05.2024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27.05.2024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27.05.2024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27.05.2024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27.05.2024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27.05.2024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27.05.2024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27.05.2024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27.05.2024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27.05.2024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27.05.2024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27.05.2024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SXI1C3BF2BT-01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600" dirty="0">
                <a:latin typeface="Arial" charset="0"/>
              </a:rPr>
              <a:t>Vestavná myčka nádobí I-PRO SHINE SERIES 4 – šíře 45 cm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Digitální displej, 11 sad, </a:t>
            </a:r>
            <a:r>
              <a:rPr lang="cs-CZ" altLang="cs-CZ" sz="14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9 l, </a:t>
            </a: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43 dB(A), Světelný paprsek na podlahu, Invertorový motor</a:t>
            </a:r>
            <a:endParaRPr lang="cs-CZ" altLang="cs-CZ" sz="14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83454" y="980728"/>
            <a:ext cx="3996281" cy="5688632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2019/2017)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(sady nádobí)		11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(kWh) 	0,63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(kWh)	63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(l)	9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(</a:t>
            </a:r>
            <a:r>
              <a:rPr lang="cs-CZ" altLang="cs-CZ" sz="800" dirty="0" err="1">
                <a:latin typeface="Arial" charset="0"/>
              </a:rPr>
              <a:t>h:min</a:t>
            </a:r>
            <a:r>
              <a:rPr lang="cs-CZ" altLang="cs-CZ" sz="800" dirty="0">
                <a:latin typeface="Arial" charset="0"/>
              </a:rPr>
              <a:t>)		4:35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</a:t>
            </a:r>
            <a:r>
              <a:rPr lang="cs-CZ" altLang="cs-CZ" sz="800" dirty="0" err="1">
                <a:latin typeface="Arial" charset="0"/>
              </a:rPr>
              <a:t>pW</a:t>
            </a:r>
            <a:r>
              <a:rPr lang="cs-CZ" altLang="cs-CZ" sz="800" dirty="0">
                <a:latin typeface="Arial" charset="0"/>
              </a:rPr>
              <a:t>)	43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B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u="sng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Programy</a:t>
            </a:r>
            <a:r>
              <a:rPr lang="cs-CZ" altLang="cs-CZ" sz="800" b="1" dirty="0">
                <a:latin typeface="Arial" charset="0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8 Programů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EKO 50 °C </a:t>
            </a:r>
            <a:r>
              <a:rPr lang="cs-CZ" altLang="cs-CZ" sz="800" dirty="0">
                <a:latin typeface="Arial" charset="0"/>
              </a:rPr>
              <a:t>– Pro běžně znečištěné nádobí s optimální spotřebou vody a energie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UNIVERZÁLNÍ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cs-CZ" altLang="cs-CZ" sz="800" b="1" dirty="0">
                <a:latin typeface="Arial" charset="0"/>
              </a:rPr>
              <a:t>60 °C </a:t>
            </a:r>
            <a:r>
              <a:rPr lang="cs-CZ" altLang="cs-CZ" sz="800" dirty="0">
                <a:latin typeface="Arial" charset="0"/>
              </a:rPr>
              <a:t>– Pro  nádobí, které je silně znečištěné, nebo pro odstranění zbytků jídla, které zůstalo přes noc a zaschlo na nádobí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INTENZIVNÍ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cs-CZ" altLang="cs-CZ" sz="800" b="1" dirty="0">
                <a:latin typeface="Arial" charset="0"/>
              </a:rPr>
              <a:t>75 °C</a:t>
            </a:r>
            <a:r>
              <a:rPr lang="cs-CZ" altLang="cs-CZ" sz="800" dirty="0">
                <a:latin typeface="Arial" charset="0"/>
              </a:rPr>
              <a:t> - Určen pro velmi znečištěné hrnce, pánve a nádob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AUTO CARE 45-50 °C - </a:t>
            </a:r>
            <a:r>
              <a:rPr lang="cs-CZ" altLang="cs-CZ" sz="800" dirty="0">
                <a:latin typeface="Arial" charset="0"/>
              </a:rPr>
              <a:t>Vhodný pro jakýkoli typ nádobí. Myčka nádobí automaticky zvolí optimální mycí program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PŘEDMYTÍ - </a:t>
            </a:r>
            <a:r>
              <a:rPr lang="pl-PL" altLang="cs-CZ" sz="800" dirty="0">
                <a:latin typeface="Arial" charset="0"/>
              </a:rPr>
              <a:t>Zabraňuje vzniku pachů a nečistot z nádobí, bez sušení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59 MIN - </a:t>
            </a:r>
            <a:r>
              <a:rPr lang="cs-CZ" altLang="cs-CZ" sz="800" dirty="0">
                <a:latin typeface="Arial" charset="0"/>
              </a:rPr>
              <a:t>Používejte pro nádobí, které je silně znečištěné, nebo pro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odstranění zbytků potravin, které byly ponechány přes noc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RAPID 20‘ - </a:t>
            </a:r>
            <a:r>
              <a:rPr lang="cs-CZ" altLang="cs-CZ" sz="800" dirty="0">
                <a:latin typeface="Arial" charset="0"/>
              </a:rPr>
              <a:t>Pro velmi lehce znečištěné nádobí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AUTO PLUS 65-75 °C - </a:t>
            </a:r>
            <a:r>
              <a:rPr lang="cs-CZ" altLang="cs-CZ" sz="800" dirty="0">
                <a:latin typeface="Arial" charset="0"/>
              </a:rPr>
              <a:t>Vhodný pro jakýkoli typ nádobí. Myčka nádobí automaticky zvolí optimální mycí program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err="1">
                <a:latin typeface="Arial" charset="0"/>
              </a:rPr>
              <a:t>WiFi</a:t>
            </a:r>
            <a:r>
              <a:rPr lang="cs-CZ" altLang="cs-CZ" sz="800" b="1" dirty="0">
                <a:latin typeface="Arial" charset="0"/>
              </a:rPr>
              <a:t> + Bluetooth </a:t>
            </a:r>
            <a:r>
              <a:rPr lang="cs-CZ" altLang="cs-CZ" sz="800" dirty="0">
                <a:latin typeface="Arial" charset="0"/>
              </a:rPr>
              <a:t>– dálkové ovládání přes aplikaci </a:t>
            </a:r>
            <a:r>
              <a:rPr lang="cs-CZ" altLang="cs-CZ" sz="800" dirty="0" err="1">
                <a:latin typeface="Arial" charset="0"/>
              </a:rPr>
              <a:t>hOn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Odložený start 1-23 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Senzor nedostatku soli a leštidla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Světlo na podlahu </a:t>
            </a:r>
            <a:r>
              <a:rPr lang="cs-CZ" altLang="cs-CZ" sz="800" dirty="0">
                <a:latin typeface="Arial" charset="0"/>
              </a:rPr>
              <a:t>jako indikátor mytí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Automatická detekce </a:t>
            </a:r>
            <a:r>
              <a:rPr lang="cs-CZ" altLang="cs-CZ" sz="800" dirty="0">
                <a:latin typeface="Arial" charset="0"/>
              </a:rPr>
              <a:t>množství nádobí a úrovně zašpinění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Automatické otevření </a:t>
            </a:r>
            <a:r>
              <a:rPr lang="cs-CZ" altLang="cs-CZ" sz="800" dirty="0">
                <a:latin typeface="Arial" charset="0"/>
              </a:rPr>
              <a:t>dveří na konci programu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½ náplň, </a:t>
            </a:r>
            <a:r>
              <a:rPr lang="cs-CZ" altLang="cs-CZ" sz="800" b="1" dirty="0">
                <a:latin typeface="Arial" charset="0"/>
              </a:rPr>
              <a:t>Hygiena </a:t>
            </a:r>
            <a:r>
              <a:rPr lang="cs-CZ" altLang="cs-CZ" sz="800" dirty="0">
                <a:latin typeface="Arial" charset="0"/>
              </a:rPr>
              <a:t>- Zvyšuje teplotu vody během fáze oplachování, aby se provedla dezinfekce, </a:t>
            </a:r>
            <a:r>
              <a:rPr lang="cs-CZ" altLang="cs-CZ" sz="800" b="1" dirty="0">
                <a:latin typeface="Arial" charset="0"/>
              </a:rPr>
              <a:t>Extra Dry – </a:t>
            </a:r>
            <a:r>
              <a:rPr lang="cs-CZ" altLang="cs-CZ" sz="800" dirty="0">
                <a:latin typeface="Arial" charset="0"/>
              </a:rPr>
              <a:t>extra sušení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Fixní panty, Dětský zámek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Digitální displej; dotykové ovládání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Antibakteriální ošetření vnitřních částí, 2 koše + 1 příborová zásuvka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Možnost polohování horního koše </a:t>
            </a:r>
            <a:r>
              <a:rPr lang="cs-CZ" altLang="cs-CZ" sz="800" dirty="0" err="1">
                <a:latin typeface="Arial" charset="0"/>
              </a:rPr>
              <a:t>Easy-Click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Sklopitelné držáky talířů ve spodním koši (částečné)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Invertorový (BLDC) motor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solidFill>
                  <a:schemeClr val="bg1"/>
                </a:solidFill>
                <a:latin typeface="Arial" charset="0"/>
              </a:rPr>
              <a:t>Bezpečnost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Ochrana proti přetečení </a:t>
            </a:r>
            <a:r>
              <a:rPr lang="cs-CZ" altLang="cs-CZ" sz="800" dirty="0" err="1">
                <a:solidFill>
                  <a:schemeClr val="bg1"/>
                </a:solidFill>
                <a:latin typeface="Arial" charset="0"/>
              </a:rPr>
              <a:t>Aquastop</a:t>
            </a:r>
            <a:endParaRPr lang="cs-CZ" altLang="cs-CZ" sz="800" dirty="0">
              <a:solidFill>
                <a:schemeClr val="bg1"/>
              </a:solidFill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32901797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6925777801794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816 × 448 × 575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37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882 × 510 × 631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40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3F7EB904-E2EF-478C-AF83-540EF98E5E85}"/>
              </a:ext>
            </a:extLst>
          </p:cNvPr>
          <p:cNvSpPr txBox="1"/>
          <p:nvPr/>
        </p:nvSpPr>
        <p:spPr>
          <a:xfrm>
            <a:off x="4636893" y="2068049"/>
            <a:ext cx="9939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sad nádobí</a:t>
            </a:r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024F2334-FCD5-45B8-95A1-E3A3F301ABF9}"/>
              </a:ext>
            </a:extLst>
          </p:cNvPr>
          <p:cNvSpPr txBox="1"/>
          <p:nvPr/>
        </p:nvSpPr>
        <p:spPr>
          <a:xfrm>
            <a:off x="4674260" y="2716862"/>
            <a:ext cx="993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Automatické otevření dvířek na konci programu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BC9EE0D1-DA8F-42F6-97BC-3220B6B2C80E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2019/2017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249D11F0-1794-4738-8CC9-79894EB93A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935" y="2706896"/>
            <a:ext cx="537151" cy="550564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AA445DE0-0264-4052-8990-8C8D45AB35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2869" y="3487979"/>
            <a:ext cx="673723" cy="657272"/>
          </a:xfrm>
          <a:prstGeom prst="rect">
            <a:avLst/>
          </a:prstGeom>
        </p:spPr>
      </p:pic>
      <p:sp>
        <p:nvSpPr>
          <p:cNvPr id="37" name="TextovéPole 36">
            <a:extLst>
              <a:ext uri="{FF2B5EF4-FFF2-40B4-BE49-F238E27FC236}">
                <a16:creationId xmlns:a16="http://schemas.microsoft.com/office/drawing/2014/main" id="{48A7AE9A-423A-41A5-B327-10A59B8A7EFD}"/>
              </a:ext>
            </a:extLst>
          </p:cNvPr>
          <p:cNvSpPr txBox="1"/>
          <p:nvPr/>
        </p:nvSpPr>
        <p:spPr>
          <a:xfrm>
            <a:off x="4684201" y="3639292"/>
            <a:ext cx="993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Odložený start</a:t>
            </a:r>
            <a:b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1-23 hod</a:t>
            </a: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FB6D31F7-8B1A-4165-16A1-749BE70993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8743" y="4375770"/>
            <a:ext cx="597531" cy="600980"/>
          </a:xfrm>
          <a:prstGeom prst="rect">
            <a:avLst/>
          </a:prstGeom>
        </p:spPr>
      </p:pic>
      <p:sp>
        <p:nvSpPr>
          <p:cNvPr id="25" name="TextovéPole 24">
            <a:extLst>
              <a:ext uri="{FF2B5EF4-FFF2-40B4-BE49-F238E27FC236}">
                <a16:creationId xmlns:a16="http://schemas.microsoft.com/office/drawing/2014/main" id="{49EE275B-6912-D654-E1BF-0DB699395BE1}"/>
              </a:ext>
            </a:extLst>
          </p:cNvPr>
          <p:cNvSpPr txBox="1"/>
          <p:nvPr/>
        </p:nvSpPr>
        <p:spPr>
          <a:xfrm>
            <a:off x="4708942" y="4523613"/>
            <a:ext cx="9939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Hygiena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895E5154-B92D-E535-E045-E8346FDFA1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41715" y="1125760"/>
            <a:ext cx="632545" cy="567373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76D5481A-0323-580A-B918-4E6148A4C3EE}"/>
              </a:ext>
            </a:extLst>
          </p:cNvPr>
          <p:cNvSpPr txBox="1"/>
          <p:nvPr/>
        </p:nvSpPr>
        <p:spPr>
          <a:xfrm>
            <a:off x="4645429" y="1304575"/>
            <a:ext cx="9939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WiFi+Bluetooth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Skupina 15">
            <a:extLst>
              <a:ext uri="{FF2B5EF4-FFF2-40B4-BE49-F238E27FC236}">
                <a16:creationId xmlns:a16="http://schemas.microsoft.com/office/drawing/2014/main" id="{6B2159FE-8973-DD8C-9E0A-37D15A4A4A6D}"/>
              </a:ext>
            </a:extLst>
          </p:cNvPr>
          <p:cNvGrpSpPr/>
          <p:nvPr/>
        </p:nvGrpSpPr>
        <p:grpSpPr>
          <a:xfrm>
            <a:off x="4110964" y="1875198"/>
            <a:ext cx="528627" cy="573685"/>
            <a:chOff x="4110964" y="1875198"/>
            <a:chExt cx="528627" cy="573685"/>
          </a:xfrm>
        </p:grpSpPr>
        <p:pic>
          <p:nvPicPr>
            <p:cNvPr id="17" name="Obrázek 16">
              <a:extLst>
                <a:ext uri="{FF2B5EF4-FFF2-40B4-BE49-F238E27FC236}">
                  <a16:creationId xmlns:a16="http://schemas.microsoft.com/office/drawing/2014/main" id="{4FE31310-A7C8-428D-97F4-0A403694920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110964" y="1928146"/>
              <a:ext cx="528627" cy="520737"/>
            </a:xfrm>
            <a:prstGeom prst="rect">
              <a:avLst/>
            </a:prstGeom>
          </p:spPr>
        </p:pic>
        <p:sp>
          <p:nvSpPr>
            <p:cNvPr id="14" name="Obdélník 13">
              <a:extLst>
                <a:ext uri="{FF2B5EF4-FFF2-40B4-BE49-F238E27FC236}">
                  <a16:creationId xmlns:a16="http://schemas.microsoft.com/office/drawing/2014/main" id="{996BEFB0-E3B8-582C-1746-7BB53AEED1B5}"/>
                </a:ext>
              </a:extLst>
            </p:cNvPr>
            <p:cNvSpPr/>
            <p:nvPr/>
          </p:nvSpPr>
          <p:spPr>
            <a:xfrm>
              <a:off x="4290575" y="1875198"/>
              <a:ext cx="159447" cy="2232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81F58612-CD4E-1668-1368-2C1CFF4ACD7C}"/>
              </a:ext>
            </a:extLst>
          </p:cNvPr>
          <p:cNvSpPr txBox="1"/>
          <p:nvPr/>
        </p:nvSpPr>
        <p:spPr>
          <a:xfrm>
            <a:off x="4165402" y="1881238"/>
            <a:ext cx="36722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8D29F70-AA7B-7892-DBC9-8BA29E5038C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99828" y="1009901"/>
            <a:ext cx="2028065" cy="2727979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F94D8206-1191-D805-B44D-C5F24560BF7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40352" y="1448032"/>
            <a:ext cx="1093093" cy="2200382"/>
          </a:xfrm>
          <a:prstGeom prst="rect">
            <a:avLst/>
          </a:prstGeom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F4ACDC91-F3CA-A9E7-60AB-05120678BA1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06198" y="3737880"/>
            <a:ext cx="1295668" cy="1116843"/>
          </a:xfrm>
          <a:prstGeom prst="rect">
            <a:avLst/>
          </a:prstGeom>
        </p:spPr>
      </p:pic>
      <p:pic>
        <p:nvPicPr>
          <p:cNvPr id="26" name="Obrázek 25">
            <a:extLst>
              <a:ext uri="{FF2B5EF4-FFF2-40B4-BE49-F238E27FC236}">
                <a16:creationId xmlns:a16="http://schemas.microsoft.com/office/drawing/2014/main" id="{881C2B55-D072-742F-2895-3F8321216F1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23624" y="3758452"/>
            <a:ext cx="1340078" cy="993578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008AC919-43A4-76D0-4174-50FFFFC4F20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28384" y="264624"/>
            <a:ext cx="487397" cy="527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purl.org/dc/dcmitype/"/>
    <ds:schemaRef ds:uri="b4af0723-3826-4aee-ba08-906e8dce3040"/>
    <ds:schemaRef ds:uri="http://purl.org/dc/terms/"/>
    <ds:schemaRef ds:uri="a09af93a-bc92-4cce-8ba3-c8fdbed82e22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3031</TotalTime>
  <Words>485</Words>
  <Application>Microsoft Office PowerPoint</Application>
  <PresentationFormat>Předvádění na obrazovce (4:3)</PresentationFormat>
  <Paragraphs>62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Kurková</cp:lastModifiedBy>
  <cp:revision>364</cp:revision>
  <cp:lastPrinted>2016-05-31T13:00:02Z</cp:lastPrinted>
  <dcterms:created xsi:type="dcterms:W3CDTF">2015-07-16T11:02:07Z</dcterms:created>
  <dcterms:modified xsi:type="dcterms:W3CDTF">2024-05-27T13:21:24Z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