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HWO60SM6S5BH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parní trouba I-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parní pečení, gril, H₂O čištění, dotykový displej, LED osvětlení, funkce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6348" y="883508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2200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240</a:t>
            </a:r>
            <a:endParaRPr lang="cs-CZ" altLang="cs-CZ" sz="800" b="1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Spodní ohřev + Horní ohřev + Ventilátor, Gril, Gril + Ventilátor, Spodní ohřev, Spodní ohřev + ventilátor, Multifunkce (pravý horký vzduch), Parní, Rozmrazování, Postranní osvětlení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–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Masová sonda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 &amp; </a:t>
            </a:r>
            <a:r>
              <a:rPr lang="cs-CZ" altLang="cs-CZ" sz="800" b="1" dirty="0">
                <a:latin typeface="Arial" charset="0"/>
              </a:rPr>
              <a:t>Rozmrazování</a:t>
            </a:r>
            <a:r>
              <a:rPr lang="cs-CZ" altLang="cs-CZ" sz="800" dirty="0">
                <a:latin typeface="Arial" charset="0"/>
              </a:rPr>
              <a:t> – rozmrazování potravin prouděním pokojové teploty vzduchu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Katalytické čištění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 – čištění zahřátím trouby na vysokou teplotu (200-250°C) &amp; </a:t>
            </a: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H₂O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30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Těstoviny &amp; Pečivo </a:t>
            </a:r>
            <a:r>
              <a:rPr lang="cs-CZ" altLang="cs-CZ" sz="800" dirty="0">
                <a:latin typeface="Arial" charset="0"/>
                <a:cs typeface="+mn-cs"/>
              </a:rPr>
              <a:t>– kombinace ventilátoru a parní funkce zajišťuje dokonale upečené těstoviny a gratinované povrchy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</a:t>
            </a:r>
            <a:r>
              <a:rPr lang="cs-CZ" altLang="cs-CZ" sz="800" dirty="0">
                <a:latin typeface="Arial" charset="0"/>
              </a:rPr>
              <a:t> – kombinace statického pečení s ventilátorem a parní funkcí pro upečení masa v jeho středu se zachováním křupavého povrchu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Ryby</a:t>
            </a:r>
            <a:r>
              <a:rPr lang="cs-CZ" altLang="cs-CZ" sz="800" dirty="0">
                <a:latin typeface="Arial" charset="0"/>
                <a:cs typeface="+mn-cs"/>
              </a:rPr>
              <a:t> – kombinace spodního ohřevu s ventilátorem a parní funkcí pro stejnoměrné propečení ryb s křupavou kůrkou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Zelenina</a:t>
            </a:r>
            <a:r>
              <a:rPr lang="cs-CZ" altLang="cs-CZ" sz="800" dirty="0">
                <a:latin typeface="Arial" charset="0"/>
              </a:rPr>
              <a:t> – kombinace grilu s ventilátorem a parní funkcí pro upečení zeleniny a zachováním nutričních hodnot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 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měkké; </a:t>
            </a:r>
            <a:r>
              <a:rPr lang="cs-CZ" altLang="cs-CZ" sz="800" b="1" dirty="0">
                <a:latin typeface="Arial" charset="0"/>
              </a:rPr>
              <a:t>Dvojitý gril; </a:t>
            </a: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ohřev; </a:t>
            </a: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2 bezpečnostní skla (možnost </a:t>
            </a:r>
            <a:r>
              <a:rPr lang="cs-CZ" altLang="cs-CZ" sz="800">
                <a:solidFill>
                  <a:prstClr val="black"/>
                </a:solidFill>
                <a:latin typeface="Arial" charset="0"/>
                <a:cs typeface="+mn-cs"/>
              </a:rPr>
              <a:t>odmontovat)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Postranní osvětlení </a:t>
            </a:r>
            <a:r>
              <a:rPr lang="cs-CZ" altLang="cs-CZ" sz="800" dirty="0">
                <a:latin typeface="Arial" charset="0"/>
                <a:cs typeface="+mn-cs"/>
              </a:rPr>
              <a:t>LED pro viditelnost 360°C; </a:t>
            </a:r>
            <a:r>
              <a:rPr lang="cs-CZ" altLang="cs-CZ" sz="800" b="1" dirty="0">
                <a:latin typeface="Arial" charset="0"/>
              </a:rPr>
              <a:t>Nerezové pojezdy pro vedení plechů, Teleskopický výsuv </a:t>
            </a:r>
            <a:r>
              <a:rPr lang="cs-CZ" altLang="cs-CZ" sz="800" dirty="0">
                <a:latin typeface="Arial" charset="0"/>
              </a:rPr>
              <a:t>(1×, prémiový set), </a:t>
            </a: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33703234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8059019025759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31,5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33,1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49697" y="107525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43924" y="1897970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Teploměr do masa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62853" y="255846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2171" y="321374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267" y="3190080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5372" y="2454560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6288" y="3970787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87799" y="414310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H₂O čištění trouby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CBD54E-D0A9-4952-86F9-E2CE2D8947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" t="2750" r="2211" b="2750"/>
          <a:stretch/>
        </p:blipFill>
        <p:spPr>
          <a:xfrm>
            <a:off x="5868146" y="1340768"/>
            <a:ext cx="2074672" cy="202957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923155B-2EE2-4FD9-A2D1-0E96455850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3531674"/>
            <a:ext cx="1394520" cy="13945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BC88219-2436-44CF-A83F-CFF005B3669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1" r="18761"/>
          <a:stretch/>
        </p:blipFill>
        <p:spPr>
          <a:xfrm>
            <a:off x="4078985" y="1748614"/>
            <a:ext cx="671181" cy="51911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5CE33DE-1170-44BE-81C5-82F2067D8E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839" y="1295189"/>
            <a:ext cx="1051034" cy="2101578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944973D4-5786-433C-8A38-50AC1E81B5D4}"/>
              </a:ext>
            </a:extLst>
          </p:cNvPr>
          <p:cNvSpPr txBox="1"/>
          <p:nvPr/>
        </p:nvSpPr>
        <p:spPr>
          <a:xfrm>
            <a:off x="106348" y="6173152"/>
            <a:ext cx="45859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 × plech – 35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 × plech – 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 × rošt (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prémiový set)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 × teploměr do masa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7E9FDCD-CCCB-49FB-A53A-FA3BDA05A1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573" y="3525368"/>
            <a:ext cx="1393200" cy="13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3880</TotalTime>
  <Words>488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305</cp:revision>
  <cp:lastPrinted>2016-05-31T13:00:02Z</cp:lastPrinted>
  <dcterms:created xsi:type="dcterms:W3CDTF">2015-07-16T11:02:07Z</dcterms:created>
  <dcterms:modified xsi:type="dcterms:W3CDTF">2021-11-26T09:49:24Z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