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C4C3"/>
    <a:srgbClr val="41403D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317" autoAdjust="0"/>
  </p:normalViewPr>
  <p:slideViewPr>
    <p:cSldViewPr>
      <p:cViewPr varScale="1">
        <p:scale>
          <a:sx n="89" d="100"/>
          <a:sy n="89" d="100"/>
        </p:scale>
        <p:origin x="128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10.02.2026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5496" y="-27384"/>
            <a:ext cx="9145016" cy="864096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6DC4C3"/>
                </a:solidFill>
                <a:latin typeface="Arial" charset="0"/>
              </a:rPr>
              <a:t>BPS 7N3BX-S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Kondenzační sušička s tepelným </a:t>
            </a:r>
            <a:r>
              <a:rPr lang="cs-CZ" altLang="cs-CZ" sz="1400" dirty="0" smtClean="0">
                <a:latin typeface="Arial" charset="0"/>
              </a:rPr>
              <a:t>čerpadlem SLIM </a:t>
            </a:r>
            <a:r>
              <a:rPr lang="cs-CZ" altLang="cs-CZ" sz="1400" dirty="0">
                <a:latin typeface="Arial" charset="0"/>
              </a:rPr>
              <a:t>ProDry </a:t>
            </a:r>
            <a:r>
              <a:rPr lang="cs-CZ" altLang="cs-CZ" sz="1400" dirty="0" smtClean="0">
                <a:latin typeface="Arial" charset="0"/>
              </a:rPr>
              <a:t>5</a:t>
            </a:r>
            <a:r>
              <a:rPr lang="cs-CZ" altLang="cs-CZ" sz="1400" dirty="0">
                <a:latin typeface="Arial" charset="0"/>
              </a:rPr>
              <a:t>5</a:t>
            </a:r>
            <a:r>
              <a:rPr lang="cs-CZ" altLang="cs-CZ" sz="1400" dirty="0" smtClean="0">
                <a:latin typeface="Arial" charset="0"/>
              </a:rPr>
              <a:t>0</a:t>
            </a:r>
            <a:endParaRPr lang="cs-CZ" altLang="cs-CZ" sz="1400" dirty="0"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Tepelné čerpadlo</a:t>
            </a:r>
            <a:r>
              <a:rPr lang="cs-CZ" altLang="cs-CZ" sz="14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, Wifi, 4 úrovně sušení, textový displej, snadné žehlení, invertorový motor, úzká hloubka</a:t>
            </a:r>
            <a:endParaRPr lang="cs-CZ" altLang="cs-CZ" sz="1400" dirty="0">
              <a:solidFill>
                <a:srgbClr val="706F6F"/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0" y="792088"/>
            <a:ext cx="4067944" cy="6021288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(Nařízení v přenesené pravomoci: (EU) 2023/2534)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Jmenovitá kapacita  (kg) 		</a:t>
            </a:r>
            <a:r>
              <a:rPr lang="cs-CZ" altLang="cs-CZ" sz="800" dirty="0" smtClean="0">
                <a:latin typeface="Arial" charset="0"/>
              </a:rPr>
              <a:t>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Energetická třída			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100 sušičích cyklů	(kwh)	</a:t>
            </a:r>
            <a:r>
              <a:rPr lang="cs-CZ" altLang="cs-CZ" sz="800" dirty="0" smtClean="0">
                <a:latin typeface="Arial" charset="0"/>
              </a:rPr>
              <a:t>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Spotřeba energie na 1 sušicí cyklus (kWh)	</a:t>
            </a:r>
            <a:r>
              <a:rPr lang="cs-CZ" altLang="cs-CZ" sz="800" dirty="0" smtClean="0">
                <a:latin typeface="Arial" charset="0"/>
              </a:rPr>
              <a:t>0,94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Účinnost kondenzace (%)		</a:t>
            </a:r>
            <a:r>
              <a:rPr lang="cs-CZ" altLang="cs-CZ" sz="800" dirty="0" smtClean="0">
                <a:latin typeface="Arial" charset="0"/>
              </a:rPr>
              <a:t>89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účinnosti kondenzace 		B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64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emisí hluku šířeného vzduchem		</a:t>
            </a:r>
            <a:r>
              <a:rPr lang="cs-CZ" altLang="cs-CZ" sz="800" dirty="0" smtClean="0">
                <a:latin typeface="Arial" charset="0"/>
              </a:rPr>
              <a:t>B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Trvání programu plná náplň (hod:min) 		</a:t>
            </a:r>
            <a:r>
              <a:rPr lang="cs-CZ" altLang="cs-CZ" sz="800" dirty="0" smtClean="0">
                <a:latin typeface="Arial" charset="0"/>
              </a:rPr>
              <a:t>2:57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Tepelné čerpadlo 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Wifi + Bluetooth připojení - možnost ovládat </a:t>
            </a:r>
            <a:r>
              <a:rPr lang="cs-CZ" altLang="cs-CZ" sz="800" b="1" dirty="0" smtClean="0">
                <a:latin typeface="Arial" charset="0"/>
              </a:rPr>
              <a:t>sušičku </a:t>
            </a:r>
            <a:r>
              <a:rPr lang="cs-CZ" altLang="cs-CZ" sz="800" b="1" dirty="0">
                <a:latin typeface="Arial" charset="0"/>
              </a:rPr>
              <a:t>přes aplikaci hOn </a:t>
            </a:r>
            <a:r>
              <a:rPr lang="cs-CZ" altLang="cs-CZ" sz="800" b="1" dirty="0">
                <a:latin typeface="Arial" panose="020B0604020202020204" pitchFamily="34" charset="0"/>
              </a:rPr>
              <a:t>se širokou škálou dodatečných informací a funkcí</a:t>
            </a:r>
            <a:endParaRPr lang="cs-CZ" altLang="cs-CZ" sz="800" b="1" dirty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panose="020B0604020202020204" pitchFamily="34" charset="0"/>
              </a:rPr>
              <a:t>Kompatibilní s hlasovými asistenty Alexa a Google (pouze v ENG</a:t>
            </a:r>
            <a:r>
              <a:rPr lang="cs-CZ" altLang="cs-CZ" sz="800" b="1" dirty="0" smtClean="0">
                <a:latin typeface="Arial" panose="020B0604020202020204" pitchFamily="34" charset="0"/>
              </a:rPr>
              <a:t>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4 </a:t>
            </a:r>
            <a:r>
              <a:rPr lang="cs-CZ" altLang="cs-CZ" sz="800" b="1" dirty="0">
                <a:latin typeface="Arial" charset="0"/>
              </a:rPr>
              <a:t>úrovně senzorového sušení </a:t>
            </a:r>
            <a:r>
              <a:rPr lang="cs-CZ" altLang="cs-CZ" sz="800" dirty="0">
                <a:latin typeface="Arial" charset="0"/>
              </a:rPr>
              <a:t>– Extra suché, Do skříně, </a:t>
            </a:r>
            <a:r>
              <a:rPr lang="cs-CZ" altLang="cs-CZ" sz="800" dirty="0" smtClean="0">
                <a:latin typeface="Arial" charset="0"/>
              </a:rPr>
              <a:t>K oblečení, K </a:t>
            </a:r>
            <a:r>
              <a:rPr lang="cs-CZ" altLang="cs-CZ" sz="800" dirty="0">
                <a:latin typeface="Arial" charset="0"/>
              </a:rPr>
              <a:t>žehlení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 </a:t>
            </a:r>
            <a:r>
              <a:rPr lang="cs-CZ" altLang="cs-CZ" sz="800" b="1" dirty="0">
                <a:latin typeface="Arial" charset="0"/>
              </a:rPr>
              <a:t>Smart Move </a:t>
            </a:r>
            <a:r>
              <a:rPr lang="cs-CZ" altLang="cs-CZ" sz="800" b="1" dirty="0" smtClean="0">
                <a:latin typeface="Arial" charset="0"/>
              </a:rPr>
              <a:t>-  </a:t>
            </a:r>
            <a:r>
              <a:rPr lang="cs-CZ" altLang="cs-CZ" sz="800" dirty="0" smtClean="0">
                <a:latin typeface="Arial" charset="0"/>
              </a:rPr>
              <a:t>zlepšuje </a:t>
            </a:r>
            <a:r>
              <a:rPr lang="cs-CZ" altLang="cs-CZ" sz="800" dirty="0">
                <a:latin typeface="Arial" charset="0"/>
              </a:rPr>
              <a:t>rovnoměrnost </a:t>
            </a:r>
            <a:r>
              <a:rPr lang="cs-CZ" altLang="cs-CZ" sz="800" dirty="0" smtClean="0">
                <a:latin typeface="Arial" charset="0"/>
              </a:rPr>
              <a:t>sušení pomocí obousměrného otáčení bubnu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5 rychlých programů do 1 hod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Genius </a:t>
            </a:r>
            <a:r>
              <a:rPr lang="cs-CZ" altLang="cs-CZ" sz="800" dirty="0" smtClean="0">
                <a:latin typeface="Arial" charset="0"/>
              </a:rPr>
              <a:t>– rychlý program s délkou max. 59 min automaticky nastaví průběh sušení na základě detekované míry vlhkosti prádla</a:t>
            </a:r>
          </a:p>
          <a:p>
            <a:pPr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Program Hedvábí </a:t>
            </a:r>
            <a:r>
              <a:rPr lang="cs-CZ" altLang="cs-CZ" sz="800" dirty="0" smtClean="0">
                <a:latin typeface="Arial" charset="0"/>
              </a:rPr>
              <a:t>– šetrné sušení nejchoulostivějších tkanin bez rizika přesušení a včasného ukončení cyklu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Menší hloubka než u standardních sušiček. Bez dvířek a připojení pouze </a:t>
            </a:r>
            <a:r>
              <a:rPr lang="cs-CZ" altLang="cs-CZ" sz="800" b="1" dirty="0" smtClean="0">
                <a:latin typeface="Arial" charset="0"/>
              </a:rPr>
              <a:t>45,3 cm</a:t>
            </a:r>
            <a:r>
              <a:rPr lang="cs-CZ" altLang="cs-CZ" sz="800" b="1" dirty="0">
                <a:latin typeface="Arial" charset="0"/>
              </a:rPr>
              <a:t>, celková hloubka včetně připojení a dvířek </a:t>
            </a:r>
            <a:r>
              <a:rPr lang="cs-CZ" altLang="cs-CZ" sz="800" b="1" dirty="0" smtClean="0">
                <a:latin typeface="Arial" charset="0"/>
              </a:rPr>
              <a:t>52,4 </a:t>
            </a:r>
            <a:r>
              <a:rPr lang="cs-CZ" altLang="cs-CZ" sz="800" b="1" dirty="0">
                <a:latin typeface="Arial" charset="0"/>
              </a:rPr>
              <a:t>cm. Pro kombinaci se SLIM pračkami ProDry 550</a:t>
            </a:r>
            <a:r>
              <a:rPr lang="cs-CZ" altLang="cs-CZ" sz="800" b="1" dirty="0" smtClean="0">
                <a:latin typeface="Arial" charset="0"/>
              </a:rPr>
              <a:t>.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Programy</a:t>
            </a:r>
            <a:r>
              <a:rPr lang="cs-CZ" altLang="cs-CZ" sz="800" dirty="0">
                <a:latin typeface="Arial" charset="0"/>
              </a:rPr>
              <a:t> 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16 programů + Wifi programy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Eco, </a:t>
            </a:r>
            <a:r>
              <a:rPr lang="cs-CZ" altLang="cs-CZ" sz="800" b="1" dirty="0">
                <a:latin typeface="Arial" charset="0"/>
              </a:rPr>
              <a:t>Sušení vlny – Certifikace Woolmark Care (šetrná péče),</a:t>
            </a:r>
            <a:r>
              <a:rPr lang="cs-CZ" altLang="cs-CZ" sz="800" dirty="0">
                <a:latin typeface="Arial" charset="0"/>
              </a:rPr>
              <a:t> Džíny, Košile, XXL náplň, Syntetika, Tmavé a barevné, Hygienický, Rychlý 14 min, Osvěžení (Rychlý) 20 min, Rychlý eco 30 min, Rychlý 45 min</a:t>
            </a:r>
            <a:r>
              <a:rPr lang="cs-CZ" altLang="cs-CZ" sz="800" b="1" dirty="0">
                <a:latin typeface="Arial" charset="0"/>
              </a:rPr>
              <a:t>, Genius 59 min</a:t>
            </a:r>
            <a:r>
              <a:rPr lang="cs-CZ" altLang="cs-CZ" sz="800" dirty="0">
                <a:latin typeface="Arial" charset="0"/>
              </a:rPr>
              <a:t>, Malá náplň, Jemné </a:t>
            </a:r>
            <a:r>
              <a:rPr lang="cs-CZ" altLang="cs-CZ" sz="800" b="1" dirty="0">
                <a:latin typeface="Arial" charset="0"/>
              </a:rPr>
              <a:t>(</a:t>
            </a:r>
            <a:r>
              <a:rPr lang="cs-CZ" altLang="cs-CZ" sz="800" b="1" dirty="0" smtClean="0">
                <a:latin typeface="Arial" charset="0"/>
              </a:rPr>
              <a:t>Hedvábí)</a:t>
            </a:r>
            <a:r>
              <a:rPr lang="cs-CZ" altLang="cs-CZ" sz="800" dirty="0" smtClean="0">
                <a:latin typeface="Arial" charset="0"/>
              </a:rPr>
              <a:t>, Eco </a:t>
            </a:r>
            <a:r>
              <a:rPr lang="cs-CZ" altLang="cs-CZ" sz="800" b="1" dirty="0">
                <a:latin typeface="Arial" charset="0"/>
              </a:rPr>
              <a:t>Save &amp; Dry (Poloviční náplň – sušení při nízké teplotě s nižšími náklady</a:t>
            </a:r>
            <a:r>
              <a:rPr lang="cs-CZ" altLang="cs-CZ" sz="800" b="1" dirty="0" smtClean="0">
                <a:latin typeface="Arial" charset="0"/>
              </a:rPr>
              <a:t>)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Nastavení (zvuk, jazyk), Odložený start, </a:t>
            </a:r>
            <a:r>
              <a:rPr lang="cs-CZ" altLang="cs-CZ" sz="800" dirty="0">
                <a:latin typeface="Arial" charset="0"/>
              </a:rPr>
              <a:t>Úroveň vysušení (4), </a:t>
            </a:r>
            <a:r>
              <a:rPr lang="cs-CZ" altLang="cs-CZ" sz="800" dirty="0" smtClean="0">
                <a:latin typeface="Arial" charset="0"/>
              </a:rPr>
              <a:t>Časované sušení/ Rychlý, Měkké na dotyk, Snadné žehlení, Paměť, Dětská pojistka, </a:t>
            </a:r>
            <a:r>
              <a:rPr lang="cs-CZ" altLang="cs-CZ" sz="800" dirty="0">
                <a:latin typeface="Arial" charset="0"/>
              </a:rPr>
              <a:t>Kontrolky čištění filtru a vyprázdnění nádrže na vodu, Dálkové ovládání,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6místný textový displej v CZ i SK jazyce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Objem </a:t>
            </a:r>
            <a:r>
              <a:rPr lang="cs-CZ" altLang="cs-CZ" sz="800" dirty="0">
                <a:latin typeface="Arial" charset="0"/>
              </a:rPr>
              <a:t>bubnu </a:t>
            </a:r>
            <a:r>
              <a:rPr lang="cs-CZ" altLang="cs-CZ" sz="800" dirty="0" smtClean="0">
                <a:latin typeface="Arial" charset="0"/>
              </a:rPr>
              <a:t>86 l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Nerezový buben </a:t>
            </a:r>
            <a:r>
              <a:rPr lang="cs-CZ" altLang="cs-CZ" sz="800" dirty="0">
                <a:latin typeface="Arial" charset="0"/>
              </a:rPr>
              <a:t>s obousměrným otáčením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Nastavitelné nožičky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Chladivo R290; Tříúrovňový filtr; Zásobník na vodu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Invertorový motor Speed Drive Inverter – nižší spotřeba a tichý chod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Hadička na vypouštění vody do odpadu součástí balení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760000"/>
          </a:xfrm>
          <a:prstGeom prst="line">
            <a:avLst/>
          </a:prstGeom>
          <a:ln>
            <a:solidFill>
              <a:srgbClr val="6DC4C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8" name="TextovéPole 27"/>
          <p:cNvSpPr txBox="1"/>
          <p:nvPr/>
        </p:nvSpPr>
        <p:spPr>
          <a:xfrm>
            <a:off x="4787456" y="3678123"/>
            <a:ext cx="8557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Sušení poloviční náplně bavlny při nižší teplotě s nižší spotřebou</a:t>
            </a:r>
            <a:endParaRPr lang="cs-CZ" sz="800" dirty="0"/>
          </a:p>
        </p:txBody>
      </p:sp>
      <p:sp>
        <p:nvSpPr>
          <p:cNvPr id="19" name="Obdélník 18"/>
          <p:cNvSpPr/>
          <p:nvPr/>
        </p:nvSpPr>
        <p:spPr>
          <a:xfrm>
            <a:off x="5668238" y="4655185"/>
            <a:ext cx="346312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		31103042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8059019116389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		Bílá s černými dvířky a 		bílým  ovládacím panelem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524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celková 		hloubka, (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453 </a:t>
            </a:r>
            <a:r>
              <a:rPr lang="cs-CZ" altLang="cs-CZ" sz="800" b="1" dirty="0">
                <a:solidFill>
                  <a:prstClr val="black"/>
                </a:solidFill>
                <a:latin typeface="Arial" panose="020B0604020202020204" pitchFamily="34" charset="0"/>
              </a:rPr>
              <a:t>m</a:t>
            </a:r>
            <a:r>
              <a:rPr lang="cs-CZ" altLang="cs-CZ" sz="8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m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bez dvířek)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42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890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585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44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932040" y="1887292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Energeticky úsporné sušení</a:t>
            </a:r>
            <a:endParaRPr lang="cs-CZ" sz="800" dirty="0"/>
          </a:p>
        </p:txBody>
      </p:sp>
      <p:sp>
        <p:nvSpPr>
          <p:cNvPr id="52" name="TextovéPole 51"/>
          <p:cNvSpPr txBox="1"/>
          <p:nvPr/>
        </p:nvSpPr>
        <p:spPr>
          <a:xfrm>
            <a:off x="4852604" y="4716353"/>
            <a:ext cx="7200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5 rychlých programů do 1 hodiny</a:t>
            </a:r>
            <a:endParaRPr lang="cs-CZ" sz="800" dirty="0"/>
          </a:p>
        </p:txBody>
      </p:sp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80" t="23946" r="17653" b="28635"/>
          <a:stretch/>
        </p:blipFill>
        <p:spPr>
          <a:xfrm>
            <a:off x="7331366" y="6118230"/>
            <a:ext cx="1800000" cy="720000"/>
          </a:xfrm>
          <a:prstGeom prst="rect">
            <a:avLst/>
          </a:prstGeom>
        </p:spPr>
      </p:pic>
      <p:sp>
        <p:nvSpPr>
          <p:cNvPr id="27" name="TextovéPole 26">
            <a:extLst>
              <a:ext uri="{FF2B5EF4-FFF2-40B4-BE49-F238E27FC236}">
                <a16:creationId xmlns:a16="http://schemas.microsoft.com/office/drawing/2014/main" xmlns="" id="{3CB82D36-F317-99CF-2471-4F31EEBAEB83}"/>
              </a:ext>
            </a:extLst>
          </p:cNvPr>
          <p:cNvSpPr txBox="1"/>
          <p:nvPr/>
        </p:nvSpPr>
        <p:spPr>
          <a:xfrm>
            <a:off x="5479162" y="65871"/>
            <a:ext cx="38544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2023/2534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sp>
        <p:nvSpPr>
          <p:cNvPr id="38" name="Obdélník 37"/>
          <p:cNvSpPr/>
          <p:nvPr/>
        </p:nvSpPr>
        <p:spPr>
          <a:xfrm>
            <a:off x="4067944" y="1844904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Tepelné čerpadlo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Obdélník 38"/>
          <p:cNvSpPr/>
          <p:nvPr/>
        </p:nvSpPr>
        <p:spPr>
          <a:xfrm>
            <a:off x="4116167" y="458112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Rychlé programy</a:t>
            </a:r>
            <a:endParaRPr lang="cs-CZ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Picture 2" descr="VÃ½sledek obrÃ¡zku pro alexa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23" t="7143" r="25978" b="7619"/>
          <a:stretch/>
        </p:blipFill>
        <p:spPr bwMode="auto">
          <a:xfrm>
            <a:off x="5713846" y="1081973"/>
            <a:ext cx="648000" cy="64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8" descr="VÃ½sledek obrÃ¡zku pro google home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86" r="62359" b="14322"/>
          <a:stretch/>
        </p:blipFill>
        <p:spPr bwMode="auto">
          <a:xfrm>
            <a:off x="6389971" y="1114069"/>
            <a:ext cx="936000" cy="597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ovéPole 24"/>
          <p:cNvSpPr txBox="1"/>
          <p:nvPr/>
        </p:nvSpPr>
        <p:spPr>
          <a:xfrm>
            <a:off x="4812820" y="939353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Ovládání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přes aplikaci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hOn díky připojení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 k Wifi</a:t>
            </a:r>
          </a:p>
        </p:txBody>
      </p:sp>
      <p:sp>
        <p:nvSpPr>
          <p:cNvPr id="26" name="TextovéPole 25"/>
          <p:cNvSpPr txBox="1"/>
          <p:nvPr/>
        </p:nvSpPr>
        <p:spPr>
          <a:xfrm>
            <a:off x="4885505" y="2752825"/>
            <a:ext cx="72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Tichý chod </a:t>
            </a:r>
          </a:p>
          <a:p>
            <a:pPr algn="ctr"/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Invertorový </a:t>
            </a:r>
            <a:r>
              <a:rPr lang="cs-CZ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motor Speed Drive</a:t>
            </a:r>
            <a:endParaRPr lang="cs-CZ" sz="800" dirty="0"/>
          </a:p>
        </p:txBody>
      </p:sp>
      <p:pic>
        <p:nvPicPr>
          <p:cNvPr id="29" name="Obrázek 2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453" y="927772"/>
            <a:ext cx="720000" cy="720000"/>
          </a:xfrm>
          <a:prstGeom prst="rect">
            <a:avLst/>
          </a:prstGeom>
        </p:spPr>
      </p:pic>
      <p:pic>
        <p:nvPicPr>
          <p:cNvPr id="30" name="Obrázek 2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6047" y="2728175"/>
            <a:ext cx="720000" cy="720000"/>
          </a:xfrm>
          <a:prstGeom prst="rect">
            <a:avLst/>
          </a:prstGeom>
        </p:spPr>
      </p:pic>
      <p:sp>
        <p:nvSpPr>
          <p:cNvPr id="36" name="Obdélník 35"/>
          <p:cNvSpPr/>
          <p:nvPr/>
        </p:nvSpPr>
        <p:spPr>
          <a:xfrm>
            <a:off x="4091890" y="3696458"/>
            <a:ext cx="720000" cy="720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altLang="cs-CZ" sz="1100" b="1" dirty="0">
                <a:latin typeface="Arial" charset="0"/>
              </a:rPr>
              <a:t>Save &amp; Dry</a:t>
            </a:r>
            <a:endParaRPr lang="cs-CZ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227918" y="954543"/>
            <a:ext cx="706388" cy="69269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2125336"/>
            <a:ext cx="1245066" cy="24901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50" t="6950" r="20601" b="9050"/>
          <a:stretch/>
        </p:blipFill>
        <p:spPr>
          <a:xfrm>
            <a:off x="5745154" y="2063730"/>
            <a:ext cx="1830154" cy="2568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84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256</cp:revision>
  <cp:lastPrinted>2016-05-05T10:40:20Z</cp:lastPrinted>
  <dcterms:created xsi:type="dcterms:W3CDTF">2015-07-16T11:02:07Z</dcterms:created>
  <dcterms:modified xsi:type="dcterms:W3CDTF">2026-02-10T09:43:40Z</dcterms:modified>
</cp:coreProperties>
</file>