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100" d="100"/>
          <a:sy n="100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CTP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643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SC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indukční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 varné zóny, Flexi zóna,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Power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Management, dotykové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ovládání, časovač, dětská pojistka, Booster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varných zón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příkon (W)		</a:t>
            </a:r>
            <a:r>
              <a:rPr lang="cs-CZ" altLang="cs-CZ" sz="800" dirty="0" smtClean="0">
                <a:latin typeface="Arial" charset="0"/>
              </a:rPr>
              <a:t>7000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Jištění (A)		32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Flexi indukční </a:t>
            </a:r>
            <a:r>
              <a:rPr lang="cs-CZ" altLang="cs-CZ" sz="800" dirty="0" smtClean="0">
                <a:latin typeface="Arial" charset="0"/>
              </a:rPr>
              <a:t>398 </a:t>
            </a:r>
            <a:r>
              <a:rPr lang="cs-CZ" altLang="cs-CZ" sz="800" dirty="0" smtClean="0">
                <a:latin typeface="Arial" charset="0"/>
              </a:rPr>
              <a:t>x 180 </a:t>
            </a:r>
            <a:r>
              <a:rPr lang="cs-CZ" altLang="cs-CZ" sz="800" dirty="0">
                <a:latin typeface="Arial" charset="0"/>
              </a:rPr>
              <a:t>mm, </a:t>
            </a:r>
            <a:r>
              <a:rPr lang="cs-CZ" altLang="cs-CZ" sz="800" dirty="0" smtClean="0">
                <a:latin typeface="Arial" charset="0"/>
              </a:rPr>
              <a:t>3300 </a:t>
            </a:r>
            <a:r>
              <a:rPr lang="cs-CZ" altLang="cs-CZ" sz="800" dirty="0" smtClean="0">
                <a:latin typeface="Arial" charset="0"/>
              </a:rPr>
              <a:t>(B </a:t>
            </a:r>
            <a:r>
              <a:rPr lang="cs-CZ" altLang="cs-CZ" sz="800" dirty="0" smtClean="0">
                <a:latin typeface="Arial" charset="0"/>
              </a:rPr>
              <a:t>3960</a:t>
            </a:r>
            <a:r>
              <a:rPr lang="cs-CZ" altLang="cs-CZ" sz="800" dirty="0" smtClean="0">
                <a:latin typeface="Arial" charset="0"/>
              </a:rPr>
              <a:t>)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nebo 2x samostatně 180 mm </a:t>
            </a:r>
            <a:r>
              <a:rPr lang="cs-CZ" altLang="cs-CZ" sz="800" dirty="0" smtClean="0">
                <a:latin typeface="Arial" charset="0"/>
              </a:rPr>
              <a:t>1600 </a:t>
            </a:r>
            <a:r>
              <a:rPr lang="cs-CZ" altLang="cs-CZ" sz="800" dirty="0" smtClean="0">
                <a:latin typeface="Arial" charset="0"/>
              </a:rPr>
              <a:t>(</a:t>
            </a:r>
            <a:r>
              <a:rPr lang="cs-CZ" altLang="cs-CZ" sz="800" dirty="0" smtClean="0">
                <a:latin typeface="Arial" charset="0"/>
              </a:rPr>
              <a:t>B 2100</a:t>
            </a:r>
            <a:r>
              <a:rPr lang="cs-CZ" altLang="cs-CZ" sz="800" dirty="0" smtClean="0">
                <a:latin typeface="Arial" charset="0"/>
              </a:rPr>
              <a:t>) 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indukční Ø 180 mm, </a:t>
            </a:r>
            <a:r>
              <a:rPr lang="cs-CZ" altLang="cs-CZ" sz="800" dirty="0" smtClean="0">
                <a:latin typeface="Arial" charset="0"/>
              </a:rPr>
              <a:t>1650  </a:t>
            </a:r>
            <a:r>
              <a:rPr lang="cs-CZ" altLang="cs-CZ" sz="800" dirty="0" smtClean="0">
                <a:latin typeface="Arial" charset="0"/>
              </a:rPr>
              <a:t>(B </a:t>
            </a:r>
            <a:r>
              <a:rPr lang="cs-CZ" altLang="cs-CZ" sz="800" dirty="0" smtClean="0">
                <a:latin typeface="Arial" charset="0"/>
              </a:rPr>
              <a:t>220</a:t>
            </a:r>
            <a:r>
              <a:rPr lang="cs-CZ" altLang="cs-CZ" sz="800" dirty="0" smtClean="0">
                <a:latin typeface="Arial" charset="0"/>
              </a:rPr>
              <a:t>0</a:t>
            </a:r>
            <a:r>
              <a:rPr lang="cs-CZ" altLang="cs-CZ" sz="800" dirty="0" smtClean="0">
                <a:latin typeface="Arial" charset="0"/>
              </a:rPr>
              <a:t>)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indukční Ø </a:t>
            </a:r>
            <a:r>
              <a:rPr lang="cs-CZ" altLang="cs-CZ" sz="800" dirty="0" smtClean="0">
                <a:latin typeface="Arial" charset="0"/>
              </a:rPr>
              <a:t>210 </a:t>
            </a:r>
            <a:r>
              <a:rPr lang="cs-CZ" altLang="cs-CZ" sz="800" dirty="0">
                <a:latin typeface="Arial" charset="0"/>
              </a:rPr>
              <a:t>mm, </a:t>
            </a:r>
            <a:r>
              <a:rPr lang="cs-CZ" altLang="cs-CZ" sz="800" dirty="0" smtClean="0">
                <a:latin typeface="Arial" charset="0"/>
              </a:rPr>
              <a:t>1600  </a:t>
            </a:r>
            <a:r>
              <a:rPr lang="cs-CZ" altLang="cs-CZ" sz="800" dirty="0">
                <a:latin typeface="Arial" charset="0"/>
              </a:rPr>
              <a:t>(B </a:t>
            </a:r>
            <a:r>
              <a:rPr lang="cs-CZ" altLang="cs-CZ" sz="800" dirty="0" smtClean="0">
                <a:latin typeface="Arial" charset="0"/>
              </a:rPr>
              <a:t>2100</a:t>
            </a:r>
            <a:r>
              <a:rPr lang="cs-CZ" altLang="cs-CZ" sz="800" dirty="0">
                <a:latin typeface="Arial" charset="0"/>
              </a:rPr>
              <a:t>) 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Power Management – nastavení příkonu desky od </a:t>
            </a:r>
            <a:r>
              <a:rPr lang="cs-CZ" altLang="cs-CZ" sz="800" b="1" dirty="0" smtClean="0">
                <a:latin typeface="Arial" charset="0"/>
              </a:rPr>
              <a:t>2 </a:t>
            </a:r>
            <a:r>
              <a:rPr lang="cs-CZ" altLang="cs-CZ" sz="800" b="1" dirty="0">
                <a:latin typeface="Arial" charset="0"/>
              </a:rPr>
              <a:t>do </a:t>
            </a:r>
            <a:r>
              <a:rPr lang="cs-CZ" altLang="cs-CZ" sz="800" b="1" dirty="0" smtClean="0">
                <a:latin typeface="Arial" charset="0"/>
              </a:rPr>
              <a:t>7kW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 možností připojení na 230 V, 16 A jistič.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Dotykové </a:t>
            </a:r>
            <a:r>
              <a:rPr lang="cs-CZ" altLang="cs-CZ" sz="800" dirty="0" smtClean="0">
                <a:latin typeface="Arial" charset="0"/>
              </a:rPr>
              <a:t>ovládání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Booster (4x)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automatické vypnutí v případě dlouhodobé nečinnosti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před přehřátím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2061428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 zóna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SLIDER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33801957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8016361966352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52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135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725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35010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TOUCH</a:t>
            </a:r>
          </a:p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SLIDER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5" name="Obrázek 54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8" t="80333" r="54292" b="13889"/>
          <a:stretch/>
        </p:blipFill>
        <p:spPr>
          <a:xfrm>
            <a:off x="4067944" y="2636912"/>
            <a:ext cx="720000" cy="720000"/>
          </a:xfrm>
          <a:prstGeom prst="flowChartConnector">
            <a:avLst/>
          </a:prstGeom>
        </p:spPr>
      </p:pic>
      <p:sp>
        <p:nvSpPr>
          <p:cNvPr id="57" name="Ovál 56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43651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4221088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4293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CHILD LOCK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067944" y="112474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cs-CZ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 kW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Ovál 64"/>
          <p:cNvSpPr/>
          <p:nvPr/>
        </p:nvSpPr>
        <p:spPr>
          <a:xfrm>
            <a:off x="4860032" y="501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4788024" y="515727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Vývojový diagram: spojnice 66"/>
          <p:cNvSpPr/>
          <p:nvPr/>
        </p:nvSpPr>
        <p:spPr>
          <a:xfrm>
            <a:off x="4067944" y="501325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3995936" y="522920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>
                <a:solidFill>
                  <a:schemeClr val="bg1">
                    <a:lumMod val="50000"/>
                  </a:schemeClr>
                </a:solidFill>
              </a:rPr>
              <a:t>BOOSTER</a:t>
            </a:r>
            <a:endParaRPr lang="cs-CZ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6" t="8111" r="52546" b="6338"/>
          <a:stretch/>
        </p:blipFill>
        <p:spPr>
          <a:xfrm>
            <a:off x="4211960" y="1844824"/>
            <a:ext cx="396000" cy="72501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8" t="10182" r="9456" b="9891"/>
          <a:stretch/>
        </p:blipFill>
        <p:spPr>
          <a:xfrm>
            <a:off x="5868144" y="1988840"/>
            <a:ext cx="3017316" cy="2664296"/>
          </a:xfrm>
          <a:prstGeom prst="rect">
            <a:avLst/>
          </a:prstGeom>
        </p:spPr>
      </p:pic>
      <p:sp>
        <p:nvSpPr>
          <p:cNvPr id="42" name="Vývojový diagram: spojnice 41"/>
          <p:cNvSpPr/>
          <p:nvPr/>
        </p:nvSpPr>
        <p:spPr>
          <a:xfrm>
            <a:off x="4067944" y="5805264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3995936" y="594928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smtClean="0">
                <a:solidFill>
                  <a:schemeClr val="bg1">
                    <a:lumMod val="50000"/>
                  </a:schemeClr>
                </a:solidFill>
              </a:rPr>
              <a:t>POWER MANAGEMENT</a:t>
            </a:r>
            <a:endParaRPr lang="cs-CZ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Ovál 43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788024" y="587727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l-PL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astavení příkonu, možnost připojení na 230V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74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122</cp:revision>
  <cp:lastPrinted>2016-05-05T10:40:20Z</cp:lastPrinted>
  <dcterms:created xsi:type="dcterms:W3CDTF">2015-07-16T11:02:07Z</dcterms:created>
  <dcterms:modified xsi:type="dcterms:W3CDTF">2019-01-10T11:27:28Z</dcterms:modified>
</cp:coreProperties>
</file>