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emf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HSW59F18EIPT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</a:t>
            </a:r>
            <a:r>
              <a:rPr lang="cs-CZ" altLang="cs-CZ" sz="1400" dirty="0">
                <a:latin typeface="Arial" charset="0"/>
              </a:rPr>
              <a:t>stojící chladnička Side by Side 90 </a:t>
            </a:r>
            <a:r>
              <a:rPr lang="cs-CZ" altLang="cs-CZ" sz="1400" dirty="0" smtClean="0">
                <a:latin typeface="Arial" charset="0"/>
              </a:rPr>
              <a:t>cm, </a:t>
            </a:r>
            <a:r>
              <a:rPr lang="cs-CZ" altLang="cs-CZ" sz="1400" dirty="0" smtClean="0">
                <a:solidFill>
                  <a:srgbClr val="4472C4"/>
                </a:solidFill>
                <a:latin typeface="Arial" charset="0"/>
              </a:rPr>
              <a:t>SBS </a:t>
            </a:r>
            <a:r>
              <a:rPr lang="cs-CZ" altLang="cs-CZ" sz="1400" dirty="0">
                <a:solidFill>
                  <a:srgbClr val="4472C4"/>
                </a:solidFill>
                <a:latin typeface="Arial" charset="0"/>
              </a:rPr>
              <a:t>90 Series 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Total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No Frost, Invertorový kompresor se zárukou 12 let, Automatický výrobník ledu, Uhlíkový filtr,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Humidity Zone,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Displej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72008" y="908720"/>
            <a:ext cx="3995936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>
                <a:latin typeface="Arial" charset="0"/>
              </a:rPr>
              <a:t>E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Celkový čistý objem (l)		</a:t>
            </a:r>
            <a:r>
              <a:rPr lang="cs-CZ" altLang="cs-CZ" sz="800" dirty="0" smtClean="0">
                <a:latin typeface="Arial" charset="0"/>
              </a:rPr>
              <a:t>601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391/210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0,915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Roční spotřeba energie (kWh/rok)		</a:t>
            </a:r>
            <a:r>
              <a:rPr lang="cs-CZ" altLang="cs-CZ" sz="800" dirty="0" smtClean="0">
                <a:latin typeface="Arial" charset="0"/>
              </a:rPr>
              <a:t>334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12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5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36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SN - </a:t>
            </a:r>
            <a:r>
              <a:rPr lang="cs-CZ" altLang="cs-CZ" sz="800" dirty="0" smtClean="0">
                <a:latin typeface="Arial" charset="0"/>
              </a:rPr>
              <a:t>T  </a:t>
            </a:r>
            <a:r>
              <a:rPr lang="cs-CZ" altLang="cs-CZ" sz="800" dirty="0">
                <a:latin typeface="Arial" charset="0"/>
              </a:rPr>
              <a:t>10°- </a:t>
            </a:r>
            <a:r>
              <a:rPr lang="cs-CZ" altLang="cs-CZ" sz="800" dirty="0" smtClean="0">
                <a:latin typeface="Arial" charset="0"/>
              </a:rPr>
              <a:t>43</a:t>
            </a:r>
            <a:r>
              <a:rPr lang="cs-CZ" altLang="cs-CZ" sz="800" dirty="0" smtClean="0">
                <a:latin typeface="Arial" charset="0"/>
              </a:rPr>
              <a:t>°C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Hvězdičkové označení 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</a:t>
            </a:r>
            <a:r>
              <a:rPr lang="cs-CZ" altLang="cs-CZ" sz="800" dirty="0" smtClean="0">
                <a:latin typeface="Arial" charset="0"/>
              </a:rPr>
              <a:t>G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Wifi konektivita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– možnost ovládat chladničku na dálku a využívat doplňkový obsah pomocí aplikace hOn (např. Food Locator, My Inventory, Advanced Drink Assistant, atd.)</a:t>
            </a:r>
            <a:endParaRPr lang="cs-CZ" altLang="cs-CZ" sz="800" b="1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Invertorový </a:t>
            </a:r>
            <a:r>
              <a:rPr lang="cs-CZ" altLang="cs-CZ" sz="800" b="1" dirty="0">
                <a:latin typeface="Arial" charset="0"/>
              </a:rPr>
              <a:t>kompresor – tichý a energeticky úsporný chod                    s prodlouženou zárukou 12 let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Total No Frost – beznámrazová technologie mrazení, panel Multi Air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            Flow v zadní části zabezpečuje  aktivní cirkulaci vzduchu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Automatický výrobník ledu ve dveřích mrazáku (nezabírá prostor v mrazící části) s podavačem (kostky, tříšť, voda) a možností vypnutí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Uhlíkový filtr pro připojení na přívod vody součástí balení (ukazatel stavu a reset filtru na displeji</a:t>
            </a:r>
            <a:r>
              <a:rPr lang="cs-CZ" altLang="cs-CZ" sz="800" b="1" dirty="0" smtClean="0">
                <a:latin typeface="Arial" charset="0"/>
              </a:rPr>
              <a:t>)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HCS filtr v zásuvce Humidity </a:t>
            </a:r>
            <a:r>
              <a:rPr lang="cs-CZ" altLang="cs-CZ" sz="800" dirty="0">
                <a:latin typeface="Arial" charset="0"/>
              </a:rPr>
              <a:t>Zone pro udržení 90% vlhkosti a zachování čerstvosti potravin až 2x déle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Tichý </a:t>
            </a:r>
            <a:r>
              <a:rPr lang="cs-CZ" altLang="cs-CZ" sz="800" b="1" dirty="0">
                <a:latin typeface="Arial" charset="0"/>
              </a:rPr>
              <a:t>chod pouhých </a:t>
            </a:r>
            <a:r>
              <a:rPr lang="cs-CZ" altLang="cs-CZ" sz="800" b="1" dirty="0" smtClean="0">
                <a:latin typeface="Arial" charset="0"/>
              </a:rPr>
              <a:t>36 </a:t>
            </a:r>
            <a:r>
              <a:rPr lang="cs-CZ" altLang="cs-CZ" sz="800" b="1" dirty="0">
                <a:latin typeface="Arial" charset="0"/>
              </a:rPr>
              <a:t>dB(A)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Jeden </a:t>
            </a:r>
            <a:r>
              <a:rPr lang="cs-CZ" altLang="cs-CZ" sz="800" dirty="0">
                <a:latin typeface="Arial" charset="0"/>
              </a:rPr>
              <a:t>chladící okruh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Funkce Rychlé chlazení, Rychlé mrazení, Dovolená, Auto nastavení, Ukazatel filtru/resetování, výdej ledu a vody, Dětská pojistka, Stand by – pohotovostní režim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Elektronické ovládání teploty +1 až +9°C chladnička / -14 až -24°C 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Externí dotykový displej na </a:t>
            </a:r>
            <a:r>
              <a:rPr lang="cs-CZ" altLang="cs-CZ" sz="800" dirty="0" smtClean="0">
                <a:latin typeface="Arial" charset="0"/>
              </a:rPr>
              <a:t>dvířkách; Automatické </a:t>
            </a:r>
            <a:r>
              <a:rPr lang="cs-CZ" altLang="cs-CZ" sz="800" dirty="0">
                <a:latin typeface="Arial" charset="0"/>
              </a:rPr>
              <a:t>odmrazování chladničky i </a:t>
            </a:r>
            <a:r>
              <a:rPr lang="cs-CZ" altLang="cs-CZ" sz="800" dirty="0" smtClean="0">
                <a:latin typeface="Arial" charset="0"/>
              </a:rPr>
              <a:t>mrazáku; Akustický </a:t>
            </a:r>
            <a:r>
              <a:rPr lang="cs-CZ" altLang="cs-CZ" sz="800" dirty="0">
                <a:latin typeface="Arial" charset="0"/>
              </a:rPr>
              <a:t>signál otevřených dvířek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Chladnička</a:t>
            </a: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3 +1 skleněné police / </a:t>
            </a:r>
            <a:r>
              <a:rPr lang="cs-CZ" altLang="cs-CZ" sz="800" dirty="0" smtClean="0">
                <a:latin typeface="Arial" charset="0"/>
              </a:rPr>
              <a:t>5 přihrádek </a:t>
            </a:r>
            <a:r>
              <a:rPr lang="cs-CZ" altLang="cs-CZ" sz="800" dirty="0">
                <a:latin typeface="Arial" charset="0"/>
              </a:rPr>
              <a:t>ve </a:t>
            </a:r>
            <a:r>
              <a:rPr lang="cs-CZ" altLang="cs-CZ" sz="800" dirty="0" smtClean="0">
                <a:latin typeface="Arial" charset="0"/>
              </a:rPr>
              <a:t>dveřích (z toho 3 s náklonem 95°proti pádu potravin, </a:t>
            </a:r>
            <a:r>
              <a:rPr lang="cs-CZ" altLang="cs-CZ" sz="800" dirty="0" smtClean="0">
                <a:latin typeface="Arial" charset="0"/>
              </a:rPr>
              <a:t>1</a:t>
            </a:r>
            <a:r>
              <a:rPr lang="cs-CZ" altLang="cs-CZ" sz="800" dirty="0" smtClean="0">
                <a:latin typeface="Arial" charset="0"/>
              </a:rPr>
              <a:t>x </a:t>
            </a:r>
            <a:r>
              <a:rPr lang="cs-CZ" altLang="cs-CZ" sz="800" dirty="0">
                <a:latin typeface="Arial" charset="0"/>
              </a:rPr>
              <a:t>zásuvka na </a:t>
            </a:r>
            <a:r>
              <a:rPr lang="cs-CZ" altLang="cs-CZ" sz="800" dirty="0" smtClean="0">
                <a:latin typeface="Arial" charset="0"/>
              </a:rPr>
              <a:t>zeleninu, 1x Humidity Zone, Držák na víno a na vajíčka</a:t>
            </a: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3 +1 skleněné police / automatický výrobník ledu ve dveřích / 2x </a:t>
            </a:r>
            <a:r>
              <a:rPr lang="cs-CZ" altLang="cs-CZ" sz="800" dirty="0" smtClean="0">
                <a:latin typeface="Arial" charset="0"/>
              </a:rPr>
              <a:t>zásuvka/ 2 přihrádky ve dveřích</a:t>
            </a: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 smtClean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Konstrukce</a:t>
            </a:r>
            <a:endParaRPr lang="cs-CZ" altLang="cs-CZ" sz="800" b="1" dirty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Osvětlení LED </a:t>
            </a: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/ 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Integrované madlo / 2 nastavitelné nožičky; 2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kolečka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Auto Stop 90°- otevírání dvířek v úhlu 90°s automatickým zastavením</a:t>
            </a:r>
            <a:endParaRPr lang="cs-CZ" altLang="cs-CZ" sz="800" b="1" dirty="0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34005274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6901018084058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Černá matná</a:t>
            </a:r>
            <a:endParaRPr lang="cs-CZ" altLang="cs-CZ" sz="800" dirty="0" smtClean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1775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726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100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1882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967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780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110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922112" y="1678126"/>
            <a:ext cx="8745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177,5</a:t>
            </a:r>
          </a:p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740874" y="1739585"/>
            <a:ext cx="143944" cy="605767"/>
          </a:xfrm>
          <a:prstGeom prst="rect">
            <a:avLst/>
          </a:prstGeom>
        </p:spPr>
      </p:pic>
      <p:pic>
        <p:nvPicPr>
          <p:cNvPr id="21" name="Obrázek 20">
            <a:extLst>
              <a:ext uri="{FF2B5EF4-FFF2-40B4-BE49-F238E27FC236}">
                <a16:creationId xmlns:a16="http://schemas.microsoft.com/office/drawing/2014/main" xmlns="" id="{71B340DF-2DCF-4E22-A2E4-C532E6A47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8108" y="1753505"/>
            <a:ext cx="684000" cy="682167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4768324" y="3429000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793061" y="1785010"/>
            <a:ext cx="914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Zdarma prodloužená záruka 12 let na invertorový kompresor</a:t>
            </a:r>
          </a:p>
        </p:txBody>
      </p:sp>
      <p:pic>
        <p:nvPicPr>
          <p:cNvPr id="25" name="Obrázek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615" y="3322831"/>
            <a:ext cx="612000" cy="6120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106" y="931471"/>
            <a:ext cx="720000" cy="720000"/>
          </a:xfrm>
          <a:prstGeom prst="rect">
            <a:avLst/>
          </a:prstGeom>
        </p:spPr>
      </p:pic>
      <p:sp>
        <p:nvSpPr>
          <p:cNvPr id="29" name="TextovéPole 28"/>
          <p:cNvSpPr txBox="1"/>
          <p:nvPr/>
        </p:nvSpPr>
        <p:spPr>
          <a:xfrm>
            <a:off x="4788024" y="2531121"/>
            <a:ext cx="914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Automatický výrobník ledu ve dveřích mrazáku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podavač vody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Obrázek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748" y="4009307"/>
            <a:ext cx="720000" cy="720000"/>
          </a:xfrm>
          <a:prstGeom prst="rect">
            <a:avLst/>
          </a:prstGeom>
        </p:spPr>
      </p:pic>
      <p:sp>
        <p:nvSpPr>
          <p:cNvPr id="36" name="TextovéPole 35"/>
          <p:cNvSpPr txBox="1"/>
          <p:nvPr/>
        </p:nvSpPr>
        <p:spPr>
          <a:xfrm>
            <a:off x="4778244" y="4005064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 na dvířkách pro ovládání teploty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4797479" y="4947595"/>
            <a:ext cx="893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</a:t>
            </a:r>
          </a:p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Rychlé mrazení</a:t>
            </a:r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615" y="4725144"/>
            <a:ext cx="720000" cy="720000"/>
          </a:xfrm>
          <a:prstGeom prst="rect">
            <a:avLst/>
          </a:prstGeom>
        </p:spPr>
      </p:pic>
      <p:sp>
        <p:nvSpPr>
          <p:cNvPr id="28" name="TextovéPole 27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958" y="2560110"/>
            <a:ext cx="720000" cy="720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48" y="5445224"/>
            <a:ext cx="720000" cy="720000"/>
          </a:xfrm>
          <a:prstGeom prst="rect">
            <a:avLst/>
          </a:prstGeom>
        </p:spPr>
      </p:pic>
      <p:sp>
        <p:nvSpPr>
          <p:cNvPr id="37" name="TextovéPole 36"/>
          <p:cNvSpPr txBox="1"/>
          <p:nvPr/>
        </p:nvSpPr>
        <p:spPr>
          <a:xfrm>
            <a:off x="4741740" y="5465732"/>
            <a:ext cx="893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 Stop 90°panty dvířek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0" t="5901" r="3922" b="5901"/>
          <a:stretch/>
        </p:blipFill>
        <p:spPr>
          <a:xfrm>
            <a:off x="6725551" y="3429000"/>
            <a:ext cx="1349903" cy="1553312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69" t="6951" r="14769" b="5900"/>
          <a:stretch/>
        </p:blipFill>
        <p:spPr>
          <a:xfrm>
            <a:off x="5670148" y="1535456"/>
            <a:ext cx="1047167" cy="1975339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90089" y="831175"/>
            <a:ext cx="706388" cy="692696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810" y="1554735"/>
            <a:ext cx="911078" cy="182215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9" name="TextovéPole 38"/>
          <p:cNvSpPr txBox="1"/>
          <p:nvPr/>
        </p:nvSpPr>
        <p:spPr>
          <a:xfrm>
            <a:off x="4854192" y="980728"/>
            <a:ext cx="862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 rotWithShape="1">
          <a:blip r:embed="rId15"/>
          <a:srcRect l="3022" t="8817" r="4558" b="5317"/>
          <a:stretch/>
        </p:blipFill>
        <p:spPr>
          <a:xfrm>
            <a:off x="4054778" y="961257"/>
            <a:ext cx="733246" cy="74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b4af0723-3826-4aee-ba08-906e8dce3040"/>
    <ds:schemaRef ds:uri="http://schemas.microsoft.com/office/infopath/2007/PartnerControls"/>
    <ds:schemaRef ds:uri="http://purl.org/dc/elements/1.1/"/>
    <ds:schemaRef ds:uri="a09af93a-bc92-4cce-8ba3-c8fdbed82e2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1907</TotalTime>
  <Words>101</Words>
  <Application>Microsoft Office PowerPoint</Application>
  <PresentationFormat>Předvádění na obrazovce (4:3)</PresentationFormat>
  <Paragraphs>61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257</cp:revision>
  <cp:lastPrinted>2016-05-31T13:00:02Z</cp:lastPrinted>
  <dcterms:created xsi:type="dcterms:W3CDTF">2015-07-16T11:02:07Z</dcterms:created>
  <dcterms:modified xsi:type="dcterms:W3CDTF">2023-09-01T09:04:33Z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