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xmlns="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xmlns="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xmlns="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latin typeface="Arial" charset="0"/>
              </a:rPr>
              <a:t>HWD80B14367BU1-S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plněná automatická pračka se sušičkou </a:t>
            </a:r>
            <a:r>
              <a:rPr lang="cs-CZ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X SERIES 7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Motion motor, ABT, Flexy Time, Refresh, digitální dotykový displej, rychlý cyklus, odstraňování skvrn,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A-45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:a16="http://schemas.microsoft.com/office/drawing/2014/main" xmlns="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0" y="998330"/>
            <a:ext cx="3795603" cy="585966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sušení / praní	D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/A</a:t>
            </a:r>
          </a:p>
          <a:p>
            <a:pPr marL="0" indent="0"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účinnosti praní: 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45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% úspornější než třída A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Jmenovitá kapacita sušení / praní (kg)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6/8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+ sušení na 1/100 cyklů (kWh) 	3,076/308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na 1/100 cyklů Eco 40-60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0,257/26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vody při praní + sušení/ při praní na 1 cyklus (l)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67/40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Otáčky při odstřeďování (ot./min)/ Účinnost odstřeďování	1330/B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Trvání programu praní + sušení/ praní Eco 40-60 (h:min)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7:55/3:38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Emise hluku (dB(A) re 1 pW) / třída hluku při odstřeďování 	70/A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Wifi + Bluetooth připojení </a:t>
            </a:r>
            <a:r>
              <a:rPr lang="cs-CZ" altLang="cs-CZ" sz="800" dirty="0">
                <a:latin typeface="Arial" charset="0"/>
              </a:rPr>
              <a:t>-  bezdotykové připojení k Wifi a ovládání pračky přes aplikaci hOn s více než 60 dalšími programy a funkcemi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Aplikace hOn navrhne nejlepší program pro péči o vaše oděvy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Direct Motion Motor </a:t>
            </a:r>
            <a:r>
              <a:rPr lang="cs-CZ" altLang="cs-CZ" sz="800" dirty="0">
                <a:latin typeface="Arial" charset="0"/>
              </a:rPr>
              <a:t>– motor umístěný přímo na bubnu bez použití řemenu, tichý chod pouhých 70 dB(A) při odstřeďování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ABT</a:t>
            </a:r>
            <a:r>
              <a:rPr lang="cs-CZ" altLang="cs-CZ" sz="800" dirty="0">
                <a:latin typeface="Arial" charset="0"/>
              </a:rPr>
              <a:t> – antibakt. ošetření zásuvky na detergent a gumového těsnění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Smart Dual Spray </a:t>
            </a:r>
            <a:r>
              <a:rPr lang="cs-CZ" altLang="cs-CZ" sz="800" dirty="0">
                <a:latin typeface="Arial" charset="0"/>
              </a:rPr>
              <a:t>– dvojité sprchování okénka dvířek a gumového těsnění </a:t>
            </a:r>
            <a:r>
              <a:rPr lang="cs-CZ" altLang="cs-CZ" sz="800" b="1" dirty="0">
                <a:latin typeface="Arial" charset="0"/>
              </a:rPr>
              <a:t>Pillow Drum </a:t>
            </a:r>
            <a:r>
              <a:rPr lang="cs-CZ" altLang="cs-CZ" sz="800" dirty="0">
                <a:latin typeface="Arial" charset="0"/>
              </a:rPr>
              <a:t>– šetrný buben s polštářkovými výstupky, Osvětlení bubnu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Flexy Time </a:t>
            </a:r>
            <a:r>
              <a:rPr lang="cs-CZ" altLang="cs-CZ" sz="800" dirty="0">
                <a:latin typeface="Arial" charset="0"/>
              </a:rPr>
              <a:t>– tři režimu: Úspora času/ Úspora energie / Intenzivní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 Refresh </a:t>
            </a:r>
            <a:r>
              <a:rPr lang="cs-CZ" altLang="cs-CZ" sz="800" dirty="0">
                <a:latin typeface="Arial" charset="0"/>
              </a:rPr>
              <a:t>- Osvěžení párou - vytváří jemnou a teplou vodní mlhu, která proniká do vláken; zbavuje zápachu, desinfikuje a sterilizuje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XL Buben</a:t>
            </a:r>
            <a:r>
              <a:rPr lang="cs-CZ" altLang="cs-CZ" sz="800" dirty="0">
                <a:latin typeface="Arial" charset="0"/>
              </a:rPr>
              <a:t> s Ø525 mm – objemný prostor pro velké prádlo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Pára je automaticky součástí programů: Smart Al a Antialergenní péče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14 programů + Wifi: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Smart AI, Přikrývky, Antialergenní péče (parní), Refresh (Osvěžení párou), Vlna, Jemné, ECO 40-60, Syntetika, Bavlna, Sušení, Super rychlý 15 min, Odstřeďování, Čištění bubnu, Bavlna 20 °C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Flexy Time, Odložený konec programu, Přídavné máchání (3), Nastavení teploty praní, Nastavení otáček odstřeďování, Proti pomačkání, Úroveň sušení (dle zůstatkové vlhkosti 3 úrovně/ dle času 30, 60, 90, 120, 150 min), Dálkové ovládání, Dětský zámek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Bezpečnostní zámek dveří; Ochrana proti úniku vody Antioverflow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dotykový displej; </a:t>
            </a:r>
            <a:r>
              <a:rPr lang="cs-CZ" altLang="cs-CZ" sz="800" b="1" dirty="0">
                <a:latin typeface="Arial" charset="0"/>
              </a:rPr>
              <a:t>Invertorový motor Direct Motion motor</a:t>
            </a:r>
            <a:r>
              <a:rPr lang="cs-CZ" altLang="cs-CZ" sz="800" dirty="0">
                <a:latin typeface="Arial" charset="0"/>
              </a:rPr>
              <a:t>; Otvor 36 cm; průměr bubnu 52,5 cm; Osvětlení bubnu, Objem bubnu 63 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Materiál bubnu Nerez/ vany Silitech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xmlns="" id="{47973599-958F-BCF4-2835-C696DC979488}"/>
              </a:ext>
            </a:extLst>
          </p:cNvPr>
          <p:cNvSpPr/>
          <p:nvPr/>
        </p:nvSpPr>
        <p:spPr>
          <a:xfrm>
            <a:off x="5577070" y="4509120"/>
            <a:ext cx="33843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altLang="cs-CZ" sz="800" dirty="0" smtClean="0">
                <a:latin typeface="Arial" charset="0"/>
              </a:rPr>
              <a:t>31021379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6921081526453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Černá s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černým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i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dvířky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600 x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598 mm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celková 		hloubka včetně dveří a 		připojení na vodu a odpad</a:t>
            </a:r>
          </a:p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		(544 mm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bez dveří a připojení 		na vodu a odpad)</a:t>
            </a:r>
            <a:endParaRPr lang="cs-CZ" altLang="cs-CZ" sz="800" b="1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75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646 x 653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78</a:t>
            </a: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xmlns="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xmlns="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508" y="1107155"/>
            <a:ext cx="623745" cy="623745"/>
          </a:xfrm>
          <a:prstGeom prst="rect">
            <a:avLst/>
          </a:prstGeom>
        </p:spPr>
      </p:pic>
      <p:sp>
        <p:nvSpPr>
          <p:cNvPr id="27" name="Pětiúhelník 26"/>
          <p:cNvSpPr/>
          <p:nvPr/>
        </p:nvSpPr>
        <p:spPr>
          <a:xfrm>
            <a:off x="5641171" y="1371812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A-45 </a:t>
            </a:r>
            <a:r>
              <a:rPr lang="cs-CZ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662258" y="104144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4653512" y="3657218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4634397" y="1988840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pic>
        <p:nvPicPr>
          <p:cNvPr id="39" name="Obrázek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008" y="2862358"/>
            <a:ext cx="720000" cy="720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4671887" y="2937138"/>
            <a:ext cx="837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Flexy Time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Úspora času/ Úspora energie / Intenzivní</a:t>
            </a: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397" y="3574727"/>
            <a:ext cx="720000" cy="720000"/>
          </a:xfrm>
          <a:prstGeom prst="rect">
            <a:avLst/>
          </a:prstGeom>
        </p:spPr>
      </p:pic>
      <p:sp>
        <p:nvSpPr>
          <p:cNvPr id="44" name="TextovéPole 43"/>
          <p:cNvSpPr txBox="1"/>
          <p:nvPr/>
        </p:nvSpPr>
        <p:spPr>
          <a:xfrm>
            <a:off x="4636782" y="5499229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 Drum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výstupky pro jemné zacházení s prádlem</a:t>
            </a: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514" y="5517312"/>
            <a:ext cx="720000" cy="720000"/>
          </a:xfrm>
          <a:prstGeom prst="rect">
            <a:avLst/>
          </a:prstGeom>
        </p:spPr>
      </p:pic>
      <p:sp>
        <p:nvSpPr>
          <p:cNvPr id="47" name="TextovéPole 46"/>
          <p:cNvSpPr txBox="1"/>
          <p:nvPr/>
        </p:nvSpPr>
        <p:spPr>
          <a:xfrm>
            <a:off x="4611569" y="4470211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Refresh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osvěží </a:t>
            </a:r>
            <a:r>
              <a:rPr lang="cs-CZ" sz="800" dirty="0">
                <a:latin typeface="Arial" charset="0"/>
                <a:cs typeface="Arial" panose="020B0604020202020204" pitchFamily="34" charset="0"/>
              </a:rPr>
              <a:t>oblečení a zbavuje zápachu, desinfikuje a sterilizuje</a:t>
            </a:r>
          </a:p>
        </p:txBody>
      </p:sp>
      <p:pic>
        <p:nvPicPr>
          <p:cNvPr id="48" name="Obrázek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391" y="4509200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88" y="1971149"/>
            <a:ext cx="720000" cy="72000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5608550" y="998330"/>
            <a:ext cx="30508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En. účinnost praní je o </a:t>
            </a:r>
            <a:r>
              <a:rPr lang="cs-CZ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45 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% úspornější než třída A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9"/>
          <a:srcRect l="79324" b="89899"/>
          <a:stretch/>
        </p:blipFill>
        <p:spPr>
          <a:xfrm>
            <a:off x="8361165" y="1179749"/>
            <a:ext cx="710807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54021" y="1872445"/>
            <a:ext cx="1105155" cy="22046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1" t="4851" r="17451" b="4851"/>
          <a:stretch/>
        </p:blipFill>
        <p:spPr>
          <a:xfrm>
            <a:off x="5679149" y="1812154"/>
            <a:ext cx="1708924" cy="237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b4af0723-3826-4aee-ba08-906e8dce304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2460</TotalTime>
  <Words>131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293</cp:revision>
  <cp:lastPrinted>2025-07-01T09:17:14Z</cp:lastPrinted>
  <dcterms:created xsi:type="dcterms:W3CDTF">2015-07-16T11:02:07Z</dcterms:created>
  <dcterms:modified xsi:type="dcterms:W3CDTF">2026-04-08T10:04:13Z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